
<file path=[Content_Types].xml><?xml version="1.0" encoding="utf-8"?>
<Types xmlns="http://schemas.openxmlformats.org/package/2006/content-types">
  <Default Extension="xml" ContentType="application/vnd.openxmlformats-officedocument.presentationml.presentation.main+xml"/>
  <Default Extension="fntdata" ContentType="application/x-fontdata"/>
  <Default Extension="png" ContentType="image/png"/>
  <Default Extension="jpg" ContentType="image/jpeg"/>
  <Default Extension="emf" ContentType="image/x-emf"/>
  <Default Extension="rels" ContentType="application/vnd.openxmlformats-package.relationships+xml"/>
  <Override PartName="/ppt/notesMasters/notesMaster1.xml" ContentType="application/vnd.openxmlformats-officedocument.presentationml.notesMaster+xml"/>
  <Override PartName="/ppt/notesMasters/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slideMasters/slideMaster1.xml" ContentType="application/vnd.openxmlformats-officedocument.presentationml.slideMaster+xml"/>
  <Override PartName="/ppt/slideMasters/theme/theme2.xml" ContentType="application/vnd.openxmlformats-officedocument.theme+xml"/>
  <Override PartName="/ppt/slideLayouts/slideLayout3.xml" ContentType="application/vnd.openxmlformats-officedocument.presentationml.slideLayout+xml"/>
  <Override PartName="/ppt/slideMasters/slideMaster2.xml" ContentType="application/vnd.openxmlformats-officedocument.presentationml.slideMaster+xml"/>
  <Override PartName="/ppt/slideMasters/theme/theme3.xml" ContentType="application/vnd.openxmlformats-officedocument.theme+xml"/>
  <Override PartName="/ppt/slideLayouts/slideLayout20.xml" ContentType="application/vnd.openxmlformats-officedocument.presentationml.slideLayout+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customXml/item.xml" ContentType="application/inkml+xml"/>
  <Override PartName="/ppt/slides/slide9.xml" ContentType="application/vnd.openxmlformats-officedocument.presentationml.slide+xml"/>
  <Override PartName="/ppt/slides/slide10.xml" ContentType="application/vnd.openxmlformats-officedocument.presentationml.slide+xml"/>
  <Override PartName="/ppt/notesSlides/notesSlide7.xml" ContentType="application/vnd.openxmlformats-officedocument.presentationml.notesSlide+xml"/>
  <Override PartName="/ppt/slides/slide11.xml" ContentType="application/vnd.openxmlformats-officedocument.presentationml.slide+xml"/>
  <Override PartName="/ppt/slides/slide12.xml" ContentType="application/vnd.openxmlformats-officedocument.presentationml.slide+xml"/>
  <Override PartName="/ppt/notesSlides/notesSlide8.xml" ContentType="application/vnd.openxmlformats-officedocument.presentationml.notesSlide+xml"/>
  <Override PartName="/ppt/slides/slide13.xml" ContentType="application/vnd.openxmlformats-officedocument.presentationml.slide+xml"/>
  <Override PartName="/ppt/notesSlides/notesSlide9.xml" ContentType="application/vnd.openxmlformats-officedocument.presentationml.notes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692357cb05b847c9" /><Relationship Type="http://schemas.openxmlformats.org/package/2006/relationships/metadata/core-properties" Target="/docProps/core.xml" Id="R45572f8fa6084496" /><Relationship Type="http://schemas.openxmlformats.org/officeDocument/2006/relationships/extended-properties" Target="/docProps/app.xml" Id="R0d18011669e3407c" /></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embedTrueTypeFonts="1" saveSubsetFonts="1">
  <p:sldMasterIdLst>
    <p:sldMasterId id="2147483648" r:id="Ra15c524429cd4e6f"/>
    <p:sldMasterId id="2147483660" r:id="R90c7a8e729984247"/>
  </p:sldMasterIdLst>
  <p:notesMasterIdLst>
    <p:notesMasterId r:id="Reb504bf15174465e"/>
  </p:notesMasterIdLst>
  <p:sldIdLst>
    <p:sldId id="256" r:id="R48bc126427ac4465"/>
    <p:sldId id="257" r:id="R1f65d9ce40c94af7"/>
    <p:sldId id="258" r:id="Ra4c820b7fb374def"/>
    <p:sldId id="259" r:id="Re6b68864cdff44e2"/>
    <p:sldId id="260" r:id="Re1b0504048704166"/>
    <p:sldId id="261" r:id="R0c147804ee5b4b57"/>
    <p:sldId id="262" r:id="Re91b1dd6380d424f"/>
    <p:sldId id="263" r:id="Rb9660885d3524aa1"/>
    <p:sldId id="264" r:id="R5673408e5380457a"/>
    <p:sldId id="265" r:id="R537d1cec77774d69"/>
    <p:sldId id="266" r:id="Ra41c05b37cb94ded"/>
    <p:sldId id="267" r:id="Rdaae5c3fea454b28"/>
    <p:sldId id="268" r:id="Rc319fc25805f463f"/>
    <p:sldId id="269" r:id="Raa9fd418bd5d463c"/>
    <p:sldId id="270" r:id="R2991849b3d9646ab"/>
    <p:sldId id="271" r:id="R54accfc774004027"/>
    <p:sldId id="272" r:id="R9f7906f8bd544944"/>
    <p:sldId id="273" r:id="R9582638d7d454c28"/>
    <p:sldId id="274" r:id="Rea81bf7ef37644ec"/>
    <p:sldId id="275" r:id="R767b5b6821934982"/>
    <p:sldId id="276" r:id="R3156bff855b5410c"/>
    <p:sldId id="277" r:id="R544aed950c744472"/>
    <p:sldId id="278" r:id="R5500ed3f3813491b"/>
    <p:sldId id="279" r:id="R74e965aa95f34499"/>
    <p:sldId id="280" r:id="Rcaa115d4b32c4806"/>
    <p:sldId id="281" r:id="Rd0e686d631854dab"/>
    <p:sldId id="282" r:id="R9cd35102ca9b4a92"/>
    <p:sldId id="283" r:id="Ra5f2b1a2c5ed4e91"/>
    <p:sldId id="284" r:id="R4014b5c4702d44ce"/>
    <p:sldId id="285" r:id="R26635f1155dd4174"/>
    <p:sldId id="286" r:id="R98b985bede204ffb"/>
    <p:sldId id="287" r:id="R9eee5c026adf468c"/>
    <p:sldId id="288" r:id="R59211097c95c46db"/>
    <p:sldId id="289" r:id="R124947767a1d4596"/>
    <p:sldId id="290" r:id="Rb8b4f73ca2fe4839"/>
    <p:sldId id="291" r:id="Rb67df2b01c224664"/>
    <p:sldId id="292" r:id="Rdc5f345152724b02"/>
    <p:sldId id="293" r:id="R29c5e1ec7899447b"/>
    <p:sldId id="294" r:id="R1ef13ece797c46ca"/>
    <p:sldId id="295" r:id="Reee762e2e34642b7"/>
    <p:sldId id="296" r:id="R7b9911344c0e40ff"/>
    <p:sldId id="297" r:id="Rc074ac3d5dab49a9"/>
    <p:sldId id="298" r:id="R56b6082d11c240c5"/>
    <p:sldId id="299" r:id="R58fea7eea0c44a18"/>
    <p:sldId id="300" r:id="Re066c100a0dc4bc6"/>
    <p:sldId id="301" r:id="R28e176b3f25c4e4b"/>
    <p:sldId id="302" r:id="R221bf0d6825048c9"/>
    <p:sldId id="303" r:id="Rab3ce3cf8dd54fa3"/>
    <p:sldId id="304" r:id="Rc8e01905ae0f4743"/>
    <p:sldId id="305" r:id="R0660a0dedb814927"/>
    <p:sldId id="306" r:id="Raa25b4ea1955470b"/>
    <p:sldId id="307" r:id="Rb096d97be3ce4d47"/>
    <p:sldId id="308" r:id="R61e98ef79d134b60"/>
    <p:sldId id="309" r:id="R19a83daced564944"/>
    <p:sldId id="310" r:id="R860e480d8bce4e1a"/>
    <p:sldId id="311" r:id="R3b6775e6fece4055"/>
    <p:sldId id="312" r:id="R293e0ddcf33546ea"/>
    <p:sldId id="313" r:id="R255239b81d0a4cb7"/>
    <p:sldId id="314" r:id="Rf0ad71b318014745"/>
    <p:sldId id="315" r:id="R7a667b0536614c08"/>
    <p:sldId id="316" r:id="R59db93c6828943cc"/>
    <p:sldId id="317" r:id="R67be3a3e7cbc43e5"/>
    <p:sldId id="318" r:id="R0f285c79662f4516"/>
    <p:sldId id="319" r:id="R3fae03e1a70b4d1f"/>
    <p:sldId id="320" r:id="Ra6626f88333247a5"/>
    <p:sldId id="321" r:id="R65667b0d929b4303"/>
    <p:sldId id="322" r:id="R3dc3e4ebe2824faa"/>
    <p:sldId id="323" r:id="R02e9bfe723c240b4"/>
    <p:sldId id="324" r:id="Rc78b6af23ffc41c9"/>
    <p:sldId id="325" r:id="R8a28aadaf18a4e37"/>
    <p:sldId id="326" r:id="R867b79a8ec5c432a"/>
    <p:sldId id="327" r:id="R295d89622e224362"/>
    <p:sldId id="328" r:id="Ra80958f3a4b54a89"/>
    <p:sldId id="329" r:id="R5661261b725d418b"/>
    <p:sldId id="330" r:id="Rbc4e3cb33faa4f8f"/>
    <p:sldId id="331" r:id="Rbc00b49ac707480d"/>
    <p:sldId id="332" r:id="R6cb5d9a6692d42e2"/>
    <p:sldId id="333" r:id="Raac2b380797748e2"/>
    <p:sldId id="334" r:id="R3784f262c2f2416e"/>
    <p:sldId id="335" r:id="R33807206766a48d4"/>
    <p:sldId id="336" r:id="R932bb6fb8ea44682"/>
    <p:sldId id="337" r:id="Rfedeafce73fb4557"/>
    <p:sldId id="338" r:id="R2f4cb210fd6b46a7"/>
    <p:sldId id="339" r:id="R07fbf81c83d0454f"/>
    <p:sldId id="340" r:id="R008d156e43544c2a"/>
    <p:sldId id="341" r:id="Rdaa84070ca98466a"/>
    <p:sldId id="342" r:id="R118a3ab569c749fb"/>
    <p:sldId id="343" r:id="R40b6ed969132419d"/>
    <p:sldId id="344" r:id="Rc50f1105082643b8"/>
    <p:sldId id="345" r:id="R91bf7938c04c47d0"/>
    <p:sldId id="346" r:id="Rb396ff5f85094e48"/>
    <p:sldId id="347" r:id="R90472f1f48924fed"/>
    <p:sldId id="348" r:id="R95b3d08d43d74643"/>
    <p:sldId id="349" r:id="R3354d218070f421c"/>
    <p:sldId id="350" r:id="R9e63ee4e81c941de"/>
    <p:sldId id="351" r:id="R1a2ddc40b3364ab4"/>
    <p:sldId id="352" r:id="Ra044bfec661a4df7"/>
    <p:sldId id="353" r:id="Rcb4f786e78b94259"/>
    <p:sldId id="354" r:id="R31260ce733e94257"/>
    <p:sldId id="355" r:id="Raed64bd9bc4e4b50"/>
    <p:sldId id="356" r:id="R972e844ae79c4274"/>
    <p:sldId id="357" r:id="R5fa651a75ff34f27"/>
    <p:sldId id="358" r:id="Ref6d5b3fd92445d9"/>
    <p:sldId id="359" r:id="R61005ee31dd143f1"/>
    <p:sldId id="360" r:id="Racc99c9429ce413c"/>
    <p:sldId id="361" r:id="R646684e95fc9437c"/>
    <p:sldId id="362" r:id="Rf265f6ea73384e74"/>
    <p:sldId id="363" r:id="Rca6dc7f579ef4f8b"/>
    <p:sldId id="364" r:id="R688353dc29134507"/>
    <p:sldId id="365" r:id="Rc14c443d1c074de1"/>
    <p:sldId id="366" r:id="R02c1f9dd9597430e"/>
    <p:sldId id="367" r:id="R1185fd5e396d4e15"/>
    <p:sldId id="368" r:id="R818ed8a5c48d4573"/>
    <p:sldId id="369" r:id="R004d84415ee34745"/>
    <p:sldId id="370" r:id="Redb5a0e150c54202"/>
    <p:sldId id="371" r:id="R280ba3a4fa434378"/>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6" y="1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font" Target="/ppt/fonts/font.fntdata" Id="rcId146ed426f09a41f5" /><Relationship Type="http://schemas.openxmlformats.org/officeDocument/2006/relationships/font" Target="/ppt/fonts/font2.fntdata" Id="rcId38210b0617a6472c" /><Relationship Type="http://schemas.openxmlformats.org/officeDocument/2006/relationships/font" Target="/ppt/fonts/font3.fntdata" Id="rcId6636a2f46a7a46f9" /><Relationship Type="http://schemas.openxmlformats.org/officeDocument/2006/relationships/font" Target="/ppt/fonts/font4.fntdata" Id="rcIdcbabacc73dd5492a" /><Relationship Type="http://schemas.openxmlformats.org/officeDocument/2006/relationships/font" Target="/ppt/fonts/font5.fntdata" Id="rcId664d1ba9045048fb" /><Relationship Type="http://schemas.openxmlformats.org/officeDocument/2006/relationships/font" Target="/ppt/fonts/font6.fntdata" Id="rcIddfa2921f04464f4c" /><Relationship Type="http://schemas.openxmlformats.org/officeDocument/2006/relationships/font" Target="/ppt/fonts/font7.fntdata" Id="rcId9c358739625f441c" /><Relationship Type="http://schemas.openxmlformats.org/officeDocument/2006/relationships/notesMaster" Target="/ppt/notesMasters/notesMaster1.xml" Id="Reb504bf15174465e" /><Relationship Type="http://schemas.openxmlformats.org/officeDocument/2006/relationships/presProps" Target="/ppt/presProps.xml" Id="Ra5cc22c2e3394b5c" /><Relationship Type="http://schemas.openxmlformats.org/officeDocument/2006/relationships/viewProps" Target="/ppt/viewProps.xml" Id="Rba14e55831214a7a" /><Relationship Type="http://schemas.openxmlformats.org/officeDocument/2006/relationships/slideMaster" Target="/ppt/slideMasters/slideMaster1.xml" Id="Ra15c524429cd4e6f" /><Relationship Type="http://schemas.openxmlformats.org/officeDocument/2006/relationships/theme" Target="/ppt/slideMasters/theme/theme2.xml" Id="Rffdeb6dfbaae4cdb" /><Relationship Type="http://schemas.openxmlformats.org/officeDocument/2006/relationships/slideMaster" Target="/ppt/slideMasters/slideMaster2.xml" Id="R90c7a8e729984247" /><Relationship Type="http://schemas.openxmlformats.org/officeDocument/2006/relationships/slide" Target="/ppt/slides/slide1.xml" Id="R48bc126427ac4465" /><Relationship Type="http://schemas.openxmlformats.org/officeDocument/2006/relationships/slide" Target="/ppt/slides/slide2.xml" Id="R1f65d9ce40c94af7" /><Relationship Type="http://schemas.openxmlformats.org/officeDocument/2006/relationships/slide" Target="/ppt/slides/slide3.xml" Id="Ra4c820b7fb374def" /><Relationship Type="http://schemas.openxmlformats.org/officeDocument/2006/relationships/slide" Target="/ppt/slides/slide4.xml" Id="Re6b68864cdff44e2" /><Relationship Type="http://schemas.openxmlformats.org/officeDocument/2006/relationships/slide" Target="/ppt/slides/slide5.xml" Id="Re1b0504048704166" /><Relationship Type="http://schemas.openxmlformats.org/officeDocument/2006/relationships/slide" Target="/ppt/slides/slide6.xml" Id="R0c147804ee5b4b57" /><Relationship Type="http://schemas.openxmlformats.org/officeDocument/2006/relationships/slide" Target="/ppt/slides/slide7.xml" Id="Re91b1dd6380d424f" /><Relationship Type="http://schemas.openxmlformats.org/officeDocument/2006/relationships/slide" Target="/ppt/slides/slide8.xml" Id="Rb9660885d3524aa1" /><Relationship Type="http://schemas.openxmlformats.org/officeDocument/2006/relationships/slide" Target="/ppt/slides/slide9.xml" Id="R5673408e5380457a" /><Relationship Type="http://schemas.openxmlformats.org/officeDocument/2006/relationships/slide" Target="/ppt/slides/slide10.xml" Id="R537d1cec77774d69" /><Relationship Type="http://schemas.openxmlformats.org/officeDocument/2006/relationships/slide" Target="/ppt/slides/slide11.xml" Id="Ra41c05b37cb94ded" /><Relationship Type="http://schemas.openxmlformats.org/officeDocument/2006/relationships/slide" Target="/ppt/slides/slide12.xml" Id="Rdaae5c3fea454b28" /><Relationship Type="http://schemas.openxmlformats.org/officeDocument/2006/relationships/slide" Target="/ppt/slides/slide13.xml" Id="Rc319fc25805f463f" /><Relationship Type="http://schemas.openxmlformats.org/officeDocument/2006/relationships/slide" Target="/ppt/slides/slide14.xml" Id="Raa9fd418bd5d463c" /><Relationship Type="http://schemas.openxmlformats.org/officeDocument/2006/relationships/slide" Target="/ppt/slides/slide15.xml" Id="R2991849b3d9646ab" /><Relationship Type="http://schemas.openxmlformats.org/officeDocument/2006/relationships/slide" Target="/ppt/slides/slide16.xml" Id="R54accfc774004027" /><Relationship Type="http://schemas.openxmlformats.org/officeDocument/2006/relationships/slide" Target="/ppt/slides/slide17.xml" Id="R9f7906f8bd544944" /><Relationship Type="http://schemas.openxmlformats.org/officeDocument/2006/relationships/slide" Target="/ppt/slides/slide18.xml" Id="R9582638d7d454c28" /><Relationship Type="http://schemas.openxmlformats.org/officeDocument/2006/relationships/slide" Target="/ppt/slides/slide19.xml" Id="Rea81bf7ef37644ec" /><Relationship Type="http://schemas.openxmlformats.org/officeDocument/2006/relationships/slide" Target="/ppt/slides/slide20.xml" Id="R767b5b6821934982" /><Relationship Type="http://schemas.openxmlformats.org/officeDocument/2006/relationships/slide" Target="/ppt/slides/slide21.xml" Id="R3156bff855b5410c" /><Relationship Type="http://schemas.openxmlformats.org/officeDocument/2006/relationships/slide" Target="/ppt/slides/slide22.xml" Id="R544aed950c744472" /><Relationship Type="http://schemas.openxmlformats.org/officeDocument/2006/relationships/slide" Target="/ppt/slides/slide23.xml" Id="R5500ed3f3813491b" /><Relationship Type="http://schemas.openxmlformats.org/officeDocument/2006/relationships/slide" Target="/ppt/slides/slide24.xml" Id="R74e965aa95f34499" /><Relationship Type="http://schemas.openxmlformats.org/officeDocument/2006/relationships/slide" Target="/ppt/slides/slide25.xml" Id="Rcaa115d4b32c4806" /><Relationship Type="http://schemas.openxmlformats.org/officeDocument/2006/relationships/slide" Target="/ppt/slides/slide26.xml" Id="Rd0e686d631854dab" /><Relationship Type="http://schemas.openxmlformats.org/officeDocument/2006/relationships/slide" Target="/ppt/slides/slide27.xml" Id="R9cd35102ca9b4a92" /><Relationship Type="http://schemas.openxmlformats.org/officeDocument/2006/relationships/slide" Target="/ppt/slides/slide28.xml" Id="Ra5f2b1a2c5ed4e91" /><Relationship Type="http://schemas.openxmlformats.org/officeDocument/2006/relationships/slide" Target="/ppt/slides/slide29.xml" Id="R4014b5c4702d44ce" /><Relationship Type="http://schemas.openxmlformats.org/officeDocument/2006/relationships/slide" Target="/ppt/slides/slide30.xml" Id="R26635f1155dd4174" /><Relationship Type="http://schemas.openxmlformats.org/officeDocument/2006/relationships/slide" Target="/ppt/slides/slide31.xml" Id="R98b985bede204ffb" /><Relationship Type="http://schemas.openxmlformats.org/officeDocument/2006/relationships/slide" Target="/ppt/slides/slide32.xml" Id="R9eee5c026adf468c" /><Relationship Type="http://schemas.openxmlformats.org/officeDocument/2006/relationships/slide" Target="/ppt/slides/slide33.xml" Id="R59211097c95c46db" /><Relationship Type="http://schemas.openxmlformats.org/officeDocument/2006/relationships/slide" Target="/ppt/slides/slide34.xml" Id="R124947767a1d4596" /><Relationship Type="http://schemas.openxmlformats.org/officeDocument/2006/relationships/slide" Target="/ppt/slides/slide35.xml" Id="Rb8b4f73ca2fe4839" /><Relationship Type="http://schemas.openxmlformats.org/officeDocument/2006/relationships/slide" Target="/ppt/slides/slide36.xml" Id="Rb67df2b01c224664" /><Relationship Type="http://schemas.openxmlformats.org/officeDocument/2006/relationships/slide" Target="/ppt/slides/slide37.xml" Id="Rdc5f345152724b02" /><Relationship Type="http://schemas.openxmlformats.org/officeDocument/2006/relationships/slide" Target="/ppt/slides/slide38.xml" Id="R29c5e1ec7899447b" /><Relationship Type="http://schemas.openxmlformats.org/officeDocument/2006/relationships/slide" Target="/ppt/slides/slide39.xml" Id="R1ef13ece797c46ca" /><Relationship Type="http://schemas.openxmlformats.org/officeDocument/2006/relationships/slide" Target="/ppt/slides/slide40.xml" Id="Reee762e2e34642b7" /><Relationship Type="http://schemas.openxmlformats.org/officeDocument/2006/relationships/slide" Target="/ppt/slides/slide41.xml" Id="R7b9911344c0e40ff" /><Relationship Type="http://schemas.openxmlformats.org/officeDocument/2006/relationships/slide" Target="/ppt/slides/slide42.xml" Id="Rc074ac3d5dab49a9" /><Relationship Type="http://schemas.openxmlformats.org/officeDocument/2006/relationships/slide" Target="/ppt/slides/slide43.xml" Id="R56b6082d11c240c5" /><Relationship Type="http://schemas.openxmlformats.org/officeDocument/2006/relationships/slide" Target="/ppt/slides/slide44.xml" Id="R58fea7eea0c44a18" /><Relationship Type="http://schemas.openxmlformats.org/officeDocument/2006/relationships/slide" Target="/ppt/slides/slide45.xml" Id="Re066c100a0dc4bc6" /><Relationship Type="http://schemas.openxmlformats.org/officeDocument/2006/relationships/slide" Target="/ppt/slides/slide46.xml" Id="R28e176b3f25c4e4b" /><Relationship Type="http://schemas.openxmlformats.org/officeDocument/2006/relationships/slide" Target="/ppt/slides/slide47.xml" Id="R221bf0d6825048c9" /><Relationship Type="http://schemas.openxmlformats.org/officeDocument/2006/relationships/slide" Target="/ppt/slides/slide48.xml" Id="Rab3ce3cf8dd54fa3" /><Relationship Type="http://schemas.openxmlformats.org/officeDocument/2006/relationships/slide" Target="/ppt/slides/slide49.xml" Id="Rc8e01905ae0f4743" /><Relationship Type="http://schemas.openxmlformats.org/officeDocument/2006/relationships/slide" Target="/ppt/slides/slide50.xml" Id="R0660a0dedb814927" /><Relationship Type="http://schemas.openxmlformats.org/officeDocument/2006/relationships/slide" Target="/ppt/slides/slide51.xml" Id="Raa25b4ea1955470b" /><Relationship Type="http://schemas.openxmlformats.org/officeDocument/2006/relationships/slide" Target="/ppt/slides/slide52.xml" Id="Rb096d97be3ce4d47" /><Relationship Type="http://schemas.openxmlformats.org/officeDocument/2006/relationships/slide" Target="/ppt/slides/slide53.xml" Id="R61e98ef79d134b60" /><Relationship Type="http://schemas.openxmlformats.org/officeDocument/2006/relationships/slide" Target="/ppt/slides/slide54.xml" Id="R19a83daced564944" /><Relationship Type="http://schemas.openxmlformats.org/officeDocument/2006/relationships/slide" Target="/ppt/slides/slide55.xml" Id="R860e480d8bce4e1a" /><Relationship Type="http://schemas.openxmlformats.org/officeDocument/2006/relationships/slide" Target="/ppt/slides/slide56.xml" Id="R3b6775e6fece4055" /><Relationship Type="http://schemas.openxmlformats.org/officeDocument/2006/relationships/slide" Target="/ppt/slides/slide57.xml" Id="R293e0ddcf33546ea" /><Relationship Type="http://schemas.openxmlformats.org/officeDocument/2006/relationships/slide" Target="/ppt/slides/slide58.xml" Id="R255239b81d0a4cb7" /><Relationship Type="http://schemas.openxmlformats.org/officeDocument/2006/relationships/slide" Target="/ppt/slides/slide59.xml" Id="Rf0ad71b318014745" /><Relationship Type="http://schemas.openxmlformats.org/officeDocument/2006/relationships/slide" Target="/ppt/slides/slide60.xml" Id="R7a667b0536614c08" /><Relationship Type="http://schemas.openxmlformats.org/officeDocument/2006/relationships/slide" Target="/ppt/slides/slide61.xml" Id="R59db93c6828943cc" /><Relationship Type="http://schemas.openxmlformats.org/officeDocument/2006/relationships/slide" Target="/ppt/slides/slide62.xml" Id="R67be3a3e7cbc43e5" /><Relationship Type="http://schemas.openxmlformats.org/officeDocument/2006/relationships/slide" Target="/ppt/slides/slide63.xml" Id="R0f285c79662f4516" /><Relationship Type="http://schemas.openxmlformats.org/officeDocument/2006/relationships/slide" Target="/ppt/slides/slide64.xml" Id="R3fae03e1a70b4d1f" /><Relationship Type="http://schemas.openxmlformats.org/officeDocument/2006/relationships/slide" Target="/ppt/slides/slide65.xml" Id="Ra6626f88333247a5" /><Relationship Type="http://schemas.openxmlformats.org/officeDocument/2006/relationships/slide" Target="/ppt/slides/slide66.xml" Id="R65667b0d929b4303" /><Relationship Type="http://schemas.openxmlformats.org/officeDocument/2006/relationships/slide" Target="/ppt/slides/slide67.xml" Id="R3dc3e4ebe2824faa" /><Relationship Type="http://schemas.openxmlformats.org/officeDocument/2006/relationships/slide" Target="/ppt/slides/slide68.xml" Id="R02e9bfe723c240b4" /><Relationship Type="http://schemas.openxmlformats.org/officeDocument/2006/relationships/slide" Target="/ppt/slides/slide69.xml" Id="Rc78b6af23ffc41c9" /><Relationship Type="http://schemas.openxmlformats.org/officeDocument/2006/relationships/slide" Target="/ppt/slides/slide70.xml" Id="R8a28aadaf18a4e37" /><Relationship Type="http://schemas.openxmlformats.org/officeDocument/2006/relationships/slide" Target="/ppt/slides/slide71.xml" Id="R867b79a8ec5c432a" /><Relationship Type="http://schemas.openxmlformats.org/officeDocument/2006/relationships/slide" Target="/ppt/slides/slide72.xml" Id="R295d89622e224362" /><Relationship Type="http://schemas.openxmlformats.org/officeDocument/2006/relationships/slide" Target="/ppt/slides/slide73.xml" Id="Ra80958f3a4b54a89" /><Relationship Type="http://schemas.openxmlformats.org/officeDocument/2006/relationships/slide" Target="/ppt/slides/slide74.xml" Id="R5661261b725d418b" /><Relationship Type="http://schemas.openxmlformats.org/officeDocument/2006/relationships/slide" Target="/ppt/slides/slide75.xml" Id="Rbc4e3cb33faa4f8f" /><Relationship Type="http://schemas.openxmlformats.org/officeDocument/2006/relationships/slide" Target="/ppt/slides/slide76.xml" Id="Rbc00b49ac707480d" /><Relationship Type="http://schemas.openxmlformats.org/officeDocument/2006/relationships/slide" Target="/ppt/slides/slide77.xml" Id="R6cb5d9a6692d42e2" /><Relationship Type="http://schemas.openxmlformats.org/officeDocument/2006/relationships/slide" Target="/ppt/slides/slide78.xml" Id="Raac2b380797748e2" /><Relationship Type="http://schemas.openxmlformats.org/officeDocument/2006/relationships/slide" Target="/ppt/slides/slide79.xml" Id="R3784f262c2f2416e" /><Relationship Type="http://schemas.openxmlformats.org/officeDocument/2006/relationships/slide" Target="/ppt/slides/slide80.xml" Id="R33807206766a48d4" /><Relationship Type="http://schemas.openxmlformats.org/officeDocument/2006/relationships/slide" Target="/ppt/slides/slide81.xml" Id="R932bb6fb8ea44682" /><Relationship Type="http://schemas.openxmlformats.org/officeDocument/2006/relationships/slide" Target="/ppt/slides/slide82.xml" Id="Rfedeafce73fb4557" /><Relationship Type="http://schemas.openxmlformats.org/officeDocument/2006/relationships/slide" Target="/ppt/slides/slide83.xml" Id="R2f4cb210fd6b46a7" /><Relationship Type="http://schemas.openxmlformats.org/officeDocument/2006/relationships/slide" Target="/ppt/slides/slide84.xml" Id="R07fbf81c83d0454f" /><Relationship Type="http://schemas.openxmlformats.org/officeDocument/2006/relationships/slide" Target="/ppt/slides/slide85.xml" Id="R008d156e43544c2a" /><Relationship Type="http://schemas.openxmlformats.org/officeDocument/2006/relationships/slide" Target="/ppt/slides/slide86.xml" Id="Rdaa84070ca98466a" /><Relationship Type="http://schemas.openxmlformats.org/officeDocument/2006/relationships/slide" Target="/ppt/slides/slide87.xml" Id="R118a3ab569c749fb" /><Relationship Type="http://schemas.openxmlformats.org/officeDocument/2006/relationships/slide" Target="/ppt/slides/slide88.xml" Id="R40b6ed969132419d" /><Relationship Type="http://schemas.openxmlformats.org/officeDocument/2006/relationships/slide" Target="/ppt/slides/slide89.xml" Id="Rc50f1105082643b8" /><Relationship Type="http://schemas.openxmlformats.org/officeDocument/2006/relationships/slide" Target="/ppt/slides/slide90.xml" Id="R91bf7938c04c47d0" /><Relationship Type="http://schemas.openxmlformats.org/officeDocument/2006/relationships/slide" Target="/ppt/slides/slide91.xml" Id="Rb396ff5f85094e48" /><Relationship Type="http://schemas.openxmlformats.org/officeDocument/2006/relationships/slide" Target="/ppt/slides/slide92.xml" Id="R90472f1f48924fed" /><Relationship Type="http://schemas.openxmlformats.org/officeDocument/2006/relationships/slide" Target="/ppt/slides/slide93.xml" Id="R95b3d08d43d74643" /><Relationship Type="http://schemas.openxmlformats.org/officeDocument/2006/relationships/slide" Target="/ppt/slides/slide94.xml" Id="R3354d218070f421c" /><Relationship Type="http://schemas.openxmlformats.org/officeDocument/2006/relationships/slide" Target="/ppt/slides/slide95.xml" Id="R9e63ee4e81c941de" /><Relationship Type="http://schemas.openxmlformats.org/officeDocument/2006/relationships/slide" Target="/ppt/slides/slide96.xml" Id="R1a2ddc40b3364ab4" /><Relationship Type="http://schemas.openxmlformats.org/officeDocument/2006/relationships/slide" Target="/ppt/slides/slide97.xml" Id="Ra044bfec661a4df7" /><Relationship Type="http://schemas.openxmlformats.org/officeDocument/2006/relationships/slide" Target="/ppt/slides/slide98.xml" Id="Rcb4f786e78b94259" /><Relationship Type="http://schemas.openxmlformats.org/officeDocument/2006/relationships/slide" Target="/ppt/slides/slide99.xml" Id="R31260ce733e94257" /><Relationship Type="http://schemas.openxmlformats.org/officeDocument/2006/relationships/slide" Target="/ppt/slides/slide100.xml" Id="Raed64bd9bc4e4b50" /><Relationship Type="http://schemas.openxmlformats.org/officeDocument/2006/relationships/slide" Target="/ppt/slides/slide101.xml" Id="R972e844ae79c4274" /><Relationship Type="http://schemas.openxmlformats.org/officeDocument/2006/relationships/slide" Target="/ppt/slides/slide102.xml" Id="R5fa651a75ff34f27" /><Relationship Type="http://schemas.openxmlformats.org/officeDocument/2006/relationships/slide" Target="/ppt/slides/slide103.xml" Id="Ref6d5b3fd92445d9" /><Relationship Type="http://schemas.openxmlformats.org/officeDocument/2006/relationships/slide" Target="/ppt/slides/slide104.xml" Id="R61005ee31dd143f1" /><Relationship Type="http://schemas.openxmlformats.org/officeDocument/2006/relationships/slide" Target="/ppt/slides/slide105.xml" Id="Racc99c9429ce413c" /><Relationship Type="http://schemas.openxmlformats.org/officeDocument/2006/relationships/slide" Target="/ppt/slides/slide106.xml" Id="R646684e95fc9437c" /><Relationship Type="http://schemas.openxmlformats.org/officeDocument/2006/relationships/slide" Target="/ppt/slides/slide107.xml" Id="Rf265f6ea73384e74" /><Relationship Type="http://schemas.openxmlformats.org/officeDocument/2006/relationships/slide" Target="/ppt/slides/slide108.xml" Id="Rca6dc7f579ef4f8b" /><Relationship Type="http://schemas.openxmlformats.org/officeDocument/2006/relationships/slide" Target="/ppt/slides/slide109.xml" Id="R688353dc29134507" /><Relationship Type="http://schemas.openxmlformats.org/officeDocument/2006/relationships/slide" Target="/ppt/slides/slide110.xml" Id="Rc14c443d1c074de1" /><Relationship Type="http://schemas.openxmlformats.org/officeDocument/2006/relationships/slide" Target="/ppt/slides/slide111.xml" Id="R02c1f9dd9597430e" /><Relationship Type="http://schemas.openxmlformats.org/officeDocument/2006/relationships/slide" Target="/ppt/slides/slide112.xml" Id="R1185fd5e396d4e15" /><Relationship Type="http://schemas.openxmlformats.org/officeDocument/2006/relationships/slide" Target="/ppt/slides/slide113.xml" Id="R818ed8a5c48d4573" /><Relationship Type="http://schemas.openxmlformats.org/officeDocument/2006/relationships/slide" Target="/ppt/slides/slide114.xml" Id="R004d84415ee34745" /><Relationship Type="http://schemas.openxmlformats.org/officeDocument/2006/relationships/slide" Target="/ppt/slides/slide115.xml" Id="Redb5a0e150c54202" /><Relationship Type="http://schemas.openxmlformats.org/officeDocument/2006/relationships/slide" Target="/ppt/slides/slide116.xml" Id="R280ba3a4fa434378" /></Relationships>
</file>

<file path=ppt/customXml/item.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5-03-19T06:39:53.449"/>
    </inkml:context>
    <inkml:brush xml:id="br0">
      <inkml:brushProperty name="width" value="0.05" units="cm"/>
      <inkml:brushProperty name="height" value="0.05" units="cm"/>
      <inkml:brushProperty name="fitToCurve" value="1"/>
    </inkml:brush>
  </inkml:definitions>
  <inkml:trace contextRef="#ctx0" brushRef="#br0">0 0 0</inkml:trace>
</inkml:ink>
</file>

<file path=ppt/notesMasters/_rels/notesMaster1.xml.rels>&#65279;<?xml version="1.0" encoding="utf-8"?><Relationships xmlns="http://schemas.openxmlformats.org/package/2006/relationships"><Relationship Type="http://schemas.openxmlformats.org/officeDocument/2006/relationships/theme" Target="/ppt/notesMasters/theme/theme1.xml" Id="R30c7eae60f7e4a7a"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a:t>20.03.2025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Masters/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notesSlides/_rels/notesSlide1.xml.rels>&#65279;<?xml version="1.0" encoding="utf-8"?><Relationships xmlns="http://schemas.openxmlformats.org/package/2006/relationships"><Relationship Type="http://schemas.openxmlformats.org/officeDocument/2006/relationships/slide" Target="/ppt/slides/slide1.xml" Id="R7baed972362d4790" /><Relationship Type="http://schemas.openxmlformats.org/officeDocument/2006/relationships/notesMaster" Target="/ppt/notesMasters/notesMaster1.xml" Id="R960064e343ef4a5e" /></Relationships>
</file>

<file path=ppt/notesSlides/_rels/notesSlide2.xml.rels>&#65279;<?xml version="1.0" encoding="utf-8"?><Relationships xmlns="http://schemas.openxmlformats.org/package/2006/relationships"><Relationship Type="http://schemas.openxmlformats.org/officeDocument/2006/relationships/slide" Target="/ppt/slides/slide2.xml" Id="R9400081a2acd41b8" /><Relationship Type="http://schemas.openxmlformats.org/officeDocument/2006/relationships/notesMaster" Target="/ppt/notesMasters/notesMaster1.xml" Id="R9bc428f5294d42d1" /></Relationships>
</file>

<file path=ppt/notesSlides/_rels/notesSlide3.xml.rels>&#65279;<?xml version="1.0" encoding="utf-8"?><Relationships xmlns="http://schemas.openxmlformats.org/package/2006/relationships"><Relationship Type="http://schemas.openxmlformats.org/officeDocument/2006/relationships/slide" Target="/ppt/slides/slide3.xml" Id="R8279a8f671b34f62" /><Relationship Type="http://schemas.openxmlformats.org/officeDocument/2006/relationships/notesMaster" Target="/ppt/notesMasters/notesMaster1.xml" Id="Rf296e3b4eefd4bd4" /></Relationships>
</file>

<file path=ppt/notesSlides/_rels/notesSlide4.xml.rels>&#65279;<?xml version="1.0" encoding="utf-8"?><Relationships xmlns="http://schemas.openxmlformats.org/package/2006/relationships"><Relationship Type="http://schemas.openxmlformats.org/officeDocument/2006/relationships/slide" Target="/ppt/slides/slide4.xml" Id="R692d235f7b4b44a6" /><Relationship Type="http://schemas.openxmlformats.org/officeDocument/2006/relationships/notesMaster" Target="/ppt/notesMasters/notesMaster1.xml" Id="R057c4e05beb140bb" /></Relationships>
</file>

<file path=ppt/notesSlides/_rels/notesSlide5.xml.rels>&#65279;<?xml version="1.0" encoding="utf-8"?><Relationships xmlns="http://schemas.openxmlformats.org/package/2006/relationships"><Relationship Type="http://schemas.openxmlformats.org/officeDocument/2006/relationships/slide" Target="/ppt/slides/slide5.xml" Id="R3879daeb8a044e9f" /><Relationship Type="http://schemas.openxmlformats.org/officeDocument/2006/relationships/notesMaster" Target="/ppt/notesMasters/notesMaster1.xml" Id="R2d1b827d46f44964" /></Relationships>
</file>

<file path=ppt/notesSlides/_rels/notesSlide6.xml.rels>&#65279;<?xml version="1.0" encoding="utf-8"?><Relationships xmlns="http://schemas.openxmlformats.org/package/2006/relationships"><Relationship Type="http://schemas.openxmlformats.org/officeDocument/2006/relationships/slide" Target="/ppt/slides/slide6.xml" Id="R42e67f7176d34160" /><Relationship Type="http://schemas.openxmlformats.org/officeDocument/2006/relationships/notesMaster" Target="/ppt/notesMasters/notesMaster1.xml" Id="R8197b64b174a4732" /></Relationships>
</file>

<file path=ppt/notesSlides/_rels/notesSlide7.xml.rels>&#65279;<?xml version="1.0" encoding="utf-8"?><Relationships xmlns="http://schemas.openxmlformats.org/package/2006/relationships"><Relationship Type="http://schemas.openxmlformats.org/officeDocument/2006/relationships/slide" Target="/ppt/slides/slide10.xml" Id="R48a08cfbda2b4faa" /><Relationship Type="http://schemas.openxmlformats.org/officeDocument/2006/relationships/notesMaster" Target="/ppt/notesMasters/notesMaster1.xml" Id="Ra230ac8234584ed9" /></Relationships>
</file>

<file path=ppt/notesSlides/_rels/notesSlide8.xml.rels>&#65279;<?xml version="1.0" encoding="utf-8"?><Relationships xmlns="http://schemas.openxmlformats.org/package/2006/relationships"><Relationship Type="http://schemas.openxmlformats.org/officeDocument/2006/relationships/slide" Target="/ppt/slides/slide12.xml" Id="Re98d5a6140664f48" /><Relationship Type="http://schemas.openxmlformats.org/officeDocument/2006/relationships/notesMaster" Target="/ppt/notesMasters/notesMaster1.xml" Id="Rfb38e5db1313461c" /></Relationships>
</file>

<file path=ppt/notesSlides/_rels/notesSlide9.xml.rels>&#65279;<?xml version="1.0" encoding="utf-8"?><Relationships xmlns="http://schemas.openxmlformats.org/package/2006/relationships"><Relationship Type="http://schemas.openxmlformats.org/officeDocument/2006/relationships/slide" Target="/ppt/slides/slide13.xml" Id="Rfa7f707aa9374dba" /><Relationship Type="http://schemas.openxmlformats.org/officeDocument/2006/relationships/notesMaster" Target="/ppt/notesMasters/notesMaster1.xml" Id="Rfd6328aa76514a9b"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20.xml.rels>&#65279;<?xml version="1.0" encoding="utf-8"?><Relationships xmlns="http://schemas.openxmlformats.org/package/2006/relationships"><Relationship Type="http://schemas.openxmlformats.org/officeDocument/2006/relationships/slideMaster" Target="/ppt/slideMasters/slideMaster2.xml" Id="R0969f7721f784b67" /></Relationships>
</file>

<file path=ppt/slideLayouts/_rels/slideLayout3.xml.rels>&#65279;<?xml version="1.0" encoding="utf-8"?><Relationships xmlns="http://schemas.openxmlformats.org/package/2006/relationships"><Relationship Type="http://schemas.openxmlformats.org/officeDocument/2006/relationships/slideMaster" Target="/ppt/slideMasters/slideMaster1.xml" Id="R658cb9c054f742c0" /></Relationships>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a:pPr/>
              <a:t>3/20/2025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a:pPr/>
              <a:t>‹#›</a:t>
            </a:fld>
            <a:endParaRPr lang="en-US" dirty="0"/>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slideMasters/theme/theme2.xml" Id="R3a41e0aab0194216" /><Relationship Type="http://schemas.openxmlformats.org/officeDocument/2006/relationships/slideLayout" Target="/ppt/slideLayouts/slideLayout3.xml" Id="Raceeda77426f4133" /></Relationships>
</file>

<file path=ppt/slideMasters/_rels/slideMaster2.xml.rels>&#65279;<?xml version="1.0" encoding="utf-8"?><Relationships xmlns="http://schemas.openxmlformats.org/package/2006/relationships"><Relationship Type="http://schemas.openxmlformats.org/officeDocument/2006/relationships/theme" Target="/ppt/slideMasters/theme/theme3.xml" Id="R92137f1104a74f6d" /><Relationship Type="http://schemas.openxmlformats.org/officeDocument/2006/relationships/slideLayout" Target="/ppt/slideLayouts/slideLayout20.xml" Id="Rade1b1817e2d437f"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pPr/>
              <a:t>3/20/2025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51" r:id="Raceeda77426f413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9" r:id="Rade1b1817e2d437f"/>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Masters/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slides/_rels/slide1.xml.rels>&#65279;<?xml version="1.0" encoding="utf-8"?><Relationships xmlns="http://schemas.openxmlformats.org/package/2006/relationships"><Relationship Type="http://schemas.openxmlformats.org/officeDocument/2006/relationships/image" Target="/ppt/media/image.png" Id="R580b9041617e47ed" /><Relationship Type="http://schemas.openxmlformats.org/officeDocument/2006/relationships/image" Target="/ppt/media/image2.png" Id="Raf1671001e3649ba" /><Relationship Type="http://schemas.openxmlformats.org/officeDocument/2006/relationships/image" Target="/ppt/media/image3.png" Id="Rb3d0ff117ae24fed" /><Relationship Type="http://schemas.openxmlformats.org/officeDocument/2006/relationships/image" Target="/ppt/media/image4.png" Id="R2d346cf1dada43ab" /><Relationship Type="http://schemas.openxmlformats.org/officeDocument/2006/relationships/image" Target="/ppt/media/image5.png" Id="Rc6c4d77190bf4b06" /><Relationship Type="http://schemas.openxmlformats.org/officeDocument/2006/relationships/image" Target="/ppt/media/image6.png" Id="Rb48abcacea5e478b" /><Relationship Type="http://schemas.openxmlformats.org/officeDocument/2006/relationships/image" Target="/ppt/media/image7.png" Id="R4632ec5ab41143a1" /><Relationship Type="http://schemas.openxmlformats.org/officeDocument/2006/relationships/notesSlide" Target="/ppt/notesSlides/notesSlide1.xml" Id="R5dc8c539782a47c6" /><Relationship Type="http://schemas.openxmlformats.org/officeDocument/2006/relationships/slideLayout" Target="/ppt/slideLayouts/slideLayout3.xml" Id="R1161d9a8295d4594" /></Relationships>
</file>

<file path=ppt/slides/_rels/slide10.xml.rels>&#65279;<?xml version="1.0" encoding="utf-8"?><Relationships xmlns="http://schemas.openxmlformats.org/package/2006/relationships"><Relationship Type="http://schemas.openxmlformats.org/officeDocument/2006/relationships/image" Target="/ppt/media/image.png" Id="R1bfcaa6b8eb440dc" /><Relationship Type="http://schemas.openxmlformats.org/officeDocument/2006/relationships/image" Target="/ppt/media/image21.png" Id="R80ebb81b83d64a17" /><Relationship Type="http://schemas.openxmlformats.org/officeDocument/2006/relationships/image" Target="/ppt/media/image22.png" Id="R1dd2bc7fd3444110" /><Relationship Type="http://schemas.openxmlformats.org/officeDocument/2006/relationships/image" Target="/ppt/media/image23.png" Id="R650f43c4c56a415d" /><Relationship Type="http://schemas.openxmlformats.org/officeDocument/2006/relationships/notesSlide" Target="/ppt/notesSlides/notesSlide7.xml" Id="R88dcd7a4ecaf42a2" /><Relationship Type="http://schemas.openxmlformats.org/officeDocument/2006/relationships/slideLayout" Target="/ppt/slideLayouts/slideLayout3.xml" Id="Rc735278cb6e74817" /></Relationships>
</file>

<file path=ppt/slides/_rels/slide100.xml.rels>&#65279;<?xml version="1.0" encoding="utf-8"?><Relationships xmlns="http://schemas.openxmlformats.org/package/2006/relationships"><Relationship Type="http://schemas.openxmlformats.org/officeDocument/2006/relationships/image" Target="/ppt/media/image.png" Id="R8ad46c4a47814d22" /><Relationship Type="http://schemas.openxmlformats.org/officeDocument/2006/relationships/image" Target="/ppt/media/image43.png" Id="Rf47f5c8229ef42f8" /><Relationship Type="http://schemas.openxmlformats.org/officeDocument/2006/relationships/image" Target="/ppt/media/image44.png" Id="R1bdcea7e519340c7" /><Relationship Type="http://schemas.openxmlformats.org/officeDocument/2006/relationships/image" Target="/ppt/media/image45.png" Id="Re285ce616f2a4f92" /><Relationship Type="http://schemas.openxmlformats.org/officeDocument/2006/relationships/slideLayout" Target="/ppt/slideLayouts/slideLayout20.xml" Id="R95c1f8a21ace4458" /></Relationships>
</file>

<file path=ppt/slides/_rels/slide101.xml.rels>&#65279;<?xml version="1.0" encoding="utf-8"?><Relationships xmlns="http://schemas.openxmlformats.org/package/2006/relationships"><Relationship Type="http://schemas.openxmlformats.org/officeDocument/2006/relationships/image" Target="/ppt/media/image.png" Id="R63cf4f5206044791" /><Relationship Type="http://schemas.openxmlformats.org/officeDocument/2006/relationships/image" Target="/ppt/media/image25.png" Id="R3a929a0cb087435e" /><Relationship Type="http://schemas.openxmlformats.org/officeDocument/2006/relationships/image" Target="/ppt/media/image148.png" Id="R1c58e67f2c034aad" /><Relationship Type="http://schemas.openxmlformats.org/officeDocument/2006/relationships/slideLayout" Target="/ppt/slideLayouts/slideLayout20.xml" Id="R98198b0a1ba54909" /><Relationship Type="http://schemas.openxmlformats.org/officeDocument/2006/relationships/hyperlink" Target="https://gamma.app/?utm_source=made-with-gamma" TargetMode="External" Id="rcId385397b410f64f63" /></Relationships>
</file>

<file path=ppt/slides/_rels/slide102.xml.rels>&#65279;<?xml version="1.0" encoding="utf-8"?><Relationships xmlns="http://schemas.openxmlformats.org/package/2006/relationships"><Relationship Type="http://schemas.openxmlformats.org/officeDocument/2006/relationships/image" Target="/ppt/media/image.png" Id="R1ce6feeebc384580" /><Relationship Type="http://schemas.openxmlformats.org/officeDocument/2006/relationships/image" Target="/ppt/media/image149.png" Id="Raf70b47fc0d247d9" /><Relationship Type="http://schemas.openxmlformats.org/officeDocument/2006/relationships/image" Target="/ppt/media/image35.png" Id="Rf4f3a04765c64098" /><Relationship Type="http://schemas.openxmlformats.org/officeDocument/2006/relationships/image" Target="/ppt/media/image150.png" Id="R41c5124dc8134a68" /><Relationship Type="http://schemas.openxmlformats.org/officeDocument/2006/relationships/image" Target="/ppt/media/image36.png" Id="R5af434cb44504b00" /><Relationship Type="http://schemas.openxmlformats.org/officeDocument/2006/relationships/slideLayout" Target="/ppt/slideLayouts/slideLayout20.xml" Id="R0487e155b5ed486b" /></Relationships>
</file>

<file path=ppt/slides/_rels/slide103.xml.rels>&#65279;<?xml version="1.0" encoding="utf-8"?><Relationships xmlns="http://schemas.openxmlformats.org/package/2006/relationships"><Relationship Type="http://schemas.openxmlformats.org/officeDocument/2006/relationships/image" Target="/ppt/media/image.png" Id="R5cbe616cdbf14785" /><Relationship Type="http://schemas.openxmlformats.org/officeDocument/2006/relationships/image" Target="/ppt/media/image25.png" Id="Rb6b7654abcba46e4" /><Relationship Type="http://schemas.openxmlformats.org/officeDocument/2006/relationships/image" Target="/ppt/media/image151.png" Id="Rd26db71217834ab9" /><Relationship Type="http://schemas.openxmlformats.org/officeDocument/2006/relationships/slideLayout" Target="/ppt/slideLayouts/slideLayout20.xml" Id="Rfaadaad1aae54bb2" /><Relationship Type="http://schemas.openxmlformats.org/officeDocument/2006/relationships/hyperlink" Target="https://gamma.app/?utm_source=made-with-gamma" TargetMode="External" Id="rcId53dd988b3dbc4906" /></Relationships>
</file>

<file path=ppt/slides/_rels/slide104.xml.rels>&#65279;<?xml version="1.0" encoding="utf-8"?><Relationships xmlns="http://schemas.openxmlformats.org/package/2006/relationships"><Relationship Type="http://schemas.openxmlformats.org/officeDocument/2006/relationships/image" Target="/ppt/media/image.png" Id="Rb722796584e640b2" /><Relationship Type="http://schemas.openxmlformats.org/officeDocument/2006/relationships/slideLayout" Target="/ppt/slideLayouts/slideLayout20.xml" Id="R9b44f4860b434124" /></Relationships>
</file>

<file path=ppt/slides/_rels/slide105.xml.rels>&#65279;<?xml version="1.0" encoding="utf-8"?><Relationships xmlns="http://schemas.openxmlformats.org/package/2006/relationships"><Relationship Type="http://schemas.openxmlformats.org/officeDocument/2006/relationships/image" Target="/ppt/media/image.png" Id="Rbf37985f680448f5" /><Relationship Type="http://schemas.openxmlformats.org/officeDocument/2006/relationships/image" Target="/ppt/media/image25.png" Id="R34f4b6784982444a" /><Relationship Type="http://schemas.openxmlformats.org/officeDocument/2006/relationships/image" Target="/ppt/media/image152.png" Id="R8b6ae58c18d24dc4" /><Relationship Type="http://schemas.openxmlformats.org/officeDocument/2006/relationships/slideLayout" Target="/ppt/slideLayouts/slideLayout20.xml" Id="R45559e976bb44609" /><Relationship Type="http://schemas.openxmlformats.org/officeDocument/2006/relationships/hyperlink" Target="https://gamma.app/?utm_source=made-with-gamma" TargetMode="External" Id="rcId32cff265ebe74701" /></Relationships>
</file>

<file path=ppt/slides/_rels/slide106.xml.rels>&#65279;<?xml version="1.0" encoding="utf-8"?><Relationships xmlns="http://schemas.openxmlformats.org/package/2006/relationships"><Relationship Type="http://schemas.openxmlformats.org/officeDocument/2006/relationships/image" Target="/ppt/media/image.png" Id="Rd9433d8ed4854e40" /><Relationship Type="http://schemas.openxmlformats.org/officeDocument/2006/relationships/image" Target="/ppt/media/image153.png" Id="Raeb8cceb4f424615" /><Relationship Type="http://schemas.openxmlformats.org/officeDocument/2006/relationships/image" Target="/ppt/media/image96.png" Id="R4037b0e28e31432d" /><Relationship Type="http://schemas.openxmlformats.org/officeDocument/2006/relationships/image" Target="/ppt/media/image129.png" Id="R72b85522f33040f4" /><Relationship Type="http://schemas.openxmlformats.org/officeDocument/2006/relationships/image" Target="/ppt/media/image154.png" Id="R4dcd8b86687a408d" /><Relationship Type="http://schemas.openxmlformats.org/officeDocument/2006/relationships/slideLayout" Target="/ppt/slideLayouts/slideLayout20.xml" Id="R63c770aa4bd740b2" /></Relationships>
</file>

<file path=ppt/slides/_rels/slide107.xml.rels>&#65279;<?xml version="1.0" encoding="utf-8"?><Relationships xmlns="http://schemas.openxmlformats.org/package/2006/relationships"><Relationship Type="http://schemas.openxmlformats.org/officeDocument/2006/relationships/image" Target="/ppt/media/image.png" Id="Rc830bf1e6aef46c5" /><Relationship Type="http://schemas.openxmlformats.org/officeDocument/2006/relationships/image" Target="/ppt/media/image25.png" Id="R02baf83535eb4b13" /><Relationship Type="http://schemas.openxmlformats.org/officeDocument/2006/relationships/image" Target="/ppt/media/image123.png" Id="R5eb068305c3d4cc3" /><Relationship Type="http://schemas.openxmlformats.org/officeDocument/2006/relationships/slideLayout" Target="/ppt/slideLayouts/slideLayout20.xml" Id="Rddfae7d0eea2488b" /><Relationship Type="http://schemas.openxmlformats.org/officeDocument/2006/relationships/hyperlink" Target="https://gamma.app/?utm_source=made-with-gamma" TargetMode="External" Id="rcIdd0d4dcd69fbd4fd8" /></Relationships>
</file>

<file path=ppt/slides/_rels/slide108.xml.rels>&#65279;<?xml version="1.0" encoding="utf-8"?><Relationships xmlns="http://schemas.openxmlformats.org/package/2006/relationships"><Relationship Type="http://schemas.openxmlformats.org/officeDocument/2006/relationships/image" Target="/ppt/media/image.png" Id="Rf96eea4b4b87453e" /><Relationship Type="http://schemas.openxmlformats.org/officeDocument/2006/relationships/image" Target="/ppt/media/image155.png" Id="R5d2f34c9cdb14c1d" /><Relationship Type="http://schemas.openxmlformats.org/officeDocument/2006/relationships/image" Target="/ppt/media/image96.png" Id="R5ff823b2e50745a0" /><Relationship Type="http://schemas.openxmlformats.org/officeDocument/2006/relationships/image" Target="/ppt/media/image129.png" Id="R6e1b6568e7d4446e" /><Relationship Type="http://schemas.openxmlformats.org/officeDocument/2006/relationships/image" Target="/ppt/media/image156.png" Id="R4961dc6419844d8a" /><Relationship Type="http://schemas.openxmlformats.org/officeDocument/2006/relationships/slideLayout" Target="/ppt/slideLayouts/slideLayout20.xml" Id="R6976e6de800a42fb" /></Relationships>
</file>

<file path=ppt/slides/_rels/slide109.xml.rels>&#65279;<?xml version="1.0" encoding="utf-8"?><Relationships xmlns="http://schemas.openxmlformats.org/package/2006/relationships"><Relationship Type="http://schemas.openxmlformats.org/officeDocument/2006/relationships/image" Target="/ppt/media/image.png" Id="R498a277daf2141fe" /><Relationship Type="http://schemas.openxmlformats.org/officeDocument/2006/relationships/image" Target="/ppt/media/image157.png" Id="R3dbc52cc11aa4afe" /><Relationship Type="http://schemas.openxmlformats.org/officeDocument/2006/relationships/slideLayout" Target="/ppt/slideLayouts/slideLayout20.xml" Id="Rf1b8c0de8cd6460b" /></Relationships>
</file>

<file path=ppt/slides/_rels/slide11.xml.rels>&#65279;<?xml version="1.0" encoding="utf-8"?><Relationships xmlns="http://schemas.openxmlformats.org/package/2006/relationships"><Relationship Type="http://schemas.openxmlformats.org/officeDocument/2006/relationships/image" Target="/ppt/media/image24.png" Id="Rc5f42d87bffe41db" /><Relationship Type="http://schemas.openxmlformats.org/officeDocument/2006/relationships/slideLayout" Target="/ppt/slideLayouts/slideLayout3.xml" Id="R214f8b00eddc4ddc" /></Relationships>
</file>

<file path=ppt/slides/_rels/slide110.xml.rels>&#65279;<?xml version="1.0" encoding="utf-8"?><Relationships xmlns="http://schemas.openxmlformats.org/package/2006/relationships"><Relationship Type="http://schemas.openxmlformats.org/officeDocument/2006/relationships/image" Target="/ppt/media/image.png" Id="R7e2aa17f8bb745bf" /><Relationship Type="http://schemas.openxmlformats.org/officeDocument/2006/relationships/image" Target="/ppt/media/image25.png" Id="Re357017c67d747e8" /><Relationship Type="http://schemas.openxmlformats.org/officeDocument/2006/relationships/image" Target="/ppt/media/image158.png" Id="Rb4df3fc262b84704" /><Relationship Type="http://schemas.openxmlformats.org/officeDocument/2006/relationships/slideLayout" Target="/ppt/slideLayouts/slideLayout20.xml" Id="Rf00f2ce759e14b7f" /><Relationship Type="http://schemas.openxmlformats.org/officeDocument/2006/relationships/hyperlink" Target="https://gamma.app/?utm_source=made-with-gamma" TargetMode="External" Id="rcId6a51ce4294474361" /></Relationships>
</file>

<file path=ppt/slides/_rels/slide111.xml.rels>&#65279;<?xml version="1.0" encoding="utf-8"?><Relationships xmlns="http://schemas.openxmlformats.org/package/2006/relationships"><Relationship Type="http://schemas.openxmlformats.org/officeDocument/2006/relationships/image" Target="/ppt/media/image.png" Id="Rf13802ecd0e34ca7" /><Relationship Type="http://schemas.openxmlformats.org/officeDocument/2006/relationships/image" Target="/ppt/media/image159.png" Id="R12432f6588b44f79" /><Relationship Type="http://schemas.openxmlformats.org/officeDocument/2006/relationships/slideLayout" Target="/ppt/slideLayouts/slideLayout20.xml" Id="R9cdf4c56cceb4915" /></Relationships>
</file>

<file path=ppt/slides/_rels/slide112.xml.rels>&#65279;<?xml version="1.0" encoding="utf-8"?><Relationships xmlns="http://schemas.openxmlformats.org/package/2006/relationships"><Relationship Type="http://schemas.openxmlformats.org/officeDocument/2006/relationships/image" Target="/ppt/media/image.png" Id="R125aff94d4904a7c" /><Relationship Type="http://schemas.openxmlformats.org/officeDocument/2006/relationships/image" Target="/ppt/media/image25.png" Id="R865c2a9c800d4fc3" /><Relationship Type="http://schemas.openxmlformats.org/officeDocument/2006/relationships/image" Target="/ppt/media/image160.png" Id="Rc14841f60dfd4a8a" /><Relationship Type="http://schemas.openxmlformats.org/officeDocument/2006/relationships/slideLayout" Target="/ppt/slideLayouts/slideLayout20.xml" Id="R9e895203008a4daa" /><Relationship Type="http://schemas.openxmlformats.org/officeDocument/2006/relationships/hyperlink" Target="https://gamma.app/?utm_source=made-with-gamma" TargetMode="External" Id="rcId50c299bf317d46a2" /></Relationships>
</file>

<file path=ppt/slides/_rels/slide113.xml.rels>&#65279;<?xml version="1.0" encoding="utf-8"?><Relationships xmlns="http://schemas.openxmlformats.org/package/2006/relationships"><Relationship Type="http://schemas.openxmlformats.org/officeDocument/2006/relationships/image" Target="/ppt/media/image.png" Id="Rce7a4e9020f9469e" /><Relationship Type="http://schemas.openxmlformats.org/officeDocument/2006/relationships/image" Target="/ppt/media/image161.png" Id="Ra0ff44d94d7a4692" /><Relationship Type="http://schemas.openxmlformats.org/officeDocument/2006/relationships/slideLayout" Target="/ppt/slideLayouts/slideLayout20.xml" Id="R5830725e8b954e56" /></Relationships>
</file>

<file path=ppt/slides/_rels/slide114.xml.rels>&#65279;<?xml version="1.0" encoding="utf-8"?><Relationships xmlns="http://schemas.openxmlformats.org/package/2006/relationships"><Relationship Type="http://schemas.openxmlformats.org/officeDocument/2006/relationships/image" Target="/ppt/media/image.png" Id="R1886d640f88649b4" /><Relationship Type="http://schemas.openxmlformats.org/officeDocument/2006/relationships/image" Target="/ppt/media/image162.png" Id="Re743e3ab9d144872" /><Relationship Type="http://schemas.openxmlformats.org/officeDocument/2006/relationships/slideLayout" Target="/ppt/slideLayouts/slideLayout20.xml" Id="R015f6dc0f801492c" /></Relationships>
</file>

<file path=ppt/slides/_rels/slide115.xml.rels>&#65279;<?xml version="1.0" encoding="utf-8"?><Relationships xmlns="http://schemas.openxmlformats.org/package/2006/relationships"><Relationship Type="http://schemas.openxmlformats.org/officeDocument/2006/relationships/image" Target="/ppt/media/image.png" Id="R5803340b34a44110" /><Relationship Type="http://schemas.openxmlformats.org/officeDocument/2006/relationships/slideLayout" Target="/ppt/slideLayouts/slideLayout20.xml" Id="R4d2de4e35100405d" /></Relationships>
</file>

<file path=ppt/slides/_rels/slide116.xml.rels>&#65279;<?xml version="1.0" encoding="utf-8"?><Relationships xmlns="http://schemas.openxmlformats.org/package/2006/relationships"><Relationship Type="http://schemas.openxmlformats.org/officeDocument/2006/relationships/image" Target="/ppt/media/image.png" Id="R37746ed92e514bd3" /><Relationship Type="http://schemas.openxmlformats.org/officeDocument/2006/relationships/image" Target="/ppt/media/image163.png" Id="R5f7d5bac6a124317" /><Relationship Type="http://schemas.openxmlformats.org/officeDocument/2006/relationships/slideLayout" Target="/ppt/slideLayouts/slideLayout20.xml" Id="Rcdc618de446644c0" /></Relationships>
</file>

<file path=ppt/slides/_rels/slide12.xml.rels>&#65279;<?xml version="1.0" encoding="utf-8"?><Relationships xmlns="http://schemas.openxmlformats.org/package/2006/relationships"><Relationship Type="http://schemas.openxmlformats.org/officeDocument/2006/relationships/image" Target="/ppt/media/image.png" Id="Rc0353fed53384c70" /><Relationship Type="http://schemas.openxmlformats.org/officeDocument/2006/relationships/image" Target="/ppt/media/image25.png" Id="Rafc08b5686394bb1" /><Relationship Type="http://schemas.openxmlformats.org/officeDocument/2006/relationships/image" Target="/ppt/media/image26.png" Id="R2fd1e4161a954c7d" /><Relationship Type="http://schemas.openxmlformats.org/officeDocument/2006/relationships/notesSlide" Target="/ppt/notesSlides/notesSlide8.xml" Id="Rbc82dd7b24964df0" /><Relationship Type="http://schemas.openxmlformats.org/officeDocument/2006/relationships/slideLayout" Target="/ppt/slideLayouts/slideLayout3.xml" Id="R7f890e1f13d14bd5" /><Relationship Type="http://schemas.openxmlformats.org/officeDocument/2006/relationships/hyperlink" Target="https://gamma.app/?utm_source=made-with-gamma" TargetMode="External" Id="rcIdc1ef169e6665401d" /></Relationships>
</file>

<file path=ppt/slides/_rels/slide13.xml.rels>&#65279;<?xml version="1.0" encoding="utf-8"?><Relationships xmlns="http://schemas.openxmlformats.org/package/2006/relationships"><Relationship Type="http://schemas.openxmlformats.org/officeDocument/2006/relationships/image" Target="/ppt/media/image.png" Id="R4224baaacd984992" /><Relationship Type="http://schemas.openxmlformats.org/officeDocument/2006/relationships/notesSlide" Target="/ppt/notesSlides/notesSlide9.xml" Id="R4b584aec28134587" /><Relationship Type="http://schemas.openxmlformats.org/officeDocument/2006/relationships/slideLayout" Target="/ppt/slideLayouts/slideLayout3.xml" Id="R8d0898a197ab4f00" /></Relationships>
</file>

<file path=ppt/slides/_rels/slide14.xml.rels>&#65279;<?xml version="1.0" encoding="utf-8"?><Relationships xmlns="http://schemas.openxmlformats.org/package/2006/relationships"><Relationship Type="http://schemas.openxmlformats.org/officeDocument/2006/relationships/image" Target="/ppt/media/image.png" Id="R437fcf5ace24465b" /><Relationship Type="http://schemas.openxmlformats.org/officeDocument/2006/relationships/image" Target="/ppt/media/image25.png" Id="Ra3dc18edd41b445f" /><Relationship Type="http://schemas.openxmlformats.org/officeDocument/2006/relationships/image" Target="/ppt/media/image27.png" Id="R9af624e92a0c4ccb" /><Relationship Type="http://schemas.openxmlformats.org/officeDocument/2006/relationships/slideLayout" Target="/ppt/slideLayouts/slideLayout20.xml" Id="R79095439435f417f" /><Relationship Type="http://schemas.openxmlformats.org/officeDocument/2006/relationships/hyperlink" Target="https://gamma.app/?utm_source=made-with-gamma" TargetMode="External" Id="rcId5924c6323e514f5d" /></Relationships>
</file>

<file path=ppt/slides/_rels/slide15.xml.rels>&#65279;<?xml version="1.0" encoding="utf-8"?><Relationships xmlns="http://schemas.openxmlformats.org/package/2006/relationships"><Relationship Type="http://schemas.openxmlformats.org/officeDocument/2006/relationships/image" Target="/ppt/media/image.png" Id="R03e0e604f55e4347" /><Relationship Type="http://schemas.openxmlformats.org/officeDocument/2006/relationships/image" Target="/ppt/media/image28.png" Id="R25288236bfb84e98" /><Relationship Type="http://schemas.openxmlformats.org/officeDocument/2006/relationships/slideLayout" Target="/ppt/slideLayouts/slideLayout20.xml" Id="R6e2f4087a36a41d7" /></Relationships>
</file>

<file path=ppt/slides/_rels/slide16.xml.rels>&#65279;<?xml version="1.0" encoding="utf-8"?><Relationships xmlns="http://schemas.openxmlformats.org/package/2006/relationships"><Relationship Type="http://schemas.openxmlformats.org/officeDocument/2006/relationships/image" Target="/ppt/media/image.png" Id="R841f3d7a70b543ae" /><Relationship Type="http://schemas.openxmlformats.org/officeDocument/2006/relationships/image" Target="/ppt/media/image25.png" Id="R4442a12b10164b44" /><Relationship Type="http://schemas.openxmlformats.org/officeDocument/2006/relationships/image" Target="/ppt/media/image29.png" Id="R56db38c42ac24a5a" /><Relationship Type="http://schemas.openxmlformats.org/officeDocument/2006/relationships/slideLayout" Target="/ppt/slideLayouts/slideLayout20.xml" Id="R2413138734ed45cb" /><Relationship Type="http://schemas.openxmlformats.org/officeDocument/2006/relationships/hyperlink" Target="https://gamma.app/?utm_source=made-with-gamma" TargetMode="External" Id="rcIdef5d337529454a13" /></Relationships>
</file>

<file path=ppt/slides/_rels/slide17.xml.rels>&#65279;<?xml version="1.0" encoding="utf-8"?><Relationships xmlns="http://schemas.openxmlformats.org/package/2006/relationships"><Relationship Type="http://schemas.openxmlformats.org/officeDocument/2006/relationships/image" Target="/ppt/media/image.png" Id="R955b48973acd43f2" /><Relationship Type="http://schemas.openxmlformats.org/officeDocument/2006/relationships/image" Target="/ppt/media/image30.png" Id="R1b775b751e8b41bf" /><Relationship Type="http://schemas.openxmlformats.org/officeDocument/2006/relationships/image" Target="/ppt/media/image31.png" Id="R22ec9a2d612947cb" /><Relationship Type="http://schemas.openxmlformats.org/officeDocument/2006/relationships/slideLayout" Target="/ppt/slideLayouts/slideLayout20.xml" Id="R7176f58f960c4b3c" /></Relationships>
</file>

<file path=ppt/slides/_rels/slide18.xml.rels>&#65279;<?xml version="1.0" encoding="utf-8"?><Relationships xmlns="http://schemas.openxmlformats.org/package/2006/relationships"><Relationship Type="http://schemas.openxmlformats.org/officeDocument/2006/relationships/image" Target="/ppt/media/image.png" Id="R1478bb8f0e79441b" /><Relationship Type="http://schemas.openxmlformats.org/officeDocument/2006/relationships/image" Target="/ppt/media/image25.png" Id="Ra0645b1eb3944fef" /><Relationship Type="http://schemas.openxmlformats.org/officeDocument/2006/relationships/image" Target="/ppt/media/image32.png" Id="R7b5b8a6253584973" /><Relationship Type="http://schemas.openxmlformats.org/officeDocument/2006/relationships/slideLayout" Target="/ppt/slideLayouts/slideLayout20.xml" Id="R5444de72c688421a" /><Relationship Type="http://schemas.openxmlformats.org/officeDocument/2006/relationships/hyperlink" Target="https://gamma.app/?utm_source=made-with-gamma" TargetMode="External" Id="rcId9849c2c09ba349bb" /></Relationships>
</file>

<file path=ppt/slides/_rels/slide19.xml.rels>&#65279;<?xml version="1.0" encoding="utf-8"?><Relationships xmlns="http://schemas.openxmlformats.org/package/2006/relationships"><Relationship Type="http://schemas.openxmlformats.org/officeDocument/2006/relationships/image" Target="/ppt/media/image.png" Id="R10988c69dfa9416b" /><Relationship Type="http://schemas.openxmlformats.org/officeDocument/2006/relationships/image" Target="/ppt/media/image33.png" Id="Rb5a0788a6ead4cbe" /><Relationship Type="http://schemas.openxmlformats.org/officeDocument/2006/relationships/image" Target="/ppt/media/image34.png" Id="R405afa841a584a21" /><Relationship Type="http://schemas.openxmlformats.org/officeDocument/2006/relationships/image" Target="/ppt/media/image35.png" Id="R35371421fbf64dfe" /><Relationship Type="http://schemas.openxmlformats.org/officeDocument/2006/relationships/image" Target="/ppt/media/image36.png" Id="R84b5bae5390843ed" /><Relationship Type="http://schemas.openxmlformats.org/officeDocument/2006/relationships/slideLayout" Target="/ppt/slideLayouts/slideLayout20.xml" Id="Rd82ca89dd1024022" /></Relationships>
</file>

<file path=ppt/slides/_rels/slide2.xml.rels>&#65279;<?xml version="1.0" encoding="utf-8"?><Relationships xmlns="http://schemas.openxmlformats.org/package/2006/relationships"><Relationship Type="http://schemas.openxmlformats.org/officeDocument/2006/relationships/image" Target="/ppt/media/image.png" Id="Ref4a6593457e489d" /><Relationship Type="http://schemas.openxmlformats.org/officeDocument/2006/relationships/image" Target="/ppt/media/image8.png" Id="R195e84fcb4154752" /><Relationship Type="http://schemas.openxmlformats.org/officeDocument/2006/relationships/notesSlide" Target="/ppt/notesSlides/notesSlide2.xml" Id="R8588954f19d94779" /><Relationship Type="http://schemas.openxmlformats.org/officeDocument/2006/relationships/slideLayout" Target="/ppt/slideLayouts/slideLayout3.xml" Id="R77edae981ca240c2" /></Relationships>
</file>

<file path=ppt/slides/_rels/slide20.xml.rels>&#65279;<?xml version="1.0" encoding="utf-8"?><Relationships xmlns="http://schemas.openxmlformats.org/package/2006/relationships"><Relationship Type="http://schemas.openxmlformats.org/officeDocument/2006/relationships/image" Target="/ppt/media/image.png" Id="R72f1903bc0ea4417" /><Relationship Type="http://schemas.openxmlformats.org/officeDocument/2006/relationships/image" Target="/ppt/media/image25.png" Id="R4e544069b3634517" /><Relationship Type="http://schemas.openxmlformats.org/officeDocument/2006/relationships/image" Target="/ppt/media/image37.png" Id="R6755c2fd30854257" /><Relationship Type="http://schemas.openxmlformats.org/officeDocument/2006/relationships/slideLayout" Target="/ppt/slideLayouts/slideLayout20.xml" Id="R29cae1addab34d3c" /><Relationship Type="http://schemas.openxmlformats.org/officeDocument/2006/relationships/hyperlink" Target="https://gamma.app/?utm_source=made-with-gamma" TargetMode="External" Id="rcId6258515f363244ad" /></Relationships>
</file>

<file path=ppt/slides/_rels/slide21.xml.rels>&#65279;<?xml version="1.0" encoding="utf-8"?><Relationships xmlns="http://schemas.openxmlformats.org/package/2006/relationships"><Relationship Type="http://schemas.openxmlformats.org/officeDocument/2006/relationships/image" Target="/ppt/media/image.png" Id="Ra863762fa03946f3" /><Relationship Type="http://schemas.openxmlformats.org/officeDocument/2006/relationships/image" Target="/ppt/media/image38.png" Id="R9d9e7ac04ee7452b" /><Relationship Type="http://schemas.openxmlformats.org/officeDocument/2006/relationships/image" Target="/ppt/media/image39.png" Id="R8d37f4b8e15d4496" /><Relationship Type="http://schemas.openxmlformats.org/officeDocument/2006/relationships/image" Target="/ppt/media/image40.png" Id="Rc3d0af4e19a54f4e" /><Relationship Type="http://schemas.openxmlformats.org/officeDocument/2006/relationships/slideLayout" Target="/ppt/slideLayouts/slideLayout20.xml" Id="Ra55fd678feb643b2" /></Relationships>
</file>

<file path=ppt/slides/_rels/slide22.xml.rels>&#65279;<?xml version="1.0" encoding="utf-8"?><Relationships xmlns="http://schemas.openxmlformats.org/package/2006/relationships"><Relationship Type="http://schemas.openxmlformats.org/officeDocument/2006/relationships/image" Target="/ppt/media/image.png" Id="Rd2ad705867984fa1" /><Relationship Type="http://schemas.openxmlformats.org/officeDocument/2006/relationships/image" Target="/ppt/media/image25.png" Id="R1fa20904ff1f4a17" /><Relationship Type="http://schemas.openxmlformats.org/officeDocument/2006/relationships/image" Target="/ppt/media/image41.png" Id="Ra0b000d7f2404fca" /><Relationship Type="http://schemas.openxmlformats.org/officeDocument/2006/relationships/slideLayout" Target="/ppt/slideLayouts/slideLayout20.xml" Id="Raa7c71948b10455d" /><Relationship Type="http://schemas.openxmlformats.org/officeDocument/2006/relationships/hyperlink" Target="https://gamma.app/?utm_source=made-with-gamma" TargetMode="External" Id="rcIdc7e371d848ea4fb9" /></Relationships>
</file>

<file path=ppt/slides/_rels/slide23.xml.rels>&#65279;<?xml version="1.0" encoding="utf-8"?><Relationships xmlns="http://schemas.openxmlformats.org/package/2006/relationships"><Relationship Type="http://schemas.openxmlformats.org/officeDocument/2006/relationships/image" Target="/ppt/media/image.png" Id="R10d1442eac6746bc" /><Relationship Type="http://schemas.openxmlformats.org/officeDocument/2006/relationships/slideLayout" Target="/ppt/slideLayouts/slideLayout20.xml" Id="Rba06291116a0415f" /></Relationships>
</file>

<file path=ppt/slides/_rels/slide24.xml.rels>&#65279;<?xml version="1.0" encoding="utf-8"?><Relationships xmlns="http://schemas.openxmlformats.org/package/2006/relationships"><Relationship Type="http://schemas.openxmlformats.org/officeDocument/2006/relationships/image" Target="/ppt/media/image.png" Id="R89033de4e87840ae" /><Relationship Type="http://schemas.openxmlformats.org/officeDocument/2006/relationships/image" Target="/ppt/media/image25.png" Id="Re5aca19e5dba499a" /><Relationship Type="http://schemas.openxmlformats.org/officeDocument/2006/relationships/image" Target="/ppt/media/image42.png" Id="Ra17cc6630a874a82" /><Relationship Type="http://schemas.openxmlformats.org/officeDocument/2006/relationships/slideLayout" Target="/ppt/slideLayouts/slideLayout20.xml" Id="Rf0d2772829be4f08" /><Relationship Type="http://schemas.openxmlformats.org/officeDocument/2006/relationships/hyperlink" Target="https://gamma.app/?utm_source=made-with-gamma" TargetMode="External" Id="rcId2fc4c2fa78dd4023" /></Relationships>
</file>

<file path=ppt/slides/_rels/slide25.xml.rels>&#65279;<?xml version="1.0" encoding="utf-8"?><Relationships xmlns="http://schemas.openxmlformats.org/package/2006/relationships"><Relationship Type="http://schemas.openxmlformats.org/officeDocument/2006/relationships/image" Target="/ppt/media/image.png" Id="R217cef64d8874f69" /><Relationship Type="http://schemas.openxmlformats.org/officeDocument/2006/relationships/image" Target="/ppt/media/image43.png" Id="Re2099051e6524920" /><Relationship Type="http://schemas.openxmlformats.org/officeDocument/2006/relationships/image" Target="/ppt/media/image44.png" Id="R91123478b8e249d8" /><Relationship Type="http://schemas.openxmlformats.org/officeDocument/2006/relationships/image" Target="/ppt/media/image45.png" Id="R33ef4c3484ea4f50" /><Relationship Type="http://schemas.openxmlformats.org/officeDocument/2006/relationships/slideLayout" Target="/ppt/slideLayouts/slideLayout20.xml" Id="R796ea73f53e54a31" /></Relationships>
</file>

<file path=ppt/slides/_rels/slide26.xml.rels>&#65279;<?xml version="1.0" encoding="utf-8"?><Relationships xmlns="http://schemas.openxmlformats.org/package/2006/relationships"><Relationship Type="http://schemas.openxmlformats.org/officeDocument/2006/relationships/image" Target="/ppt/media/image.png" Id="Re095cca42bcb41fc" /><Relationship Type="http://schemas.openxmlformats.org/officeDocument/2006/relationships/image" Target="/ppt/media/image25.png" Id="Rc1a7cd6ad5f64f95" /><Relationship Type="http://schemas.openxmlformats.org/officeDocument/2006/relationships/image" Target="/ppt/media/image46.png" Id="Rae0957e66a384683" /><Relationship Type="http://schemas.openxmlformats.org/officeDocument/2006/relationships/slideLayout" Target="/ppt/slideLayouts/slideLayout20.xml" Id="R01adeaf4ea5a4721" /><Relationship Type="http://schemas.openxmlformats.org/officeDocument/2006/relationships/hyperlink" Target="https://gamma.app/?utm_source=made-with-gamma" TargetMode="External" Id="rcId4829619b461b419d" /></Relationships>
</file>

<file path=ppt/slides/_rels/slide27.xml.rels>&#65279;<?xml version="1.0" encoding="utf-8"?><Relationships xmlns="http://schemas.openxmlformats.org/package/2006/relationships"><Relationship Type="http://schemas.openxmlformats.org/officeDocument/2006/relationships/image" Target="/ppt/media/image.png" Id="R5b56cafdb48d4fa3" /><Relationship Type="http://schemas.openxmlformats.org/officeDocument/2006/relationships/image" Target="/ppt/media/image47.png" Id="Rd59cb63f30a64b03" /><Relationship Type="http://schemas.openxmlformats.org/officeDocument/2006/relationships/slideLayout" Target="/ppt/slideLayouts/slideLayout20.xml" Id="Re2928326791e44f4" /></Relationships>
</file>

<file path=ppt/slides/_rels/slide28.xml.rels>&#65279;<?xml version="1.0" encoding="utf-8"?><Relationships xmlns="http://schemas.openxmlformats.org/package/2006/relationships"><Relationship Type="http://schemas.openxmlformats.org/officeDocument/2006/relationships/image" Target="/ppt/media/image.png" Id="R3de305236e7047d5" /><Relationship Type="http://schemas.openxmlformats.org/officeDocument/2006/relationships/image" Target="/ppt/media/image25.png" Id="Rb23bc34359f14d7f" /><Relationship Type="http://schemas.openxmlformats.org/officeDocument/2006/relationships/image" Target="/ppt/media/image48.png" Id="R27fbfa3a000b4c76" /><Relationship Type="http://schemas.openxmlformats.org/officeDocument/2006/relationships/slideLayout" Target="/ppt/slideLayouts/slideLayout20.xml" Id="R7964c7aef4784612" /><Relationship Type="http://schemas.openxmlformats.org/officeDocument/2006/relationships/hyperlink" Target="https://gamma.app/?utm_source=made-with-gamma" TargetMode="External" Id="rcId057a2ea80cf44385" /></Relationships>
</file>

<file path=ppt/slides/_rels/slide29.xml.rels>&#65279;<?xml version="1.0" encoding="utf-8"?><Relationships xmlns="http://schemas.openxmlformats.org/package/2006/relationships"><Relationship Type="http://schemas.openxmlformats.org/officeDocument/2006/relationships/image" Target="/ppt/media/image.png" Id="R31e799f33af7467c" /><Relationship Type="http://schemas.openxmlformats.org/officeDocument/2006/relationships/slideLayout" Target="/ppt/slideLayouts/slideLayout20.xml" Id="R0e7fa3111efe410b" /></Relationships>
</file>

<file path=ppt/slides/_rels/slide3.xml.rels>&#65279;<?xml version="1.0" encoding="utf-8"?><Relationships xmlns="http://schemas.openxmlformats.org/package/2006/relationships"><Relationship Type="http://schemas.openxmlformats.org/officeDocument/2006/relationships/image" Target="/ppt/media/image.png" Id="R1c20b5a2c30745a4" /><Relationship Type="http://schemas.openxmlformats.org/officeDocument/2006/relationships/image" Target="/ppt/media/image.jpg" Id="R444be50e8db34218" /><Relationship Type="http://schemas.openxmlformats.org/officeDocument/2006/relationships/image" Target="/ppt/media/image9.png" Id="R0ee1f99b4df641d6" /><Relationship Type="http://schemas.openxmlformats.org/officeDocument/2006/relationships/image" Target="/ppt/media/image2.jpg" Id="Re1f015252aef4e8b" /><Relationship Type="http://schemas.openxmlformats.org/officeDocument/2006/relationships/notesSlide" Target="/ppt/notesSlides/notesSlide3.xml" Id="Rbcc857b235f3426d" /><Relationship Type="http://schemas.openxmlformats.org/officeDocument/2006/relationships/slideLayout" Target="/ppt/slideLayouts/slideLayout3.xml" Id="R66d3c7c7e9c7460e" /></Relationships>
</file>

<file path=ppt/slides/_rels/slide30.xml.rels>&#65279;<?xml version="1.0" encoding="utf-8"?><Relationships xmlns="http://schemas.openxmlformats.org/package/2006/relationships"><Relationship Type="http://schemas.openxmlformats.org/officeDocument/2006/relationships/image" Target="/ppt/media/image.png" Id="R207a39b25d1042dc" /><Relationship Type="http://schemas.openxmlformats.org/officeDocument/2006/relationships/image" Target="/ppt/media/image25.png" Id="R4213bca33efc454e" /><Relationship Type="http://schemas.openxmlformats.org/officeDocument/2006/relationships/image" Target="/ppt/media/image49.png" Id="Raaff32db951f4c1c" /><Relationship Type="http://schemas.openxmlformats.org/officeDocument/2006/relationships/slideLayout" Target="/ppt/slideLayouts/slideLayout20.xml" Id="Rba208fce522143b4" /><Relationship Type="http://schemas.openxmlformats.org/officeDocument/2006/relationships/hyperlink" Target="https://gamma.app/?utm_source=made-with-gamma" TargetMode="External" Id="rcIdaccd9a52c8224dbc" /></Relationships>
</file>

<file path=ppt/slides/_rels/slide31.xml.rels>&#65279;<?xml version="1.0" encoding="utf-8"?><Relationships xmlns="http://schemas.openxmlformats.org/package/2006/relationships"><Relationship Type="http://schemas.openxmlformats.org/officeDocument/2006/relationships/image" Target="/ppt/media/image.png" Id="R388fa12bc7ca4f94" /><Relationship Type="http://schemas.openxmlformats.org/officeDocument/2006/relationships/image" Target="/ppt/media/image25.png" Id="R469b1e9390e245a2" /><Relationship Type="http://schemas.openxmlformats.org/officeDocument/2006/relationships/image" Target="/ppt/media/image50.png" Id="R253f3c8f83714be2" /><Relationship Type="http://schemas.openxmlformats.org/officeDocument/2006/relationships/slideLayout" Target="/ppt/slideLayouts/slideLayout20.xml" Id="R227228d001a64aa5" /><Relationship Type="http://schemas.openxmlformats.org/officeDocument/2006/relationships/hyperlink" Target="https://gamma.app/?utm_source=made-with-gamma" TargetMode="External" Id="rcId7a35a8388afc4336" /></Relationships>
</file>

<file path=ppt/slides/_rels/slide32.xml.rels>&#65279;<?xml version="1.0" encoding="utf-8"?><Relationships xmlns="http://schemas.openxmlformats.org/package/2006/relationships"><Relationship Type="http://schemas.openxmlformats.org/officeDocument/2006/relationships/image" Target="/ppt/media/image.png" Id="R236f2cef334445a5" /><Relationship Type="http://schemas.openxmlformats.org/officeDocument/2006/relationships/image" Target="/ppt/media/image21.png" Id="R60816d3cada341d6" /><Relationship Type="http://schemas.openxmlformats.org/officeDocument/2006/relationships/image" Target="/ppt/media/image22.png" Id="R9dd9c923f2864205" /><Relationship Type="http://schemas.openxmlformats.org/officeDocument/2006/relationships/image" Target="/ppt/media/image23.png" Id="R4d859cb90b7f499f" /><Relationship Type="http://schemas.openxmlformats.org/officeDocument/2006/relationships/slideLayout" Target="/ppt/slideLayouts/slideLayout20.xml" Id="Rb3379a00acfc4cc1" /></Relationships>
</file>

<file path=ppt/slides/_rels/slide33.xml.rels>&#65279;<?xml version="1.0" encoding="utf-8"?><Relationships xmlns="http://schemas.openxmlformats.org/package/2006/relationships"><Relationship Type="http://schemas.openxmlformats.org/officeDocument/2006/relationships/image" Target="/ppt/media/image.png" Id="R808f312b5a0c4926" /><Relationship Type="http://schemas.openxmlformats.org/officeDocument/2006/relationships/image" Target="/ppt/media/image25.png" Id="Rc20820632d0d4bc6" /><Relationship Type="http://schemas.openxmlformats.org/officeDocument/2006/relationships/image" Target="/ppt/media/image51.png" Id="Ra411adeab2454cb2" /><Relationship Type="http://schemas.openxmlformats.org/officeDocument/2006/relationships/slideLayout" Target="/ppt/slideLayouts/slideLayout20.xml" Id="R6ac42b7587c740e3" /><Relationship Type="http://schemas.openxmlformats.org/officeDocument/2006/relationships/hyperlink" Target="https://gamma.app/?utm_source=made-with-gamma" TargetMode="External" Id="rcId3169068893af4321" /></Relationships>
</file>

<file path=ppt/slides/_rels/slide34.xml.rels>&#65279;<?xml version="1.0" encoding="utf-8"?><Relationships xmlns="http://schemas.openxmlformats.org/package/2006/relationships"><Relationship Type="http://schemas.openxmlformats.org/officeDocument/2006/relationships/image" Target="/ppt/media/image.png" Id="Reea5b741b1ac4ce6" /><Relationship Type="http://schemas.openxmlformats.org/officeDocument/2006/relationships/image" Target="/ppt/media/image25.png" Id="R1d3b70776872495b" /><Relationship Type="http://schemas.openxmlformats.org/officeDocument/2006/relationships/image" Target="/ppt/media/image52.png" Id="Rc3a07fb880ff4141" /><Relationship Type="http://schemas.openxmlformats.org/officeDocument/2006/relationships/slideLayout" Target="/ppt/slideLayouts/slideLayout20.xml" Id="R1adfff4950d14b74" /><Relationship Type="http://schemas.openxmlformats.org/officeDocument/2006/relationships/hyperlink" Target="https://gamma.app/?utm_source=made-with-gamma" TargetMode="External" Id="rcId10ecae1f692e4e5f" /></Relationships>
</file>

<file path=ppt/slides/_rels/slide35.xml.rels>&#65279;<?xml version="1.0" encoding="utf-8"?><Relationships xmlns="http://schemas.openxmlformats.org/package/2006/relationships"><Relationship Type="http://schemas.openxmlformats.org/officeDocument/2006/relationships/image" Target="/ppt/media/image.png" Id="R87773a0a363546e7" /><Relationship Type="http://schemas.openxmlformats.org/officeDocument/2006/relationships/image" Target="/ppt/media/image25.png" Id="R93586f04e6864634" /><Relationship Type="http://schemas.openxmlformats.org/officeDocument/2006/relationships/image" Target="/ppt/media/image53.png" Id="R0f1c3344984042ec" /><Relationship Type="http://schemas.openxmlformats.org/officeDocument/2006/relationships/slideLayout" Target="/ppt/slideLayouts/slideLayout3.xml" Id="R11a8aaf587854fa5" /><Relationship Type="http://schemas.openxmlformats.org/officeDocument/2006/relationships/hyperlink" Target="https://gamma.app/?utm_source=made-with-gamma" TargetMode="External" Id="rcId538aced79fdc4e58" /></Relationships>
</file>

<file path=ppt/slides/_rels/slide36.xml.rels>&#65279;<?xml version="1.0" encoding="utf-8"?><Relationships xmlns="http://schemas.openxmlformats.org/package/2006/relationships"><Relationship Type="http://schemas.openxmlformats.org/officeDocument/2006/relationships/image" Target="/ppt/media/image.png" Id="R1c38cd90049e48f7" /><Relationship Type="http://schemas.openxmlformats.org/officeDocument/2006/relationships/image" Target="/ppt/media/image54.png" Id="R0d1fd8ce6fa44263" /><Relationship Type="http://schemas.openxmlformats.org/officeDocument/2006/relationships/image" Target="/ppt/media/image55.png" Id="R28b76432ccc040d8" /><Relationship Type="http://schemas.openxmlformats.org/officeDocument/2006/relationships/image" Target="/ppt/media/image56.png" Id="Rf9a30fa644724f8b" /><Relationship Type="http://schemas.openxmlformats.org/officeDocument/2006/relationships/image" Target="/ppt/media/image57.png" Id="R3a5c462dc5984ce7" /><Relationship Type="http://schemas.openxmlformats.org/officeDocument/2006/relationships/slideLayout" Target="/ppt/slideLayouts/slideLayout3.xml" Id="R7a044879b2ec4c15" /></Relationships>
</file>

<file path=ppt/slides/_rels/slide37.xml.rels>&#65279;<?xml version="1.0" encoding="utf-8"?><Relationships xmlns="http://schemas.openxmlformats.org/package/2006/relationships"><Relationship Type="http://schemas.openxmlformats.org/officeDocument/2006/relationships/image" Target="/ppt/media/image58.png" Id="R723c6341816542df" /><Relationship Type="http://schemas.openxmlformats.org/officeDocument/2006/relationships/slideLayout" Target="/ppt/slideLayouts/slideLayout3.xml" Id="Rfb1a549f00144077" /></Relationships>
</file>

<file path=ppt/slides/_rels/slide38.xml.rels>&#65279;<?xml version="1.0" encoding="utf-8"?><Relationships xmlns="http://schemas.openxmlformats.org/package/2006/relationships"><Relationship Type="http://schemas.openxmlformats.org/officeDocument/2006/relationships/image" Target="/ppt/media/image59.png" Id="Rcc9bcaaad65247cb" /><Relationship Type="http://schemas.openxmlformats.org/officeDocument/2006/relationships/slideLayout" Target="/ppt/slideLayouts/slideLayout3.xml" Id="R0875076ab53d47c7" /></Relationships>
</file>

<file path=ppt/slides/_rels/slide39.xml.rels>&#65279;<?xml version="1.0" encoding="utf-8"?><Relationships xmlns="http://schemas.openxmlformats.org/package/2006/relationships"><Relationship Type="http://schemas.openxmlformats.org/officeDocument/2006/relationships/image" Target="/ppt/media/image.png" Id="R07b5207804ff4374" /><Relationship Type="http://schemas.openxmlformats.org/officeDocument/2006/relationships/image" Target="/ppt/media/image25.png" Id="Rd72687d2074b474a" /><Relationship Type="http://schemas.openxmlformats.org/officeDocument/2006/relationships/image" Target="/ppt/media/image60.png" Id="Re373dd00e1f34a46" /><Relationship Type="http://schemas.openxmlformats.org/officeDocument/2006/relationships/slideLayout" Target="/ppt/slideLayouts/slideLayout3.xml" Id="R76cd535df21941c2" /><Relationship Type="http://schemas.openxmlformats.org/officeDocument/2006/relationships/hyperlink" Target="https://gamma.app/?utm_source=made-with-gamma" TargetMode="External" Id="rcId65e76a37845d4f71" /></Relationships>
</file>

<file path=ppt/slides/_rels/slide4.xml.rels>&#65279;<?xml version="1.0" encoding="utf-8"?><Relationships xmlns="http://schemas.openxmlformats.org/package/2006/relationships"><Relationship Type="http://schemas.openxmlformats.org/officeDocument/2006/relationships/image" Target="/ppt/media/image.png" Id="R044a7f5ac1f94b34" /><Relationship Type="http://schemas.openxmlformats.org/officeDocument/2006/relationships/image" Target="/ppt/media/image10.png" Id="R66721a3ce9604a86" /><Relationship Type="http://schemas.openxmlformats.org/officeDocument/2006/relationships/image" Target="/ppt/media/image11.png" Id="Rae41cc823c704bc9" /><Relationship Type="http://schemas.openxmlformats.org/officeDocument/2006/relationships/image" Target="/ppt/media/image12.png" Id="Rdd7d340ea38742a7" /><Relationship Type="http://schemas.openxmlformats.org/officeDocument/2006/relationships/image" Target="/ppt/media/image13.png" Id="R4a47548494bd48fc" /><Relationship Type="http://schemas.openxmlformats.org/officeDocument/2006/relationships/notesSlide" Target="/ppt/notesSlides/notesSlide4.xml" Id="R083374c96b89434f" /><Relationship Type="http://schemas.openxmlformats.org/officeDocument/2006/relationships/slideLayout" Target="/ppt/slideLayouts/slideLayout3.xml" Id="Racb464b2382b473f" /></Relationships>
</file>

<file path=ppt/slides/_rels/slide40.xml.rels>&#65279;<?xml version="1.0" encoding="utf-8"?><Relationships xmlns="http://schemas.openxmlformats.org/package/2006/relationships"><Relationship Type="http://schemas.openxmlformats.org/officeDocument/2006/relationships/image" Target="/ppt/media/image61.png" Id="R940d3750da55413e" /><Relationship Type="http://schemas.openxmlformats.org/officeDocument/2006/relationships/slideLayout" Target="/ppt/slideLayouts/slideLayout3.xml" Id="Rd988d9dae42047e2" /></Relationships>
</file>

<file path=ppt/slides/_rels/slide41.xml.rels>&#65279;<?xml version="1.0" encoding="utf-8"?><Relationships xmlns="http://schemas.openxmlformats.org/package/2006/relationships"><Relationship Type="http://schemas.openxmlformats.org/officeDocument/2006/relationships/image" Target="/ppt/media/image.png" Id="R1c5a881cbd7748a2" /><Relationship Type="http://schemas.openxmlformats.org/officeDocument/2006/relationships/image" Target="/ppt/media/image62.png" Id="R89da5a4e50d64079" /><Relationship Type="http://schemas.openxmlformats.org/officeDocument/2006/relationships/slideLayout" Target="/ppt/slideLayouts/slideLayout3.xml" Id="Rf8ca5dae177f4c87" /></Relationships>
</file>

<file path=ppt/slides/_rels/slide42.xml.rels>&#65279;<?xml version="1.0" encoding="utf-8"?><Relationships xmlns="http://schemas.openxmlformats.org/package/2006/relationships"><Relationship Type="http://schemas.openxmlformats.org/officeDocument/2006/relationships/image" Target="/ppt/media/image63.png" Id="Re0a5a43393f14aee" /><Relationship Type="http://schemas.openxmlformats.org/officeDocument/2006/relationships/slideLayout" Target="/ppt/slideLayouts/slideLayout3.xml" Id="Rbeb2cec0429542c2" /></Relationships>
</file>

<file path=ppt/slides/_rels/slide43.xml.rels>&#65279;<?xml version="1.0" encoding="utf-8"?><Relationships xmlns="http://schemas.openxmlformats.org/package/2006/relationships"><Relationship Type="http://schemas.openxmlformats.org/officeDocument/2006/relationships/image" Target="/ppt/media/image.png" Id="R4bf01f9dda144c3b" /><Relationship Type="http://schemas.openxmlformats.org/officeDocument/2006/relationships/image" Target="/ppt/media/image64.png" Id="Rd9ac3cf969614216" /><Relationship Type="http://schemas.openxmlformats.org/officeDocument/2006/relationships/image" Target="/ppt/media/image65.png" Id="R6ea9875adc8c46af" /><Relationship Type="http://schemas.openxmlformats.org/officeDocument/2006/relationships/image" Target="/ppt/media/image66.png" Id="Re9c2b50c452e4448" /><Relationship Type="http://schemas.openxmlformats.org/officeDocument/2006/relationships/image" Target="/ppt/media/image67.png" Id="R0582cc26095f4392" /><Relationship Type="http://schemas.openxmlformats.org/officeDocument/2006/relationships/slideLayout" Target="/ppt/slideLayouts/slideLayout3.xml" Id="R4939e24a15964088" /></Relationships>
</file>

<file path=ppt/slides/_rels/slide44.xml.rels>&#65279;<?xml version="1.0" encoding="utf-8"?><Relationships xmlns="http://schemas.openxmlformats.org/package/2006/relationships"><Relationship Type="http://schemas.openxmlformats.org/officeDocument/2006/relationships/image" Target="/ppt/media/image68.png" Id="R12890e7d6a3341c9" /><Relationship Type="http://schemas.openxmlformats.org/officeDocument/2006/relationships/slideLayout" Target="/ppt/slideLayouts/slideLayout3.xml" Id="Rbc54b71ea0f54e66" /></Relationships>
</file>

<file path=ppt/slides/_rels/slide45.xml.rels>&#65279;<?xml version="1.0" encoding="utf-8"?><Relationships xmlns="http://schemas.openxmlformats.org/package/2006/relationships"><Relationship Type="http://schemas.openxmlformats.org/officeDocument/2006/relationships/image" Target="/ppt/media/image.png" Id="Rdee5fb670f0549cc" /><Relationship Type="http://schemas.openxmlformats.org/officeDocument/2006/relationships/image" Target="/ppt/media/image69.png" Id="R9bb3563d7f9f4729" /><Relationship Type="http://schemas.openxmlformats.org/officeDocument/2006/relationships/slideLayout" Target="/ppt/slideLayouts/slideLayout3.xml" Id="Raeaa6315c24b4500" /></Relationships>
</file>

<file path=ppt/slides/_rels/slide46.xml.rels>&#65279;<?xml version="1.0" encoding="utf-8"?><Relationships xmlns="http://schemas.openxmlformats.org/package/2006/relationships"><Relationship Type="http://schemas.openxmlformats.org/officeDocument/2006/relationships/image" Target="/ppt/media/image70.png" Id="Re6b133c713954db5" /><Relationship Type="http://schemas.openxmlformats.org/officeDocument/2006/relationships/slideLayout" Target="/ppt/slideLayouts/slideLayout3.xml" Id="Ra269b343e0a5448c" /></Relationships>
</file>

<file path=ppt/slides/_rels/slide47.xml.rels>&#65279;<?xml version="1.0" encoding="utf-8"?><Relationships xmlns="http://schemas.openxmlformats.org/package/2006/relationships"><Relationship Type="http://schemas.openxmlformats.org/officeDocument/2006/relationships/image" Target="/ppt/media/image71.png" Id="Rc89b27b9e8fd48a2" /><Relationship Type="http://schemas.openxmlformats.org/officeDocument/2006/relationships/slideLayout" Target="/ppt/slideLayouts/slideLayout3.xml" Id="Ra330a29d0e7c4c44" /></Relationships>
</file>

<file path=ppt/slides/_rels/slide48.xml.rels>&#65279;<?xml version="1.0" encoding="utf-8"?><Relationships xmlns="http://schemas.openxmlformats.org/package/2006/relationships"><Relationship Type="http://schemas.openxmlformats.org/officeDocument/2006/relationships/image" Target="/ppt/media/image.png" Id="R6c8b8c6214b244a6" /><Relationship Type="http://schemas.openxmlformats.org/officeDocument/2006/relationships/image" Target="/ppt/media/image21.png" Id="R0da95af26d354573" /><Relationship Type="http://schemas.openxmlformats.org/officeDocument/2006/relationships/image" Target="/ppt/media/image72.png" Id="R01f954ce86104a15" /><Relationship Type="http://schemas.openxmlformats.org/officeDocument/2006/relationships/image" Target="/ppt/media/image22.png" Id="R36fed13e001c4f09" /><Relationship Type="http://schemas.openxmlformats.org/officeDocument/2006/relationships/image" Target="/ppt/media/image73.png" Id="R7d68d16072074985" /><Relationship Type="http://schemas.openxmlformats.org/officeDocument/2006/relationships/image" Target="/ppt/media/image23.png" Id="Red27fb25d5b34fe2" /><Relationship Type="http://schemas.openxmlformats.org/officeDocument/2006/relationships/image" Target="/ppt/media/image74.png" Id="R5f68dd53ff894c15" /><Relationship Type="http://schemas.openxmlformats.org/officeDocument/2006/relationships/slideLayout" Target="/ppt/slideLayouts/slideLayout3.xml" Id="R908875a048f346d3" /></Relationships>
</file>

<file path=ppt/slides/_rels/slide49.xml.rels>&#65279;<?xml version="1.0" encoding="utf-8"?><Relationships xmlns="http://schemas.openxmlformats.org/package/2006/relationships"><Relationship Type="http://schemas.openxmlformats.org/officeDocument/2006/relationships/image" Target="/ppt/media/image75.png" Id="Raea347cd69df44c8" /><Relationship Type="http://schemas.openxmlformats.org/officeDocument/2006/relationships/slideLayout" Target="/ppt/slideLayouts/slideLayout3.xml" Id="R08c5f4dd52b2487f" /></Relationships>
</file>

<file path=ppt/slides/_rels/slide5.xml.rels>&#65279;<?xml version="1.0" encoding="utf-8"?><Relationships xmlns="http://schemas.openxmlformats.org/package/2006/relationships"><Relationship Type="http://schemas.openxmlformats.org/officeDocument/2006/relationships/image" Target="/ppt/media/image.png" Id="R65cffff1d80349de" /><Relationship Type="http://schemas.openxmlformats.org/officeDocument/2006/relationships/image" Target="/ppt/media/image14.png" Id="R59df2070098e410b" /><Relationship Type="http://schemas.openxmlformats.org/officeDocument/2006/relationships/notesSlide" Target="/ppt/notesSlides/notesSlide5.xml" Id="R9cf36d95f4b74e4e" /><Relationship Type="http://schemas.openxmlformats.org/officeDocument/2006/relationships/slideLayout" Target="/ppt/slideLayouts/slideLayout3.xml" Id="R081456f231584d9b" /></Relationships>
</file>

<file path=ppt/slides/_rels/slide50.xml.rels>&#65279;<?xml version="1.0" encoding="utf-8"?><Relationships xmlns="http://schemas.openxmlformats.org/package/2006/relationships"><Relationship Type="http://schemas.openxmlformats.org/officeDocument/2006/relationships/image" Target="/ppt/media/image76.png" Id="Rd030b30264a24e8a" /><Relationship Type="http://schemas.openxmlformats.org/officeDocument/2006/relationships/slideLayout" Target="/ppt/slideLayouts/slideLayout3.xml" Id="R405f9b8a1bef480c" /></Relationships>
</file>

<file path=ppt/slides/_rels/slide51.xml.rels>&#65279;<?xml version="1.0" encoding="utf-8"?><Relationships xmlns="http://schemas.openxmlformats.org/package/2006/relationships"><Relationship Type="http://schemas.openxmlformats.org/officeDocument/2006/relationships/image" Target="/ppt/media/image.png" Id="Rb7387287175e498e" /><Relationship Type="http://schemas.openxmlformats.org/officeDocument/2006/relationships/image" Target="/ppt/media/image77.png" Id="R6cb37a151f58431e" /><Relationship Type="http://schemas.openxmlformats.org/officeDocument/2006/relationships/slideLayout" Target="/ppt/slideLayouts/slideLayout3.xml" Id="Rdd40d24cbde6411c" /></Relationships>
</file>

<file path=ppt/slides/_rels/slide52.xml.rels>&#65279;<?xml version="1.0" encoding="utf-8"?><Relationships xmlns="http://schemas.openxmlformats.org/package/2006/relationships"><Relationship Type="http://schemas.openxmlformats.org/officeDocument/2006/relationships/image" Target="/ppt/media/image.png" Id="R6fdfc943b05c44fd" /><Relationship Type="http://schemas.openxmlformats.org/officeDocument/2006/relationships/slideLayout" Target="/ppt/slideLayouts/slideLayout3.xml" Id="R62c3997760634923" /></Relationships>
</file>

<file path=ppt/slides/_rels/slide53.xml.rels>&#65279;<?xml version="1.0" encoding="utf-8"?><Relationships xmlns="http://schemas.openxmlformats.org/package/2006/relationships"><Relationship Type="http://schemas.openxmlformats.org/officeDocument/2006/relationships/image" Target="/ppt/media/image78.png" Id="Ra737a4c9b7b9466b" /><Relationship Type="http://schemas.openxmlformats.org/officeDocument/2006/relationships/slideLayout" Target="/ppt/slideLayouts/slideLayout3.xml" Id="Rd105f4071f33480c" /></Relationships>
</file>

<file path=ppt/slides/_rels/slide54.xml.rels>&#65279;<?xml version="1.0" encoding="utf-8"?><Relationships xmlns="http://schemas.openxmlformats.org/package/2006/relationships"><Relationship Type="http://schemas.openxmlformats.org/officeDocument/2006/relationships/image" Target="/ppt/media/image79.png" Id="R883df064b48d4355" /><Relationship Type="http://schemas.openxmlformats.org/officeDocument/2006/relationships/slideLayout" Target="/ppt/slideLayouts/slideLayout3.xml" Id="R255e7b5df0bd4166" /></Relationships>
</file>

<file path=ppt/slides/_rels/slide55.xml.rels>&#65279;<?xml version="1.0" encoding="utf-8"?><Relationships xmlns="http://schemas.openxmlformats.org/package/2006/relationships"><Relationship Type="http://schemas.openxmlformats.org/officeDocument/2006/relationships/image" Target="/ppt/media/image.png" Id="Rc1cfae2b19fc4340" /><Relationship Type="http://schemas.openxmlformats.org/officeDocument/2006/relationships/image" Target="/ppt/media/image25.png" Id="R15676e6867b94b07" /><Relationship Type="http://schemas.openxmlformats.org/officeDocument/2006/relationships/image" Target="/ppt/media/image80.png" Id="R6f8917463a194eed" /><Relationship Type="http://schemas.openxmlformats.org/officeDocument/2006/relationships/slideLayout" Target="/ppt/slideLayouts/slideLayout3.xml" Id="Rf658c308f4424c19" /><Relationship Type="http://schemas.openxmlformats.org/officeDocument/2006/relationships/hyperlink" Target="https://gamma.app/?utm_source=made-with-gamma" TargetMode="External" Id="rcIdd5bc6d6ab5c14961" /></Relationships>
</file>

<file path=ppt/slides/_rels/slide56.xml.rels>&#65279;<?xml version="1.0" encoding="utf-8"?><Relationships xmlns="http://schemas.openxmlformats.org/package/2006/relationships"><Relationship Type="http://schemas.openxmlformats.org/officeDocument/2006/relationships/image" Target="/ppt/media/image81.png" Id="R36b91e4a6bf544ac" /><Relationship Type="http://schemas.openxmlformats.org/officeDocument/2006/relationships/slideLayout" Target="/ppt/slideLayouts/slideLayout3.xml" Id="Re8392e050c7c4d14" /></Relationships>
</file>

<file path=ppt/slides/_rels/slide57.xml.rels>&#65279;<?xml version="1.0" encoding="utf-8"?><Relationships xmlns="http://schemas.openxmlformats.org/package/2006/relationships"><Relationship Type="http://schemas.openxmlformats.org/officeDocument/2006/relationships/image" Target="/ppt/media/image82.png" Id="Rc694587d2bf748c8" /><Relationship Type="http://schemas.openxmlformats.org/officeDocument/2006/relationships/slideLayout" Target="/ppt/slideLayouts/slideLayout3.xml" Id="R477a541fcbde487c" /></Relationships>
</file>

<file path=ppt/slides/_rels/slide58.xml.rels>&#65279;<?xml version="1.0" encoding="utf-8"?><Relationships xmlns="http://schemas.openxmlformats.org/package/2006/relationships"><Relationship Type="http://schemas.openxmlformats.org/officeDocument/2006/relationships/image" Target="/ppt/media/image.png" Id="Rfd354c5735094d34" /><Relationship Type="http://schemas.openxmlformats.org/officeDocument/2006/relationships/image" Target="/ppt/media/image25.png" Id="R96cf8533b160419f" /><Relationship Type="http://schemas.openxmlformats.org/officeDocument/2006/relationships/image" Target="/ppt/media/image83.png" Id="Ra282200da75e4642" /><Relationship Type="http://schemas.openxmlformats.org/officeDocument/2006/relationships/image" Target="/ppt/media/image84.png" Id="Ra6dc51d958054af1" /><Relationship Type="http://schemas.openxmlformats.org/officeDocument/2006/relationships/image" Target="/ppt/media/image85.png" Id="R79c97d533d694f6d" /><Relationship Type="http://schemas.openxmlformats.org/officeDocument/2006/relationships/image" Target="/ppt/media/image86.png" Id="R6eead911399348db" /><Relationship Type="http://schemas.openxmlformats.org/officeDocument/2006/relationships/slideLayout" Target="/ppt/slideLayouts/slideLayout3.xml" Id="R0fb80fc715254055" /><Relationship Type="http://schemas.openxmlformats.org/officeDocument/2006/relationships/hyperlink" Target="https://gamma.app/?utm_source=made-with-gamma" TargetMode="External" Id="rcIdae79e766c50444b2" /></Relationships>
</file>

<file path=ppt/slides/_rels/slide59.xml.rels>&#65279;<?xml version="1.0" encoding="utf-8"?><Relationships xmlns="http://schemas.openxmlformats.org/package/2006/relationships"><Relationship Type="http://schemas.openxmlformats.org/officeDocument/2006/relationships/image" Target="/ppt/media/image.png" Id="R967959940c7d40cb" /><Relationship Type="http://schemas.openxmlformats.org/officeDocument/2006/relationships/image" Target="/ppt/media/image87.png" Id="Re8c8c3244b3849d3" /><Relationship Type="http://schemas.openxmlformats.org/officeDocument/2006/relationships/slideLayout" Target="/ppt/slideLayouts/slideLayout3.xml" Id="R1682629e14ea468b" /></Relationships>
</file>

<file path=ppt/slides/_rels/slide6.xml.rels>&#65279;<?xml version="1.0" encoding="utf-8"?><Relationships xmlns="http://schemas.openxmlformats.org/package/2006/relationships"><Relationship Type="http://schemas.openxmlformats.org/officeDocument/2006/relationships/image" Target="/ppt/media/image.png" Id="R8c8a44223a99428c" /><Relationship Type="http://schemas.openxmlformats.org/officeDocument/2006/relationships/image" Target="/ppt/media/image15.png" Id="Ra920ee980ae54379" /><Relationship Type="http://schemas.openxmlformats.org/officeDocument/2006/relationships/image" Target="/ppt/media/image16.png" Id="R926285172dce46e1" /><Relationship Type="http://schemas.openxmlformats.org/officeDocument/2006/relationships/image" Target="/ppt/media/image17.png" Id="R9db08c9d5d8549a5" /><Relationship Type="http://schemas.openxmlformats.org/officeDocument/2006/relationships/image" Target="/ppt/media/image18.png" Id="R8ee53cd85a4e4f61" /><Relationship Type="http://schemas.openxmlformats.org/officeDocument/2006/relationships/notesSlide" Target="/ppt/notesSlides/notesSlide6.xml" Id="R53165d18d55d4505" /><Relationship Type="http://schemas.openxmlformats.org/officeDocument/2006/relationships/slideLayout" Target="/ppt/slideLayouts/slideLayout3.xml" Id="R4ca61135fc024086" /></Relationships>
</file>

<file path=ppt/slides/_rels/slide60.xml.rels>&#65279;<?xml version="1.0" encoding="utf-8"?><Relationships xmlns="http://schemas.openxmlformats.org/package/2006/relationships"><Relationship Type="http://schemas.openxmlformats.org/officeDocument/2006/relationships/image" Target="/ppt/media/image.png" Id="R6d672f81d36e442b" /><Relationship Type="http://schemas.openxmlformats.org/officeDocument/2006/relationships/image" Target="/ppt/media/image25.png" Id="Rcf64e179ad194750" /><Relationship Type="http://schemas.openxmlformats.org/officeDocument/2006/relationships/image" Target="/ppt/media/image88.png" Id="Rafbd39e938344f1b" /><Relationship Type="http://schemas.openxmlformats.org/officeDocument/2006/relationships/slideLayout" Target="/ppt/slideLayouts/slideLayout20.xml" Id="R139c2beef3f74251" /><Relationship Type="http://schemas.openxmlformats.org/officeDocument/2006/relationships/hyperlink" Target="https://gamma.app/?utm_source=made-with-gamma" TargetMode="External" Id="rcIdf652af0244e94acc" /></Relationships>
</file>

<file path=ppt/slides/_rels/slide61.xml.rels>&#65279;<?xml version="1.0" encoding="utf-8"?><Relationships xmlns="http://schemas.openxmlformats.org/package/2006/relationships"><Relationship Type="http://schemas.openxmlformats.org/officeDocument/2006/relationships/image" Target="/ppt/media/image.png" Id="R9992d3fc0a074b20" /><Relationship Type="http://schemas.openxmlformats.org/officeDocument/2006/relationships/image" Target="/ppt/media/image25.png" Id="R1d3515738ad74168" /><Relationship Type="http://schemas.openxmlformats.org/officeDocument/2006/relationships/image" Target="/ppt/media/image89.png" Id="R8e5c45c23b254d38" /><Relationship Type="http://schemas.openxmlformats.org/officeDocument/2006/relationships/slideLayout" Target="/ppt/slideLayouts/slideLayout20.xml" Id="R48fc84409dd34937" /><Relationship Type="http://schemas.openxmlformats.org/officeDocument/2006/relationships/hyperlink" Target="https://gamma.app/?utm_source=made-with-gamma" TargetMode="External" Id="rcId6638a92b8f5242a9" /></Relationships>
</file>

<file path=ppt/slides/_rels/slide62.xml.rels>&#65279;<?xml version="1.0" encoding="utf-8"?><Relationships xmlns="http://schemas.openxmlformats.org/package/2006/relationships"><Relationship Type="http://schemas.openxmlformats.org/officeDocument/2006/relationships/image" Target="/ppt/media/image.png" Id="Ra3ea17c7c3b844fa" /><Relationship Type="http://schemas.openxmlformats.org/officeDocument/2006/relationships/image" Target="/ppt/media/image90.png" Id="Rbdbea6029e5e4bf6" /><Relationship Type="http://schemas.openxmlformats.org/officeDocument/2006/relationships/slideLayout" Target="/ppt/slideLayouts/slideLayout20.xml" Id="R3e8fa75470e24e50" /></Relationships>
</file>

<file path=ppt/slides/_rels/slide63.xml.rels>&#65279;<?xml version="1.0" encoding="utf-8"?><Relationships xmlns="http://schemas.openxmlformats.org/package/2006/relationships"><Relationship Type="http://schemas.openxmlformats.org/officeDocument/2006/relationships/image" Target="/ppt/media/image.png" Id="Rbdf3e2775aed417b" /><Relationship Type="http://schemas.openxmlformats.org/officeDocument/2006/relationships/image" Target="/ppt/media/image25.png" Id="R97d8fd57b87f430f" /><Relationship Type="http://schemas.openxmlformats.org/officeDocument/2006/relationships/image" Target="/ppt/media/image91.png" Id="R879cd06735064a23" /><Relationship Type="http://schemas.openxmlformats.org/officeDocument/2006/relationships/slideLayout" Target="/ppt/slideLayouts/slideLayout20.xml" Id="Rb012089fa9f54786" /><Relationship Type="http://schemas.openxmlformats.org/officeDocument/2006/relationships/hyperlink" Target="https://gamma.app/?utm_source=made-with-gamma" TargetMode="External" Id="rcIdcadfc234e91a45ab" /></Relationships>
</file>

<file path=ppt/slides/_rels/slide64.xml.rels>&#65279;<?xml version="1.0" encoding="utf-8"?><Relationships xmlns="http://schemas.openxmlformats.org/package/2006/relationships"><Relationship Type="http://schemas.openxmlformats.org/officeDocument/2006/relationships/image" Target="/ppt/media/image.png" Id="Re9cfbd290fe54772" /><Relationship Type="http://schemas.openxmlformats.org/officeDocument/2006/relationships/image" Target="/ppt/media/image92.png" Id="Rf246ddcf759b4c41" /><Relationship Type="http://schemas.openxmlformats.org/officeDocument/2006/relationships/slideLayout" Target="/ppt/slideLayouts/slideLayout20.xml" Id="R574f2b986bd04881" /></Relationships>
</file>

<file path=ppt/slides/_rels/slide65.xml.rels>&#65279;<?xml version="1.0" encoding="utf-8"?><Relationships xmlns="http://schemas.openxmlformats.org/package/2006/relationships"><Relationship Type="http://schemas.openxmlformats.org/officeDocument/2006/relationships/image" Target="/ppt/media/image.png" Id="R589a706f957c49ef" /><Relationship Type="http://schemas.openxmlformats.org/officeDocument/2006/relationships/image" Target="/ppt/media/image25.png" Id="Rc02bba8f563a46c0" /><Relationship Type="http://schemas.openxmlformats.org/officeDocument/2006/relationships/image" Target="/ppt/media/image93.png" Id="R4facc31b1bbc47bd" /><Relationship Type="http://schemas.openxmlformats.org/officeDocument/2006/relationships/slideLayout" Target="/ppt/slideLayouts/slideLayout20.xml" Id="R3085a968909a434b" /><Relationship Type="http://schemas.openxmlformats.org/officeDocument/2006/relationships/hyperlink" Target="https://gamma.app/?utm_source=made-with-gamma" TargetMode="External" Id="rcId5ee4a77ecd3e450f" /></Relationships>
</file>

<file path=ppt/slides/_rels/slide66.xml.rels>&#65279;<?xml version="1.0" encoding="utf-8"?><Relationships xmlns="http://schemas.openxmlformats.org/package/2006/relationships"><Relationship Type="http://schemas.openxmlformats.org/officeDocument/2006/relationships/image" Target="/ppt/media/image.png" Id="R44c607f8b0024fb9" /><Relationship Type="http://schemas.openxmlformats.org/officeDocument/2006/relationships/image" Target="/ppt/media/image25.png" Id="R359c08c8757c4eb5" /><Relationship Type="http://schemas.openxmlformats.org/officeDocument/2006/relationships/image" Target="/ppt/media/image94.png" Id="R51d9c1ef4f8841d3" /><Relationship Type="http://schemas.openxmlformats.org/officeDocument/2006/relationships/image" Target="/ppt/media/image95.png" Id="R42dbb7f858e844e2" /><Relationship Type="http://schemas.openxmlformats.org/officeDocument/2006/relationships/image" Target="/ppt/media/image96.png" Id="R8f606aa0da1e4a13" /><Relationship Type="http://schemas.openxmlformats.org/officeDocument/2006/relationships/image" Target="/ppt/media/image97.png" Id="Rdf6ee23579e74cbc" /><Relationship Type="http://schemas.openxmlformats.org/officeDocument/2006/relationships/slideLayout" Target="/ppt/slideLayouts/slideLayout20.xml" Id="Rc3dee4c233cd4e10" /><Relationship Type="http://schemas.openxmlformats.org/officeDocument/2006/relationships/hyperlink" Target="https://gamma.app/?utm_source=made-with-gamma" TargetMode="External" Id="rcId1732fa7430414e3d" /></Relationships>
</file>

<file path=ppt/slides/_rels/slide67.xml.rels>&#65279;<?xml version="1.0" encoding="utf-8"?><Relationships xmlns="http://schemas.openxmlformats.org/package/2006/relationships"><Relationship Type="http://schemas.openxmlformats.org/officeDocument/2006/relationships/image" Target="/ppt/media/image.png" Id="R73d3d0cf8b944902" /><Relationship Type="http://schemas.openxmlformats.org/officeDocument/2006/relationships/image" Target="/ppt/media/image25.png" Id="R5eed3e5b1414446f" /><Relationship Type="http://schemas.openxmlformats.org/officeDocument/2006/relationships/image" Target="/ppt/media/image98.png" Id="R6a87fdf123f146c8" /><Relationship Type="http://schemas.openxmlformats.org/officeDocument/2006/relationships/slideLayout" Target="/ppt/slideLayouts/slideLayout20.xml" Id="Rfe1c7df688604c98" /><Relationship Type="http://schemas.openxmlformats.org/officeDocument/2006/relationships/hyperlink" Target="https://gamma.app/?utm_source=made-with-gamma" TargetMode="External" Id="rcId2d4bf990953e4760" /></Relationships>
</file>

<file path=ppt/slides/_rels/slide68.xml.rels>&#65279;<?xml version="1.0" encoding="utf-8"?><Relationships xmlns="http://schemas.openxmlformats.org/package/2006/relationships"><Relationship Type="http://schemas.openxmlformats.org/officeDocument/2006/relationships/image" Target="/ppt/media/image.png" Id="R47bc564ee4a54b1b" /><Relationship Type="http://schemas.openxmlformats.org/officeDocument/2006/relationships/image" Target="/ppt/media/image25.png" Id="R4eaf5e1324594f9a" /><Relationship Type="http://schemas.openxmlformats.org/officeDocument/2006/relationships/image" Target="/ppt/media/image99.png" Id="R22580547325b4f3d" /><Relationship Type="http://schemas.openxmlformats.org/officeDocument/2006/relationships/slideLayout" Target="/ppt/slideLayouts/slideLayout20.xml" Id="R1b0e7bd3db894129" /><Relationship Type="http://schemas.openxmlformats.org/officeDocument/2006/relationships/hyperlink" Target="https://gamma.app/?utm_source=made-with-gamma" TargetMode="External" Id="rcIdf73cecfb15874670" /></Relationships>
</file>

<file path=ppt/slides/_rels/slide69.xml.rels>&#65279;<?xml version="1.0" encoding="utf-8"?><Relationships xmlns="http://schemas.openxmlformats.org/package/2006/relationships"><Relationship Type="http://schemas.openxmlformats.org/officeDocument/2006/relationships/image" Target="/ppt/media/image.png" Id="Rc7c34835950e409a" /><Relationship Type="http://schemas.openxmlformats.org/officeDocument/2006/relationships/slideLayout" Target="/ppt/slideLayouts/slideLayout20.xml" Id="R26239c8f9ec44589" /></Relationships>
</file>

<file path=ppt/slides/_rels/slide7.xml.rels>&#65279;<?xml version="1.0" encoding="utf-8"?><Relationships xmlns="http://schemas.openxmlformats.org/package/2006/relationships"><Relationship Type="http://schemas.openxmlformats.org/officeDocument/2006/relationships/image" Target="/ppt/media/image19.png" Id="Rd5cfa319874c4982" /><Relationship Type="http://schemas.openxmlformats.org/officeDocument/2006/relationships/slideLayout" Target="/ppt/slideLayouts/slideLayout3.xml" Id="R34b1c99dc6cb4e38" /></Relationships>
</file>

<file path=ppt/slides/_rels/slide70.xml.rels>&#65279;<?xml version="1.0" encoding="utf-8"?><Relationships xmlns="http://schemas.openxmlformats.org/package/2006/relationships"><Relationship Type="http://schemas.openxmlformats.org/officeDocument/2006/relationships/image" Target="/ppt/media/image.png" Id="Rd02764e1cda54c0b" /><Relationship Type="http://schemas.openxmlformats.org/officeDocument/2006/relationships/image" Target="/ppt/media/image25.png" Id="R98a958b07183400d" /><Relationship Type="http://schemas.openxmlformats.org/officeDocument/2006/relationships/image" Target="/ppt/media/image100.png" Id="R9e83df89c6464ea7" /><Relationship Type="http://schemas.openxmlformats.org/officeDocument/2006/relationships/slideLayout" Target="/ppt/slideLayouts/slideLayout20.xml" Id="Rdbce1add8f3247b0" /><Relationship Type="http://schemas.openxmlformats.org/officeDocument/2006/relationships/hyperlink" Target="https://gamma.app/?utm_source=made-with-gamma" TargetMode="External" Id="rcId8ff2a57f61be4c62" /></Relationships>
</file>

<file path=ppt/slides/_rels/slide71.xml.rels>&#65279;<?xml version="1.0" encoding="utf-8"?><Relationships xmlns="http://schemas.openxmlformats.org/package/2006/relationships"><Relationship Type="http://schemas.openxmlformats.org/officeDocument/2006/relationships/image" Target="/ppt/media/image.png" Id="R4c417d2f1cd54d45" /><Relationship Type="http://schemas.openxmlformats.org/officeDocument/2006/relationships/image" Target="/ppt/media/image25.png" Id="R38e55079361f4d34" /><Relationship Type="http://schemas.openxmlformats.org/officeDocument/2006/relationships/image" Target="/ppt/media/image101.png" Id="Rafcd1e3c18c14187" /><Relationship Type="http://schemas.openxmlformats.org/officeDocument/2006/relationships/slideLayout" Target="/ppt/slideLayouts/slideLayout20.xml" Id="R541f892b1bde4275" /><Relationship Type="http://schemas.openxmlformats.org/officeDocument/2006/relationships/hyperlink" Target="https://gamma.app/?utm_source=made-with-gamma" TargetMode="External" Id="rcId699969e606054bcc" /></Relationships>
</file>

<file path=ppt/slides/_rels/slide72.xml.rels>&#65279;<?xml version="1.0" encoding="utf-8"?><Relationships xmlns="http://schemas.openxmlformats.org/package/2006/relationships"><Relationship Type="http://schemas.openxmlformats.org/officeDocument/2006/relationships/image" Target="/ppt/media/image.png" Id="Rdb82492c041549b1" /><Relationship Type="http://schemas.openxmlformats.org/officeDocument/2006/relationships/image" Target="/ppt/media/image102.png" Id="Re3e9fa37f3194075" /><Relationship Type="http://schemas.openxmlformats.org/officeDocument/2006/relationships/slideLayout" Target="/ppt/slideLayouts/slideLayout20.xml" Id="Rf2fb6e8d239040b2" /></Relationships>
</file>

<file path=ppt/slides/_rels/slide73.xml.rels>&#65279;<?xml version="1.0" encoding="utf-8"?><Relationships xmlns="http://schemas.openxmlformats.org/package/2006/relationships"><Relationship Type="http://schemas.openxmlformats.org/officeDocument/2006/relationships/image" Target="/ppt/media/image.png" Id="Rb09aa1e8193e42b3" /><Relationship Type="http://schemas.openxmlformats.org/officeDocument/2006/relationships/image" Target="/ppt/media/image25.png" Id="Rb36ba0b3372b4b64" /><Relationship Type="http://schemas.openxmlformats.org/officeDocument/2006/relationships/image" Target="/ppt/media/image103.png" Id="Rea796ba848644ae0" /><Relationship Type="http://schemas.openxmlformats.org/officeDocument/2006/relationships/image" Target="/ppt/media/image104.png" Id="R3c039fbadcaa43df" /><Relationship Type="http://schemas.openxmlformats.org/officeDocument/2006/relationships/image" Target="/ppt/media/image105.png" Id="R2b1b93a510bb401e" /><Relationship Type="http://schemas.openxmlformats.org/officeDocument/2006/relationships/image" Target="/ppt/media/image106.png" Id="R0c41d3582fc04dc2" /><Relationship Type="http://schemas.openxmlformats.org/officeDocument/2006/relationships/slideLayout" Target="/ppt/slideLayouts/slideLayout20.xml" Id="Rf695e3e08cde4bde" /><Relationship Type="http://schemas.openxmlformats.org/officeDocument/2006/relationships/hyperlink" Target="https://gamma.app/?utm_source=made-with-gamma" TargetMode="External" Id="rcId16ebf90100a84bc2" /></Relationships>
</file>

<file path=ppt/slides/_rels/slide74.xml.rels>&#65279;<?xml version="1.0" encoding="utf-8"?><Relationships xmlns="http://schemas.openxmlformats.org/package/2006/relationships"><Relationship Type="http://schemas.openxmlformats.org/officeDocument/2006/relationships/image" Target="/ppt/media/image.png" Id="R3fd2275d29ef48f8" /><Relationship Type="http://schemas.openxmlformats.org/officeDocument/2006/relationships/image" Target="/ppt/media/image107.png" Id="Rb6e4c76148e847fe" /><Relationship Type="http://schemas.openxmlformats.org/officeDocument/2006/relationships/image" Target="/ppt/media/image108.png" Id="R483a0b51ec9f4862" /><Relationship Type="http://schemas.openxmlformats.org/officeDocument/2006/relationships/image" Target="/ppt/media/image109.png" Id="Rbb003f21c5b640fd" /><Relationship Type="http://schemas.openxmlformats.org/officeDocument/2006/relationships/slideLayout" Target="/ppt/slideLayouts/slideLayout20.xml" Id="Re64231ada3974c35" /></Relationships>
</file>

<file path=ppt/slides/_rels/slide75.xml.rels>&#65279;<?xml version="1.0" encoding="utf-8"?><Relationships xmlns="http://schemas.openxmlformats.org/package/2006/relationships"><Relationship Type="http://schemas.openxmlformats.org/officeDocument/2006/relationships/image" Target="/ppt/media/image.png" Id="Recc6ff2ee8964f9f" /><Relationship Type="http://schemas.openxmlformats.org/officeDocument/2006/relationships/image" Target="/ppt/media/image110.png" Id="R72c8ff5cee3043bd" /><Relationship Type="http://schemas.openxmlformats.org/officeDocument/2006/relationships/image" Target="/ppt/media/image111.png" Id="R43b46587e0884a3a" /><Relationship Type="http://schemas.openxmlformats.org/officeDocument/2006/relationships/image" Target="/ppt/media/image112.png" Id="Rde279c8b8e9440ac" /><Relationship Type="http://schemas.openxmlformats.org/officeDocument/2006/relationships/slideLayout" Target="/ppt/slideLayouts/slideLayout20.xml" Id="R9cdef34563794e5e" /></Relationships>
</file>

<file path=ppt/slides/_rels/slide76.xml.rels>&#65279;<?xml version="1.0" encoding="utf-8"?><Relationships xmlns="http://schemas.openxmlformats.org/package/2006/relationships"><Relationship Type="http://schemas.openxmlformats.org/officeDocument/2006/relationships/image" Target="/ppt/media/image.png" Id="R33778d7609d141cf" /><Relationship Type="http://schemas.openxmlformats.org/officeDocument/2006/relationships/image" Target="/ppt/media/image25.png" Id="Rce21df98d73c4997" /><Relationship Type="http://schemas.openxmlformats.org/officeDocument/2006/relationships/image" Target="/ppt/media/image113.png" Id="R9b32758dad8249f5" /><Relationship Type="http://schemas.openxmlformats.org/officeDocument/2006/relationships/slideLayout" Target="/ppt/slideLayouts/slideLayout20.xml" Id="R694ae838b21345aa" /><Relationship Type="http://schemas.openxmlformats.org/officeDocument/2006/relationships/hyperlink" Target="https://gamma.app/?utm_source=made-with-gamma" TargetMode="External" Id="rcId21c694e4c69d4542" /></Relationships>
</file>

<file path=ppt/slides/_rels/slide77.xml.rels>&#65279;<?xml version="1.0" encoding="utf-8"?><Relationships xmlns="http://schemas.openxmlformats.org/package/2006/relationships"><Relationship Type="http://schemas.openxmlformats.org/officeDocument/2006/relationships/image" Target="/ppt/media/image.png" Id="R4e68351847e740af" /><Relationship Type="http://schemas.openxmlformats.org/officeDocument/2006/relationships/image" Target="/ppt/media/image114.png" Id="R33d91202f4ed42b5" /><Relationship Type="http://schemas.openxmlformats.org/officeDocument/2006/relationships/image" Target="/ppt/media/image115.png" Id="R303c3a58f28a4b99" /><Relationship Type="http://schemas.openxmlformats.org/officeDocument/2006/relationships/image" Target="/ppt/media/image116.png" Id="R5c89031cad794303" /><Relationship Type="http://schemas.openxmlformats.org/officeDocument/2006/relationships/image" Target="/ppt/media/image117.png" Id="Rf0375fad293f41a4" /><Relationship Type="http://schemas.openxmlformats.org/officeDocument/2006/relationships/image" Target="/ppt/media/image118.png" Id="Rd9cfd28514874595" /><Relationship Type="http://schemas.openxmlformats.org/officeDocument/2006/relationships/image" Target="/ppt/media/image119.png" Id="Rfb0e84d9802445f1" /><Relationship Type="http://schemas.openxmlformats.org/officeDocument/2006/relationships/image" Target="/ppt/media/image120.png" Id="R64f098d65f914e72" /><Relationship Type="http://schemas.openxmlformats.org/officeDocument/2006/relationships/image" Target="/ppt/media/image121.png" Id="R178c1a45214b441b" /><Relationship Type="http://schemas.openxmlformats.org/officeDocument/2006/relationships/slideLayout" Target="/ppt/slideLayouts/slideLayout20.xml" Id="R1816802158a34bcb" /></Relationships>
</file>

<file path=ppt/slides/_rels/slide78.xml.rels>&#65279;<?xml version="1.0" encoding="utf-8"?><Relationships xmlns="http://schemas.openxmlformats.org/package/2006/relationships"><Relationship Type="http://schemas.openxmlformats.org/officeDocument/2006/relationships/image" Target="/ppt/media/image.png" Id="R25009e77e3a34bf5" /><Relationship Type="http://schemas.openxmlformats.org/officeDocument/2006/relationships/image" Target="/ppt/media/image25.png" Id="R8c5029e5464e4fbd" /><Relationship Type="http://schemas.openxmlformats.org/officeDocument/2006/relationships/image" Target="/ppt/media/image122.png" Id="R15f7c351f3784bc1" /><Relationship Type="http://schemas.openxmlformats.org/officeDocument/2006/relationships/slideLayout" Target="/ppt/slideLayouts/slideLayout20.xml" Id="R3fdee665ff8149cb" /><Relationship Type="http://schemas.openxmlformats.org/officeDocument/2006/relationships/hyperlink" Target="https://gamma.app/?utm_source=made-with-gamma" TargetMode="External" Id="rcId1e70306a023e4530" /></Relationships>
</file>

<file path=ppt/slides/_rels/slide79.xml.rels>&#65279;<?xml version="1.0" encoding="utf-8"?><Relationships xmlns="http://schemas.openxmlformats.org/package/2006/relationships"><Relationship Type="http://schemas.openxmlformats.org/officeDocument/2006/relationships/image" Target="/ppt/media/image.png" Id="Rbe75785ebb90441b" /><Relationship Type="http://schemas.openxmlformats.org/officeDocument/2006/relationships/slideLayout" Target="/ppt/slideLayouts/slideLayout20.xml" Id="Rb6d27ad707e747fc" /></Relationships>
</file>

<file path=ppt/slides/_rels/slide8.xml.rels>&#65279;<?xml version="1.0" encoding="utf-8"?><Relationships xmlns="http://schemas.openxmlformats.org/package/2006/relationships"><Relationship Type="http://schemas.openxmlformats.org/officeDocument/2006/relationships/image" Target="/ppt/media/image.emf" Id="R3463ce543b364355" /><Relationship Type="http://schemas.openxmlformats.org/officeDocument/2006/relationships/image" Target="/ppt/media/image3.jpg" Id="R7c126118b8d44649" /><Relationship Type="http://schemas.openxmlformats.org/officeDocument/2006/relationships/customXml" Target="/ppt/customXml/item.xml" Id="rcIdf9a03451006543bc" /><Relationship Type="http://schemas.openxmlformats.org/officeDocument/2006/relationships/slideLayout" Target="/ppt/slideLayouts/slideLayout3.xml" Id="R268d23ffb028466e" /></Relationships>
</file>

<file path=ppt/slides/_rels/slide80.xml.rels>&#65279;<?xml version="1.0" encoding="utf-8"?><Relationships xmlns="http://schemas.openxmlformats.org/package/2006/relationships"><Relationship Type="http://schemas.openxmlformats.org/officeDocument/2006/relationships/image" Target="/ppt/media/image.png" Id="R60c2ee587a9a4595" /><Relationship Type="http://schemas.openxmlformats.org/officeDocument/2006/relationships/image" Target="/ppt/media/image25.png" Id="R7ba807febf344dce" /><Relationship Type="http://schemas.openxmlformats.org/officeDocument/2006/relationships/image" Target="/ppt/media/image123.png" Id="R0c8103a96eac4b38" /><Relationship Type="http://schemas.openxmlformats.org/officeDocument/2006/relationships/slideLayout" Target="/ppt/slideLayouts/slideLayout20.xml" Id="Rab87856f6efb4a07" /><Relationship Type="http://schemas.openxmlformats.org/officeDocument/2006/relationships/hyperlink" Target="https://gamma.app/?utm_source=made-with-gamma" TargetMode="External" Id="rcIdaea66ef1edf640c2" /></Relationships>
</file>

<file path=ppt/slides/_rels/slide81.xml.rels>&#65279;<?xml version="1.0" encoding="utf-8"?><Relationships xmlns="http://schemas.openxmlformats.org/package/2006/relationships"><Relationship Type="http://schemas.openxmlformats.org/officeDocument/2006/relationships/image" Target="/ppt/media/image.png" Id="R61ae562cb65c4ae2" /><Relationship Type="http://schemas.openxmlformats.org/officeDocument/2006/relationships/image" Target="/ppt/media/image25.png" Id="R09497e3b737c4906" /><Relationship Type="http://schemas.openxmlformats.org/officeDocument/2006/relationships/image" Target="/ppt/media/image124.png" Id="Rfca91e7b94e6406c" /><Relationship Type="http://schemas.openxmlformats.org/officeDocument/2006/relationships/image" Target="/ppt/media/image65.png" Id="Re490c32352504b11" /><Relationship Type="http://schemas.openxmlformats.org/officeDocument/2006/relationships/image" Target="/ppt/media/image66.png" Id="R2ef72a7c43c9490a" /><Relationship Type="http://schemas.openxmlformats.org/officeDocument/2006/relationships/image" Target="/ppt/media/image67.png" Id="R0d78c3ba2f9848be" /><Relationship Type="http://schemas.openxmlformats.org/officeDocument/2006/relationships/slideLayout" Target="/ppt/slideLayouts/slideLayout20.xml" Id="Rc6a66000d7644a5a" /><Relationship Type="http://schemas.openxmlformats.org/officeDocument/2006/relationships/hyperlink" Target="https://gamma.app/?utm_source=made-with-gamma" TargetMode="External" Id="rcId6ba3593cbb394df8" /></Relationships>
</file>

<file path=ppt/slides/_rels/slide82.xml.rels>&#65279;<?xml version="1.0" encoding="utf-8"?><Relationships xmlns="http://schemas.openxmlformats.org/package/2006/relationships"><Relationship Type="http://schemas.openxmlformats.org/officeDocument/2006/relationships/image" Target="/ppt/media/image.png" Id="Rd85f664f7cfb4527" /><Relationship Type="http://schemas.openxmlformats.org/officeDocument/2006/relationships/image" Target="/ppt/media/image25.png" Id="Rb40e3ace8c7642d2" /><Relationship Type="http://schemas.openxmlformats.org/officeDocument/2006/relationships/image" Target="/ppt/media/image125.png" Id="Rdb39122ff4ef4100" /><Relationship Type="http://schemas.openxmlformats.org/officeDocument/2006/relationships/slideLayout" Target="/ppt/slideLayouts/slideLayout20.xml" Id="Rdff5ba235ecd49b2" /><Relationship Type="http://schemas.openxmlformats.org/officeDocument/2006/relationships/hyperlink" Target="https://gamma.app/?utm_source=made-with-gamma" TargetMode="External" Id="rcIdf2be738d0f96466e" /></Relationships>
</file>

<file path=ppt/slides/_rels/slide83.xml.rels>&#65279;<?xml version="1.0" encoding="utf-8"?><Relationships xmlns="http://schemas.openxmlformats.org/package/2006/relationships"><Relationship Type="http://schemas.openxmlformats.org/officeDocument/2006/relationships/image" Target="/ppt/media/image.png" Id="R190f7bc0df2f41c8" /><Relationship Type="http://schemas.openxmlformats.org/officeDocument/2006/relationships/image" Target="/ppt/media/image25.png" Id="R5d78ed70bdcb4bb8" /><Relationship Type="http://schemas.openxmlformats.org/officeDocument/2006/relationships/image" Target="/ppt/media/image126.png" Id="R6ba44894c7b44170" /><Relationship Type="http://schemas.openxmlformats.org/officeDocument/2006/relationships/slideLayout" Target="/ppt/slideLayouts/slideLayout20.xml" Id="R01d1d775028c4d15" /><Relationship Type="http://schemas.openxmlformats.org/officeDocument/2006/relationships/hyperlink" Target="https://gamma.app/?utm_source=made-with-gamma" TargetMode="External" Id="rcId5c0ff90594c04f74" /></Relationships>
</file>

<file path=ppt/slides/_rels/slide84.xml.rels>&#65279;<?xml version="1.0" encoding="utf-8"?><Relationships xmlns="http://schemas.openxmlformats.org/package/2006/relationships"><Relationship Type="http://schemas.openxmlformats.org/officeDocument/2006/relationships/image" Target="/ppt/media/image.png" Id="Rf3df65e249be430d" /><Relationship Type="http://schemas.openxmlformats.org/officeDocument/2006/relationships/image" Target="/ppt/media/image25.png" Id="Rc8d843e395584a00" /><Relationship Type="http://schemas.openxmlformats.org/officeDocument/2006/relationships/image" Target="/ppt/media/image127.png" Id="Rec1ced4921fa448c" /><Relationship Type="http://schemas.openxmlformats.org/officeDocument/2006/relationships/slideLayout" Target="/ppt/slideLayouts/slideLayout20.xml" Id="Rb39d3015e62c443a" /><Relationship Type="http://schemas.openxmlformats.org/officeDocument/2006/relationships/hyperlink" Target="https://gamma.app/?utm_source=made-with-gamma" TargetMode="External" Id="rcId9de2d30f4cca4236" /></Relationships>
</file>

<file path=ppt/slides/_rels/slide85.xml.rels>&#65279;<?xml version="1.0" encoding="utf-8"?><Relationships xmlns="http://schemas.openxmlformats.org/package/2006/relationships"><Relationship Type="http://schemas.openxmlformats.org/officeDocument/2006/relationships/image" Target="/ppt/media/image.png" Id="R0ce3225f96fd4907" /><Relationship Type="http://schemas.openxmlformats.org/officeDocument/2006/relationships/image" Target="/ppt/media/image25.png" Id="Rf27b28a46b054820" /><Relationship Type="http://schemas.openxmlformats.org/officeDocument/2006/relationships/image" Target="/ppt/media/image128.png" Id="R792fdb0885674781" /><Relationship Type="http://schemas.openxmlformats.org/officeDocument/2006/relationships/image" Target="/ppt/media/image97.png" Id="R8affec1ebd1a4bbf" /><Relationship Type="http://schemas.openxmlformats.org/officeDocument/2006/relationships/image" Target="/ppt/media/image129.png" Id="R04ecedc747234814" /><Relationship Type="http://schemas.openxmlformats.org/officeDocument/2006/relationships/image" Target="/ppt/media/image95.png" Id="Rdf2a80f09b8640a4" /><Relationship Type="http://schemas.openxmlformats.org/officeDocument/2006/relationships/slideLayout" Target="/ppt/slideLayouts/slideLayout20.xml" Id="R67da34a1960e4e11" /><Relationship Type="http://schemas.openxmlformats.org/officeDocument/2006/relationships/hyperlink" Target="https://gamma.app/?utm_source=made-with-gamma" TargetMode="External" Id="rcId38f56c0690f2415d" /></Relationships>
</file>

<file path=ppt/slides/_rels/slide86.xml.rels>&#65279;<?xml version="1.0" encoding="utf-8"?><Relationships xmlns="http://schemas.openxmlformats.org/package/2006/relationships"><Relationship Type="http://schemas.openxmlformats.org/officeDocument/2006/relationships/image" Target="/ppt/media/image.png" Id="Re244f435d3de40c8" /><Relationship Type="http://schemas.openxmlformats.org/officeDocument/2006/relationships/image" Target="/ppt/media/image25.png" Id="R5897411d584a49b0" /><Relationship Type="http://schemas.openxmlformats.org/officeDocument/2006/relationships/image" Target="/ppt/media/image130.png" Id="Rcc5fbc81cc73418f" /><Relationship Type="http://schemas.openxmlformats.org/officeDocument/2006/relationships/slideLayout" Target="/ppt/slideLayouts/slideLayout20.xml" Id="Rbba820fdde2849ef" /><Relationship Type="http://schemas.openxmlformats.org/officeDocument/2006/relationships/hyperlink" Target="https://gamma.app/?utm_source=made-with-gamma" TargetMode="External" Id="rcId7c85aefdf0844343" /></Relationships>
</file>

<file path=ppt/slides/_rels/slide87.xml.rels>&#65279;<?xml version="1.0" encoding="utf-8"?><Relationships xmlns="http://schemas.openxmlformats.org/package/2006/relationships"><Relationship Type="http://schemas.openxmlformats.org/officeDocument/2006/relationships/image" Target="/ppt/media/image.png" Id="R0b89022a7aa145d9" /><Relationship Type="http://schemas.openxmlformats.org/officeDocument/2006/relationships/slideLayout" Target="/ppt/slideLayouts/slideLayout20.xml" Id="R7a5089809334401b" /></Relationships>
</file>

<file path=ppt/slides/_rels/slide88.xml.rels>&#65279;<?xml version="1.0" encoding="utf-8"?><Relationships xmlns="http://schemas.openxmlformats.org/package/2006/relationships"><Relationship Type="http://schemas.openxmlformats.org/officeDocument/2006/relationships/image" Target="/ppt/media/image.png" Id="R25f986c8cc4c4712" /><Relationship Type="http://schemas.openxmlformats.org/officeDocument/2006/relationships/image" Target="/ppt/media/image25.png" Id="R936b6f79f6504c76" /><Relationship Type="http://schemas.openxmlformats.org/officeDocument/2006/relationships/image" Target="/ppt/media/image131.png" Id="Rb615b66473af4c95" /><Relationship Type="http://schemas.openxmlformats.org/officeDocument/2006/relationships/slideLayout" Target="/ppt/slideLayouts/slideLayout20.xml" Id="R82cf54d461844127" /><Relationship Type="http://schemas.openxmlformats.org/officeDocument/2006/relationships/hyperlink" Target="https://gamma.app/?utm_source=made-with-gamma" TargetMode="External" Id="rcId1e3251c4e1984244" /></Relationships>
</file>

<file path=ppt/slides/_rels/slide89.xml.rels>&#65279;<?xml version="1.0" encoding="utf-8"?><Relationships xmlns="http://schemas.openxmlformats.org/package/2006/relationships"><Relationship Type="http://schemas.openxmlformats.org/officeDocument/2006/relationships/image" Target="/ppt/media/image.png" Id="R1efb3855fece4224" /><Relationship Type="http://schemas.openxmlformats.org/officeDocument/2006/relationships/image" Target="/ppt/media/image132.png" Id="R4cebc4a43b9c4ea7" /><Relationship Type="http://schemas.openxmlformats.org/officeDocument/2006/relationships/image" Target="/ppt/media/image133.png" Id="R10662d852b994a47" /><Relationship Type="http://schemas.openxmlformats.org/officeDocument/2006/relationships/image" Target="/ppt/media/image134.png" Id="R30177ad02ccb41db" /><Relationship Type="http://schemas.openxmlformats.org/officeDocument/2006/relationships/image" Target="/ppt/media/image135.png" Id="R82d588df3ebb40f5" /><Relationship Type="http://schemas.openxmlformats.org/officeDocument/2006/relationships/image" Target="/ppt/media/image136.png" Id="R386f7db9c9db46ff" /><Relationship Type="http://schemas.openxmlformats.org/officeDocument/2006/relationships/image" Target="/ppt/media/image137.png" Id="R1dc0278d23604fe3" /><Relationship Type="http://schemas.openxmlformats.org/officeDocument/2006/relationships/image" Target="/ppt/media/image138.png" Id="R3399a498d6c64dcd" /><Relationship Type="http://schemas.openxmlformats.org/officeDocument/2006/relationships/image" Target="/ppt/media/image139.png" Id="R7103524c555442f6" /><Relationship Type="http://schemas.openxmlformats.org/officeDocument/2006/relationships/slideLayout" Target="/ppt/slideLayouts/slideLayout20.xml" Id="R4e43728b2ed147b6" /></Relationships>
</file>

<file path=ppt/slides/_rels/slide9.xml.rels>&#65279;<?xml version="1.0" encoding="utf-8"?><Relationships xmlns="http://schemas.openxmlformats.org/package/2006/relationships"><Relationship Type="http://schemas.openxmlformats.org/officeDocument/2006/relationships/image" Target="/ppt/media/image20.png" Id="R8f7d54c8d374472b" /><Relationship Type="http://schemas.openxmlformats.org/officeDocument/2006/relationships/slideLayout" Target="/ppt/slideLayouts/slideLayout3.xml" Id="R24275457731a42b9" /></Relationships>
</file>

<file path=ppt/slides/_rels/slide90.xml.rels>&#65279;<?xml version="1.0" encoding="utf-8"?><Relationships xmlns="http://schemas.openxmlformats.org/package/2006/relationships"><Relationship Type="http://schemas.openxmlformats.org/officeDocument/2006/relationships/image" Target="/ppt/media/image.png" Id="Rb74ce4c120004d2b" /><Relationship Type="http://schemas.openxmlformats.org/officeDocument/2006/relationships/image" Target="/ppt/media/image25.png" Id="R44e4050c3c00457d" /><Relationship Type="http://schemas.openxmlformats.org/officeDocument/2006/relationships/image" Target="/ppt/media/image140.png" Id="Re5e258c32fe84deb" /><Relationship Type="http://schemas.openxmlformats.org/officeDocument/2006/relationships/slideLayout" Target="/ppt/slideLayouts/slideLayout20.xml" Id="Rfd6efd9f868144ad" /><Relationship Type="http://schemas.openxmlformats.org/officeDocument/2006/relationships/hyperlink" Target="https://gamma.app/?utm_source=made-with-gamma" TargetMode="External" Id="rcIda48d907500f34cdd" /></Relationships>
</file>

<file path=ppt/slides/_rels/slide91.xml.rels>&#65279;<?xml version="1.0" encoding="utf-8"?><Relationships xmlns="http://schemas.openxmlformats.org/package/2006/relationships"><Relationship Type="http://schemas.openxmlformats.org/officeDocument/2006/relationships/image" Target="/ppt/media/image.png" Id="R1fb5f8fc1eeb4109" /><Relationship Type="http://schemas.openxmlformats.org/officeDocument/2006/relationships/image" Target="/ppt/media/image25.png" Id="Rcd3a3dab91df4440" /><Relationship Type="http://schemas.openxmlformats.org/officeDocument/2006/relationships/image" Target="/ppt/media/image141.png" Id="R766790d336254529" /><Relationship Type="http://schemas.openxmlformats.org/officeDocument/2006/relationships/slideLayout" Target="/ppt/slideLayouts/slideLayout20.xml" Id="Rcccf1c38d2f54748" /><Relationship Type="http://schemas.openxmlformats.org/officeDocument/2006/relationships/hyperlink" Target="https://gamma.app/?utm_source=made-with-gamma" TargetMode="External" Id="rcId0c0581dc31cb48fb" /></Relationships>
</file>

<file path=ppt/slides/_rels/slide92.xml.rels>&#65279;<?xml version="1.0" encoding="utf-8"?><Relationships xmlns="http://schemas.openxmlformats.org/package/2006/relationships"><Relationship Type="http://schemas.openxmlformats.org/officeDocument/2006/relationships/image" Target="/ppt/media/image.png" Id="R80f599d6988d4848" /><Relationship Type="http://schemas.openxmlformats.org/officeDocument/2006/relationships/image" Target="/ppt/media/image25.png" Id="Rc0a385ff2fa94fcd" /><Relationship Type="http://schemas.openxmlformats.org/officeDocument/2006/relationships/image" Target="/ppt/media/image142.png" Id="Red85fdb9dcb34fee" /><Relationship Type="http://schemas.openxmlformats.org/officeDocument/2006/relationships/slideLayout" Target="/ppt/slideLayouts/slideLayout20.xml" Id="R4236c13faebd4b62" /><Relationship Type="http://schemas.openxmlformats.org/officeDocument/2006/relationships/hyperlink" Target="https://gamma.app/?utm_source=made-with-gamma" TargetMode="External" Id="rcId9f2f62e65d6141d4" /></Relationships>
</file>

<file path=ppt/slides/_rels/slide93.xml.rels>&#65279;<?xml version="1.0" encoding="utf-8"?><Relationships xmlns="http://schemas.openxmlformats.org/package/2006/relationships"><Relationship Type="http://schemas.openxmlformats.org/officeDocument/2006/relationships/image" Target="/ppt/media/image.png" Id="R21c5d8e2847747d4" /><Relationship Type="http://schemas.openxmlformats.org/officeDocument/2006/relationships/image" Target="/ppt/media/image43.png" Id="Rb802020571944bf7" /><Relationship Type="http://schemas.openxmlformats.org/officeDocument/2006/relationships/image" Target="/ppt/media/image44.png" Id="R54bdbd0e8ca14578" /><Relationship Type="http://schemas.openxmlformats.org/officeDocument/2006/relationships/image" Target="/ppt/media/image45.png" Id="R18e58320aca44a26" /><Relationship Type="http://schemas.openxmlformats.org/officeDocument/2006/relationships/slideLayout" Target="/ppt/slideLayouts/slideLayout20.xml" Id="R2b575cfdb5af4379" /></Relationships>
</file>

<file path=ppt/slides/_rels/slide94.xml.rels>&#65279;<?xml version="1.0" encoding="utf-8"?><Relationships xmlns="http://schemas.openxmlformats.org/package/2006/relationships"><Relationship Type="http://schemas.openxmlformats.org/officeDocument/2006/relationships/image" Target="/ppt/media/image.png" Id="Rddae3d58a47e48d4" /><Relationship Type="http://schemas.openxmlformats.org/officeDocument/2006/relationships/image" Target="/ppt/media/image25.png" Id="R6b24ca97a5b04286" /><Relationship Type="http://schemas.openxmlformats.org/officeDocument/2006/relationships/image" Target="/ppt/media/image143.png" Id="R18ae4b8455514bed" /><Relationship Type="http://schemas.openxmlformats.org/officeDocument/2006/relationships/slideLayout" Target="/ppt/slideLayouts/slideLayout20.xml" Id="Rd8966c62ab6d43bf" /><Relationship Type="http://schemas.openxmlformats.org/officeDocument/2006/relationships/hyperlink" Target="https://gamma.app/?utm_source=made-with-gamma" TargetMode="External" Id="rcId0df5caf2c5ec44fa" /></Relationships>
</file>

<file path=ppt/slides/_rels/slide95.xml.rels>&#65279;<?xml version="1.0" encoding="utf-8"?><Relationships xmlns="http://schemas.openxmlformats.org/package/2006/relationships"><Relationship Type="http://schemas.openxmlformats.org/officeDocument/2006/relationships/image" Target="/ppt/media/image.png" Id="Raa8bb2ecdd84457e" /><Relationship Type="http://schemas.openxmlformats.org/officeDocument/2006/relationships/image" Target="/ppt/media/image144.png" Id="R3c3d75a0a46842c8" /><Relationship Type="http://schemas.openxmlformats.org/officeDocument/2006/relationships/slideLayout" Target="/ppt/slideLayouts/slideLayout20.xml" Id="Rbb7f91c71fc245ed" /></Relationships>
</file>

<file path=ppt/slides/_rels/slide96.xml.rels>&#65279;<?xml version="1.0" encoding="utf-8"?><Relationships xmlns="http://schemas.openxmlformats.org/package/2006/relationships"><Relationship Type="http://schemas.openxmlformats.org/officeDocument/2006/relationships/image" Target="/ppt/media/image.png" Id="R9176f9d9894b4f4a" /><Relationship Type="http://schemas.openxmlformats.org/officeDocument/2006/relationships/image" Target="/ppt/media/image25.png" Id="R23503c1ffbe44388" /><Relationship Type="http://schemas.openxmlformats.org/officeDocument/2006/relationships/image" Target="/ppt/media/image145.png" Id="Rd51b7c2c9d5543e3" /><Relationship Type="http://schemas.openxmlformats.org/officeDocument/2006/relationships/slideLayout" Target="/ppt/slideLayouts/slideLayout20.xml" Id="R7cbc21889041473e" /><Relationship Type="http://schemas.openxmlformats.org/officeDocument/2006/relationships/hyperlink" Target="https://gamma.app/?utm_source=made-with-gamma" TargetMode="External" Id="rcIdeae3bfc9345a4e6c" /></Relationships>
</file>

<file path=ppt/slides/_rels/slide97.xml.rels>&#65279;<?xml version="1.0" encoding="utf-8"?><Relationships xmlns="http://schemas.openxmlformats.org/package/2006/relationships"><Relationship Type="http://schemas.openxmlformats.org/officeDocument/2006/relationships/image" Target="/ppt/media/image.png" Id="R7301e1ffea104c2d" /><Relationship Type="http://schemas.openxmlformats.org/officeDocument/2006/relationships/slideLayout" Target="/ppt/slideLayouts/slideLayout20.xml" Id="Rb50775258af5414e" /></Relationships>
</file>

<file path=ppt/slides/_rels/slide98.xml.rels>&#65279;<?xml version="1.0" encoding="utf-8"?><Relationships xmlns="http://schemas.openxmlformats.org/package/2006/relationships"><Relationship Type="http://schemas.openxmlformats.org/officeDocument/2006/relationships/image" Target="/ppt/media/image.png" Id="Racbba9054d8b4c23" /><Relationship Type="http://schemas.openxmlformats.org/officeDocument/2006/relationships/image" Target="/ppt/media/image25.png" Id="R969d9627f2ec4532" /><Relationship Type="http://schemas.openxmlformats.org/officeDocument/2006/relationships/image" Target="/ppt/media/image146.png" Id="R6a4b0e1ae1da46b7" /><Relationship Type="http://schemas.openxmlformats.org/officeDocument/2006/relationships/slideLayout" Target="/ppt/slideLayouts/slideLayout20.xml" Id="Rff96dc1d822f4ab6" /><Relationship Type="http://schemas.openxmlformats.org/officeDocument/2006/relationships/hyperlink" Target="https://gamma.app/?utm_source=made-with-gamma" TargetMode="External" Id="rcIdde888c811f734626" /></Relationships>
</file>

<file path=ppt/slides/_rels/slide99.xml.rels>&#65279;<?xml version="1.0" encoding="utf-8"?><Relationships xmlns="http://schemas.openxmlformats.org/package/2006/relationships"><Relationship Type="http://schemas.openxmlformats.org/officeDocument/2006/relationships/image" Target="/ppt/media/image.png" Id="Raf82d60629b04fde" /><Relationship Type="http://schemas.openxmlformats.org/officeDocument/2006/relationships/image" Target="/ppt/media/image147.png" Id="R5b93a90c9c2e4307" /><Relationship Type="http://schemas.openxmlformats.org/officeDocument/2006/relationships/slideLayout" Target="/ppt/slideLayouts/slideLayout20.xml" Id="R33eee70a156944ed"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580b9041617e47ed"/>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af1671001e3649ba"/>
            <a:stretch>
              <a:fillRect/>
            </a:stretch>
          </a:blipFill>
        </p:spPr>
      </p:sp>
      <p:grpSp>
        <p:nvGrpSpPr>
          <p:cNvPr id="6" name="Group 6"/>
          <p:cNvGrpSpPr/>
          <p:nvPr/>
        </p:nvGrpSpPr>
        <p:grpSpPr>
          <a:xfrm>
            <a:off x="7850237" y="2901106"/>
            <a:ext cx="9445526" cy="2790974"/>
            <a:chOff x="0" y="0"/>
            <a:chExt cx="12594035" cy="3721298"/>
          </a:xfrm>
        </p:grpSpPr>
        <p:sp>
          <p:nvSpPr>
            <p:cNvPr id="7" name="Freeform 7"/>
            <p:cNvSpPr/>
            <p:nvPr/>
          </p:nvSpPr>
          <p:spPr>
            <a:xfrm>
              <a:off x="0" y="0"/>
              <a:ext cx="12594035" cy="3721298"/>
            </a:xfrm>
            <a:custGeom>
              <a:avLst/>
              <a:gdLst/>
              <a:ahLst/>
              <a:cxnLst/>
              <a:rect l="l" t="t" r="r" b="b"/>
              <a:pathLst>
                <a:path w="12594035" h="3721298">
                  <a:moveTo>
                    <a:pt x="0" y="0"/>
                  </a:moveTo>
                  <a:lnTo>
                    <a:pt x="12594035" y="0"/>
                  </a:lnTo>
                  <a:lnTo>
                    <a:pt x="12594035" y="3721298"/>
                  </a:lnTo>
                  <a:lnTo>
                    <a:pt x="0" y="3721298"/>
                  </a:lnTo>
                  <a:close/>
                </a:path>
              </a:pathLst>
            </a:custGeom>
            <a:solidFill>
              <a:srgbClr val="000000">
                <a:alpha val="0"/>
              </a:srgbClr>
            </a:solidFill>
          </p:spPr>
        </p:sp>
        <p:sp>
          <p:nvSpPr>
            <p:cNvPr id="8" name="TextBox 8"/>
            <p:cNvSpPr txBox="1"/>
            <p:nvPr/>
          </p:nvSpPr>
          <p:spPr>
            <a:xfrm>
              <a:off x="0" y="-47625"/>
              <a:ext cx="12594035" cy="3768923"/>
            </a:xfrm>
            <a:prstGeom prst="rect">
              <a:avLst/>
            </a:prstGeom>
          </p:spPr>
          <p:txBody>
            <a:bodyPr lIns="0" tIns="0" rIns="0" bIns="0" rtlCol="0" anchor="t"/>
            <a:lstStyle/>
            <a:p>
              <a:pPr algn="l">
                <a:lnSpc>
                  <a:spcPts val="7312"/>
                </a:lnSpc>
              </a:pPr>
              <a:r>
                <a:rPr lang="en-US" sz="5812" dirty="0">
                  <a:solidFill>
                    <a:srgbClr val="000000"/>
                  </a:solidFill>
                  <a:latin typeface="Petrona"/>
                  <a:ea typeface="Petrona"/>
                  <a:cs typeface="Petrona"/>
                  <a:sym typeface="Petrona"/>
                </a:rPr>
                <a:t>Skyline Properties CRM Project: Streamlining Customer Relations</a:t>
              </a:r>
            </a:p>
          </p:txBody>
        </p:sp>
      </p:grpSp>
      <p:grpSp>
        <p:nvGrpSpPr>
          <p:cNvPr id="9" name="Group 9"/>
          <p:cNvGrpSpPr/>
          <p:nvPr/>
        </p:nvGrpSpPr>
        <p:grpSpPr>
          <a:xfrm>
            <a:off x="7850237" y="6117282"/>
            <a:ext cx="9445526" cy="453629"/>
            <a:chOff x="0" y="0"/>
            <a:chExt cx="12594035" cy="604838"/>
          </a:xfrm>
        </p:grpSpPr>
        <p:sp>
          <p:nvSpPr>
            <p:cNvPr id="10" name="Freeform 10"/>
            <p:cNvSpPr/>
            <p:nvPr/>
          </p:nvSpPr>
          <p:spPr>
            <a:xfrm>
              <a:off x="0" y="0"/>
              <a:ext cx="12594035" cy="604838"/>
            </a:xfrm>
            <a:custGeom>
              <a:avLst/>
              <a:gdLst/>
              <a:ahLst/>
              <a:cxnLst/>
              <a:rect l="l" t="t" r="r" b="b"/>
              <a:pathLst>
                <a:path w="12594035" h="604838">
                  <a:moveTo>
                    <a:pt x="0" y="0"/>
                  </a:moveTo>
                  <a:lnTo>
                    <a:pt x="12594035" y="0"/>
                  </a:lnTo>
                  <a:lnTo>
                    <a:pt x="12594035" y="604838"/>
                  </a:lnTo>
                  <a:lnTo>
                    <a:pt x="0" y="604838"/>
                  </a:lnTo>
                  <a:close/>
                </a:path>
              </a:pathLst>
            </a:custGeom>
            <a:solidFill>
              <a:srgbClr val="000000">
                <a:alpha val="0"/>
              </a:srgbClr>
            </a:solidFill>
          </p:spPr>
        </p:sp>
        <p:sp>
          <p:nvSpPr>
            <p:cNvPr id="11" name="TextBox 11"/>
            <p:cNvSpPr txBox="1"/>
            <p:nvPr/>
          </p:nvSpPr>
          <p:spPr>
            <a:xfrm>
              <a:off x="0" y="-85725"/>
              <a:ext cx="12594035" cy="690563"/>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A presentation by </a:t>
              </a:r>
              <a:r>
                <a:rPr lang="en-US" sz="2187" dirty="0" err="1">
                  <a:solidFill>
                    <a:srgbClr val="272525"/>
                  </a:solidFill>
                  <a:latin typeface="Inter"/>
                  <a:ea typeface="Inter"/>
                  <a:cs typeface="Inter"/>
                  <a:sym typeface="Inter"/>
                </a:rPr>
                <a:t>Shreyash</a:t>
              </a:r>
              <a:r>
                <a:rPr lang="en-US" sz="2187" dirty="0">
                  <a:solidFill>
                    <a:srgbClr val="272525"/>
                  </a:solidFill>
                  <a:latin typeface="Inter"/>
                  <a:ea typeface="Inter"/>
                  <a:cs typeface="Inter"/>
                  <a:sym typeface="Inter"/>
                </a:rPr>
                <a:t>, Dhananjay, Nitin, and Krushna.</a:t>
              </a:r>
            </a:p>
          </p:txBody>
        </p:sp>
      </p:grpSp>
      <p:grpSp>
        <p:nvGrpSpPr>
          <p:cNvPr id="12" name="Group 12"/>
          <p:cNvGrpSpPr/>
          <p:nvPr/>
        </p:nvGrpSpPr>
        <p:grpSpPr>
          <a:xfrm>
            <a:off x="7845475" y="6906220"/>
            <a:ext cx="463154" cy="463154"/>
            <a:chOff x="0" y="0"/>
            <a:chExt cx="617538" cy="617538"/>
          </a:xfrm>
        </p:grpSpPr>
        <p:sp>
          <p:nvSpPr>
            <p:cNvPr id="13" name="Freeform 13"/>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grpSp>
        <p:nvGrpSpPr>
          <p:cNvPr id="15" name="Group 15"/>
          <p:cNvGrpSpPr/>
          <p:nvPr/>
        </p:nvGrpSpPr>
        <p:grpSpPr>
          <a:xfrm>
            <a:off x="8445550" y="6889849"/>
            <a:ext cx="2751535" cy="496044"/>
            <a:chOff x="0" y="0"/>
            <a:chExt cx="3668713" cy="661392"/>
          </a:xfrm>
        </p:grpSpPr>
        <p:sp>
          <p:nvSpPr>
            <p:cNvPr id="16" name="Freeform 16"/>
            <p:cNvSpPr/>
            <p:nvPr/>
          </p:nvSpPr>
          <p:spPr>
            <a:xfrm>
              <a:off x="0" y="0"/>
              <a:ext cx="3668713" cy="661392"/>
            </a:xfrm>
            <a:custGeom>
              <a:avLst/>
              <a:gdLst/>
              <a:ahLst/>
              <a:cxnLst/>
              <a:rect l="l" t="t" r="r" b="b"/>
              <a:pathLst>
                <a:path w="3668713" h="661392">
                  <a:moveTo>
                    <a:pt x="0" y="0"/>
                  </a:moveTo>
                  <a:lnTo>
                    <a:pt x="3668713" y="0"/>
                  </a:lnTo>
                  <a:lnTo>
                    <a:pt x="3668713" y="661392"/>
                  </a:lnTo>
                  <a:lnTo>
                    <a:pt x="0" y="661392"/>
                  </a:lnTo>
                  <a:close/>
                </a:path>
              </a:pathLst>
            </a:custGeom>
            <a:solidFill>
              <a:srgbClr val="000000">
                <a:alpha val="0"/>
              </a:srgbClr>
            </a:solidFill>
          </p:spPr>
        </p:sp>
        <p:sp>
          <p:nvSpPr>
            <p:cNvPr id="17" name="TextBox 17"/>
            <p:cNvSpPr txBox="1"/>
            <p:nvPr/>
          </p:nvSpPr>
          <p:spPr>
            <a:xfrm>
              <a:off x="0" y="-57150"/>
              <a:ext cx="3668713" cy="718542"/>
            </a:xfrm>
            <a:prstGeom prst="rect">
              <a:avLst/>
            </a:prstGeom>
          </p:spPr>
          <p:txBody>
            <a:bodyPr lIns="0" tIns="0" rIns="0" bIns="0" rtlCol="0" anchor="t"/>
            <a:lstStyle/>
            <a:p>
              <a:pPr algn="l">
                <a:lnSpc>
                  <a:spcPts val="3874"/>
                </a:lnSpc>
              </a:pPr>
              <a:endParaRPr lang="en-US" sz="2750" b="1" dirty="0">
                <a:solidFill>
                  <a:srgbClr val="272525"/>
                </a:solidFill>
                <a:latin typeface="Inter Bold"/>
                <a:ea typeface="Inter Bold"/>
                <a:cs typeface="Inter Bold"/>
                <a:sym typeface="Inter Bold"/>
              </a:endParaRPr>
            </a:p>
          </p:txBody>
        </p:sp>
      </p:grpSp>
      <p:pic>
        <p:nvPicPr>
          <p:cNvPr id="18" name="Picture 17">
            <a:extLst>
              <a:ext uri="{FF2B5EF4-FFF2-40B4-BE49-F238E27FC236}">
                <a16:creationId xmlns:a16="http://schemas.microsoft.com/office/drawing/2014/main" id="{C03DF4D6-F8B0-4525-A843-30663A94B444}"/>
              </a:ext>
            </a:extLst>
          </p:cNvPr>
          <p:cNvPicPr>
            <a:picLocks noChangeAspect="1"/>
          </p:cNvPicPr>
          <p:nvPr/>
        </p:nvPicPr>
        <p:blipFill>
          <a:blip r:embed="Rb3d0ff117ae24fed" cstate="print">
            <a:extLst>
              <a:ext uri="{28A0092B-C50C-407E-A947-70E740481C1C}">
                <a14:useLocalDpi xmlns:a14="http://schemas.microsoft.com/office/drawing/2010/main" val="0"/>
              </a:ext>
            </a:extLst>
          </a:blip>
          <a:stretch>
            <a:fillRect/>
          </a:stretch>
        </p:blipFill>
        <p:spPr>
          <a:xfrm>
            <a:off x="7169275" y="6846987"/>
            <a:ext cx="2258913" cy="2258913"/>
          </a:xfrm>
          <a:prstGeom prst="rect">
            <a:avLst/>
          </a:prstGeom>
        </p:spPr>
      </p:pic>
      <p:pic>
        <p:nvPicPr>
          <p:cNvPr id="20" name="Picture 19">
            <a:extLst>
              <a:ext uri="{FF2B5EF4-FFF2-40B4-BE49-F238E27FC236}">
                <a16:creationId xmlns:a16="http://schemas.microsoft.com/office/drawing/2014/main" id="{B7F66BC4-D47B-495A-B3AA-DCF124212BB5}"/>
              </a:ext>
            </a:extLst>
          </p:cNvPr>
          <p:cNvPicPr>
            <a:picLocks noChangeAspect="1"/>
          </p:cNvPicPr>
          <p:nvPr/>
        </p:nvPicPr>
        <p:blipFill>
          <a:blip r:embed="R2d346cf1dada43ab" cstate="print">
            <a:extLst>
              <a:ext uri="{28A0092B-C50C-407E-A947-70E740481C1C}">
                <a14:useLocalDpi xmlns:a14="http://schemas.microsoft.com/office/drawing/2010/main" val="0"/>
              </a:ext>
            </a:extLst>
          </a:blip>
          <a:stretch>
            <a:fillRect/>
          </a:stretch>
        </p:blipFill>
        <p:spPr>
          <a:xfrm>
            <a:off x="9920923" y="6872882"/>
            <a:ext cx="2258913" cy="2258913"/>
          </a:xfrm>
          <a:prstGeom prst="rect">
            <a:avLst/>
          </a:prstGeom>
        </p:spPr>
      </p:pic>
      <p:pic>
        <p:nvPicPr>
          <p:cNvPr id="22" name="Picture 21">
            <a:extLst>
              <a:ext uri="{FF2B5EF4-FFF2-40B4-BE49-F238E27FC236}">
                <a16:creationId xmlns:a16="http://schemas.microsoft.com/office/drawing/2014/main" id="{62F57DD9-8D62-4423-BCE4-8DA947FF23EB}"/>
              </a:ext>
            </a:extLst>
          </p:cNvPr>
          <p:cNvPicPr>
            <a:picLocks noChangeAspect="1"/>
          </p:cNvPicPr>
          <p:nvPr/>
        </p:nvPicPr>
        <p:blipFill>
          <a:blip r:embed="Rc6c4d77190bf4b06" cstate="print">
            <a:extLst>
              <a:ext uri="{28A0092B-C50C-407E-A947-70E740481C1C}">
                <a14:useLocalDpi xmlns:a14="http://schemas.microsoft.com/office/drawing/2010/main" val="0"/>
              </a:ext>
            </a:extLst>
          </a:blip>
          <a:stretch>
            <a:fillRect/>
          </a:stretch>
        </p:blipFill>
        <p:spPr>
          <a:xfrm>
            <a:off x="12672571" y="6825851"/>
            <a:ext cx="2356248" cy="2356248"/>
          </a:xfrm>
          <a:prstGeom prst="rect">
            <a:avLst/>
          </a:prstGeom>
        </p:spPr>
      </p:pic>
      <p:pic>
        <p:nvPicPr>
          <p:cNvPr id="24" name="Picture 23">
            <a:extLst>
              <a:ext uri="{FF2B5EF4-FFF2-40B4-BE49-F238E27FC236}">
                <a16:creationId xmlns:a16="http://schemas.microsoft.com/office/drawing/2014/main" id="{09BC54A3-B34D-474E-A9CF-03E4C7B4D055}"/>
              </a:ext>
            </a:extLst>
          </p:cNvPr>
          <p:cNvPicPr>
            <a:picLocks noChangeAspect="1"/>
          </p:cNvPicPr>
          <p:nvPr/>
        </p:nvPicPr>
        <p:blipFill>
          <a:blip r:embed="Rb48abcacea5e478b">
            <a:extLst>
              <a:ext uri="{28A0092B-C50C-407E-A947-70E740481C1C}">
                <a14:useLocalDpi xmlns:a14="http://schemas.microsoft.com/office/drawing/2010/main" val="0"/>
              </a:ext>
            </a:extLst>
          </a:blip>
          <a:stretch>
            <a:fillRect/>
          </a:stretch>
        </p:blipFill>
        <p:spPr>
          <a:xfrm>
            <a:off x="15544800" y="6825851"/>
            <a:ext cx="2356248" cy="2356248"/>
          </a:xfrm>
          <a:prstGeom prst="rect">
            <a:avLst/>
          </a:prstGeom>
        </p:spPr>
      </p:pic>
      <p:pic>
        <p:nvPicPr>
          <p:cNvPr id="26" name="Picture 25">
            <a:extLst>
              <a:ext uri="{FF2B5EF4-FFF2-40B4-BE49-F238E27FC236}">
                <a16:creationId xmlns:a16="http://schemas.microsoft.com/office/drawing/2014/main" id="{0241A39A-B31C-42C3-A68B-FF10E22B011F}"/>
              </a:ext>
            </a:extLst>
          </p:cNvPr>
          <p:cNvPicPr>
            <a:picLocks noChangeAspect="1"/>
          </p:cNvPicPr>
          <p:nvPr/>
        </p:nvPicPr>
        <p:blipFill>
          <a:blip r:embed="R4632ec5ab41143a1">
            <a:extLst>
              <a:ext uri="{28A0092B-C50C-407E-A947-70E740481C1C}">
                <a14:useLocalDpi xmlns:a14="http://schemas.microsoft.com/office/drawing/2010/main" val="0"/>
              </a:ext>
            </a:extLst>
          </a:blip>
          <a:stretch>
            <a:fillRect/>
          </a:stretch>
        </p:blipFill>
        <p:spPr>
          <a:xfrm>
            <a:off x="14792325" y="413"/>
            <a:ext cx="3495675" cy="26270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1bfcaa6b8eb440dc"/>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92238" y="928539"/>
            <a:ext cx="16271379" cy="930325"/>
            <a:chOff x="0" y="0"/>
            <a:chExt cx="21695172" cy="1240433"/>
          </a:xfrm>
        </p:grpSpPr>
        <p:sp>
          <p:nvSpPr>
            <p:cNvPr id="6" name="Freeform 6"/>
            <p:cNvSpPr/>
            <p:nvPr/>
          </p:nvSpPr>
          <p:spPr>
            <a:xfrm>
              <a:off x="0" y="0"/>
              <a:ext cx="21695172" cy="1240433"/>
            </a:xfrm>
            <a:custGeom>
              <a:avLst/>
              <a:gdLst/>
              <a:ahLst/>
              <a:cxnLst/>
              <a:rect l="l" t="t" r="r" b="b"/>
              <a:pathLst>
                <a:path w="21695172" h="1240433">
                  <a:moveTo>
                    <a:pt x="0" y="0"/>
                  </a:moveTo>
                  <a:lnTo>
                    <a:pt x="21695172" y="0"/>
                  </a:lnTo>
                  <a:lnTo>
                    <a:pt x="21695172" y="1240433"/>
                  </a:lnTo>
                  <a:lnTo>
                    <a:pt x="0" y="1240433"/>
                  </a:lnTo>
                  <a:close/>
                </a:path>
              </a:pathLst>
            </a:custGeom>
            <a:solidFill>
              <a:srgbClr val="000000">
                <a:alpha val="0"/>
              </a:srgbClr>
            </a:solidFill>
          </p:spPr>
        </p:sp>
        <p:sp>
          <p:nvSpPr>
            <p:cNvPr id="7" name="TextBox 7"/>
            <p:cNvSpPr txBox="1"/>
            <p:nvPr/>
          </p:nvSpPr>
          <p:spPr>
            <a:xfrm>
              <a:off x="0" y="-47625"/>
              <a:ext cx="21695172" cy="1288058"/>
            </a:xfrm>
            <a:prstGeom prst="rect">
              <a:avLst/>
            </a:prstGeom>
          </p:spPr>
          <p:txBody>
            <a:bodyPr lIns="0" tIns="0" rIns="0" bIns="0" rtlCol="0" anchor="t"/>
            <a:lstStyle/>
            <a:p>
              <a:pPr algn="l">
                <a:lnSpc>
                  <a:spcPts val="7312"/>
                </a:lnSpc>
              </a:pPr>
              <a:r>
                <a:rPr lang="en-US" sz="5812" dirty="0">
                  <a:solidFill>
                    <a:srgbClr val="000000"/>
                  </a:solidFill>
                  <a:latin typeface="Petrona"/>
                  <a:ea typeface="Petrona"/>
                  <a:cs typeface="Petrona"/>
                  <a:sym typeface="Petrona"/>
                </a:rPr>
                <a:t>User Categorization and Dashboard Redirection</a:t>
              </a:r>
            </a:p>
          </p:txBody>
        </p:sp>
      </p:grpSp>
      <p:grpSp>
        <p:nvGrpSpPr>
          <p:cNvPr id="8" name="Group 8"/>
          <p:cNvGrpSpPr/>
          <p:nvPr/>
        </p:nvGrpSpPr>
        <p:grpSpPr>
          <a:xfrm>
            <a:off x="992238" y="2425899"/>
            <a:ext cx="16303526" cy="907256"/>
            <a:chOff x="0" y="0"/>
            <a:chExt cx="21738035" cy="1209675"/>
          </a:xfrm>
        </p:grpSpPr>
        <p:sp>
          <p:nvSpPr>
            <p:cNvPr id="9" name="Freeform 9"/>
            <p:cNvSpPr/>
            <p:nvPr/>
          </p:nvSpPr>
          <p:spPr>
            <a:xfrm>
              <a:off x="0" y="0"/>
              <a:ext cx="21738034" cy="1209675"/>
            </a:xfrm>
            <a:custGeom>
              <a:avLst/>
              <a:gdLst/>
              <a:ahLst/>
              <a:cxnLst/>
              <a:rect l="l" t="t" r="r" b="b"/>
              <a:pathLst>
                <a:path w="21738034" h="1209675">
                  <a:moveTo>
                    <a:pt x="0" y="0"/>
                  </a:moveTo>
                  <a:lnTo>
                    <a:pt x="21738034" y="0"/>
                  </a:lnTo>
                  <a:lnTo>
                    <a:pt x="21738034" y="1209675"/>
                  </a:lnTo>
                  <a:lnTo>
                    <a:pt x="0" y="1209675"/>
                  </a:lnTo>
                  <a:close/>
                </a:path>
              </a:pathLst>
            </a:custGeom>
            <a:solidFill>
              <a:srgbClr val="000000">
                <a:alpha val="0"/>
              </a:srgbClr>
            </a:solidFill>
          </p:spPr>
        </p:sp>
        <p:sp>
          <p:nvSpPr>
            <p:cNvPr id="10" name="TextBox 10"/>
            <p:cNvSpPr txBox="1"/>
            <p:nvPr/>
          </p:nvSpPr>
          <p:spPr>
            <a:xfrm>
              <a:off x="0" y="-85725"/>
              <a:ext cx="21738035" cy="1295400"/>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The system categorizes users into Admin, Employee, and Agent roles. Each role has a specific dashboard. Redirection ensures access to relevant features.</a:t>
              </a:r>
            </a:p>
          </p:txBody>
        </p:sp>
      </p:grpSp>
      <p:grpSp>
        <p:nvGrpSpPr>
          <p:cNvPr id="11" name="Group 11"/>
          <p:cNvGrpSpPr/>
          <p:nvPr/>
        </p:nvGrpSpPr>
        <p:grpSpPr>
          <a:xfrm>
            <a:off x="2002482" y="5960715"/>
            <a:ext cx="3721299" cy="465088"/>
            <a:chOff x="0" y="0"/>
            <a:chExt cx="4961732" cy="620117"/>
          </a:xfrm>
        </p:grpSpPr>
        <p:sp>
          <p:nvSpPr>
            <p:cNvPr id="12" name="Freeform 12"/>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3" name="TextBox 13"/>
            <p:cNvSpPr txBox="1"/>
            <p:nvPr/>
          </p:nvSpPr>
          <p:spPr>
            <a:xfrm>
              <a:off x="0" y="-28575"/>
              <a:ext cx="4961732" cy="648692"/>
            </a:xfrm>
            <a:prstGeom prst="rect">
              <a:avLst/>
            </a:prstGeom>
          </p:spPr>
          <p:txBody>
            <a:bodyPr lIns="0" tIns="0" rIns="0" bIns="0" rtlCol="0" anchor="t"/>
            <a:lstStyle/>
            <a:p>
              <a:pPr algn="r">
                <a:lnSpc>
                  <a:spcPts val="3625"/>
                </a:lnSpc>
              </a:pPr>
              <a:r>
                <a:rPr lang="en-US" sz="2874" dirty="0">
                  <a:solidFill>
                    <a:srgbClr val="272525"/>
                  </a:solidFill>
                  <a:latin typeface="Petrona"/>
                  <a:ea typeface="Petrona"/>
                  <a:cs typeface="Petrona"/>
                  <a:sym typeface="Petrona"/>
                </a:rPr>
                <a:t>Admin</a:t>
              </a:r>
            </a:p>
          </p:txBody>
        </p:sp>
      </p:grpSp>
      <p:grpSp>
        <p:nvGrpSpPr>
          <p:cNvPr id="14" name="Group 14"/>
          <p:cNvGrpSpPr/>
          <p:nvPr/>
        </p:nvGrpSpPr>
        <p:grpSpPr>
          <a:xfrm>
            <a:off x="992238" y="6595914"/>
            <a:ext cx="4731544" cy="453629"/>
            <a:chOff x="0" y="0"/>
            <a:chExt cx="6308725" cy="604838"/>
          </a:xfrm>
        </p:grpSpPr>
        <p:sp>
          <p:nvSpPr>
            <p:cNvPr id="15" name="Freeform 15"/>
            <p:cNvSpPr/>
            <p:nvPr/>
          </p:nvSpPr>
          <p:spPr>
            <a:xfrm>
              <a:off x="0" y="0"/>
              <a:ext cx="6308725" cy="604838"/>
            </a:xfrm>
            <a:custGeom>
              <a:avLst/>
              <a:gdLst/>
              <a:ahLst/>
              <a:cxnLst/>
              <a:rect l="l" t="t" r="r" b="b"/>
              <a:pathLst>
                <a:path w="6308725" h="604838">
                  <a:moveTo>
                    <a:pt x="0" y="0"/>
                  </a:moveTo>
                  <a:lnTo>
                    <a:pt x="6308725" y="0"/>
                  </a:lnTo>
                  <a:lnTo>
                    <a:pt x="6308725" y="604838"/>
                  </a:lnTo>
                  <a:lnTo>
                    <a:pt x="0" y="604838"/>
                  </a:lnTo>
                  <a:close/>
                </a:path>
              </a:pathLst>
            </a:custGeom>
            <a:solidFill>
              <a:srgbClr val="000000">
                <a:alpha val="0"/>
              </a:srgbClr>
            </a:solidFill>
          </p:spPr>
        </p:sp>
        <p:sp>
          <p:nvSpPr>
            <p:cNvPr id="16" name="TextBox 16"/>
            <p:cNvSpPr txBox="1"/>
            <p:nvPr/>
          </p:nvSpPr>
          <p:spPr>
            <a:xfrm>
              <a:off x="0" y="-85725"/>
              <a:ext cx="6308725" cy="690563"/>
            </a:xfrm>
            <a:prstGeom prst="rect">
              <a:avLst/>
            </a:prstGeom>
          </p:spPr>
          <p:txBody>
            <a:bodyPr lIns="0" tIns="0" rIns="0" bIns="0" rtlCol="0" anchor="t"/>
            <a:lstStyle/>
            <a:p>
              <a:pPr algn="r">
                <a:lnSpc>
                  <a:spcPts val="3562"/>
                </a:lnSpc>
              </a:pPr>
              <a:r>
                <a:rPr lang="en-US" sz="2187" dirty="0">
                  <a:solidFill>
                    <a:srgbClr val="272525"/>
                  </a:solidFill>
                  <a:latin typeface="Inter"/>
                  <a:ea typeface="Inter"/>
                  <a:cs typeface="Inter"/>
                  <a:sym typeface="Inter"/>
                </a:rPr>
                <a:t>Full access.</a:t>
              </a:r>
            </a:p>
          </p:txBody>
        </p:sp>
      </p:grpSp>
      <p:sp>
        <p:nvSpPr>
          <p:cNvPr id="17" name="Freeform 17" descr="preencoded.png"/>
          <p:cNvSpPr/>
          <p:nvPr/>
        </p:nvSpPr>
        <p:spPr>
          <a:xfrm>
            <a:off x="6290816" y="3652094"/>
            <a:ext cx="5706219" cy="5706219"/>
          </a:xfrm>
          <a:custGeom>
            <a:avLst/>
            <a:gdLst/>
            <a:ahLst/>
            <a:cxnLst/>
            <a:rect l="l" t="t" r="r" b="b"/>
            <a:pathLst>
              <a:path w="5706219" h="5706219">
                <a:moveTo>
                  <a:pt x="0" y="0"/>
                </a:moveTo>
                <a:lnTo>
                  <a:pt x="5706219" y="0"/>
                </a:lnTo>
                <a:lnTo>
                  <a:pt x="5706219" y="5706218"/>
                </a:lnTo>
                <a:lnTo>
                  <a:pt x="0" y="5706218"/>
                </a:lnTo>
                <a:lnTo>
                  <a:pt x="0" y="0"/>
                </a:lnTo>
                <a:close/>
              </a:path>
            </a:pathLst>
          </a:custGeom>
          <a:blipFill>
            <a:blip r:embed="R80ebb81b83d64a17"/>
            <a:stretch>
              <a:fillRect/>
            </a:stretch>
          </a:blipFill>
        </p:spPr>
      </p:sp>
      <p:grpSp>
        <p:nvGrpSpPr>
          <p:cNvPr id="18" name="Group 18"/>
          <p:cNvGrpSpPr/>
          <p:nvPr/>
        </p:nvGrpSpPr>
        <p:grpSpPr>
          <a:xfrm>
            <a:off x="6964264" y="5896570"/>
            <a:ext cx="424160" cy="530275"/>
            <a:chOff x="0" y="0"/>
            <a:chExt cx="565547" cy="707033"/>
          </a:xfrm>
        </p:grpSpPr>
        <p:sp>
          <p:nvSpPr>
            <p:cNvPr id="19" name="Freeform 19"/>
            <p:cNvSpPr/>
            <p:nvPr/>
          </p:nvSpPr>
          <p:spPr>
            <a:xfrm>
              <a:off x="0" y="0"/>
              <a:ext cx="565547" cy="707033"/>
            </a:xfrm>
            <a:custGeom>
              <a:avLst/>
              <a:gdLst/>
              <a:ahLst/>
              <a:cxnLst/>
              <a:rect l="l" t="t" r="r" b="b"/>
              <a:pathLst>
                <a:path w="565547" h="707033">
                  <a:moveTo>
                    <a:pt x="0" y="0"/>
                  </a:moveTo>
                  <a:lnTo>
                    <a:pt x="565547" y="0"/>
                  </a:lnTo>
                  <a:lnTo>
                    <a:pt x="565547" y="707033"/>
                  </a:lnTo>
                  <a:lnTo>
                    <a:pt x="0" y="707033"/>
                  </a:lnTo>
                  <a:close/>
                </a:path>
              </a:pathLst>
            </a:custGeom>
            <a:solidFill>
              <a:srgbClr val="000000">
                <a:alpha val="0"/>
              </a:srgbClr>
            </a:solidFill>
          </p:spPr>
        </p:sp>
        <p:sp>
          <p:nvSpPr>
            <p:cNvPr id="20" name="TextBox 20"/>
            <p:cNvSpPr txBox="1"/>
            <p:nvPr/>
          </p:nvSpPr>
          <p:spPr>
            <a:xfrm>
              <a:off x="0" y="-142875"/>
              <a:ext cx="565547" cy="849908"/>
            </a:xfrm>
            <a:prstGeom prst="rect">
              <a:avLst/>
            </a:prstGeom>
          </p:spPr>
          <p:txBody>
            <a:bodyPr lIns="0" tIns="0" rIns="0" bIns="0" rtlCol="0" anchor="t"/>
            <a:lstStyle/>
            <a:p>
              <a:pPr algn="l">
                <a:lnSpc>
                  <a:spcPts val="5312"/>
                </a:lnSpc>
              </a:pPr>
              <a:r>
                <a:rPr lang="en-US" sz="3312" dirty="0">
                  <a:solidFill>
                    <a:srgbClr val="272525"/>
                  </a:solidFill>
                  <a:latin typeface="Petrona"/>
                  <a:ea typeface="Petrona"/>
                  <a:cs typeface="Petrona"/>
                  <a:sym typeface="Petrona"/>
                </a:rPr>
                <a:t>1</a:t>
              </a:r>
            </a:p>
          </p:txBody>
        </p:sp>
      </p:grpSp>
      <p:grpSp>
        <p:nvGrpSpPr>
          <p:cNvPr id="21" name="Group 21"/>
          <p:cNvGrpSpPr/>
          <p:nvPr/>
        </p:nvGrpSpPr>
        <p:grpSpPr>
          <a:xfrm>
            <a:off x="12422237" y="4427935"/>
            <a:ext cx="3721299" cy="465088"/>
            <a:chOff x="0" y="0"/>
            <a:chExt cx="4961732" cy="620117"/>
          </a:xfrm>
        </p:grpSpPr>
        <p:sp>
          <p:nvSpPr>
            <p:cNvPr id="22" name="Freeform 22"/>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23" name="TextBox 23"/>
            <p:cNvSpPr txBox="1"/>
            <p:nvPr/>
          </p:nvSpPr>
          <p:spPr>
            <a:xfrm>
              <a:off x="0" y="-28575"/>
              <a:ext cx="4961732" cy="648692"/>
            </a:xfrm>
            <a:prstGeom prst="rect">
              <a:avLst/>
            </a:prstGeom>
          </p:spPr>
          <p:txBody>
            <a:bodyPr lIns="0" tIns="0" rIns="0" bIns="0" rtlCol="0" anchor="t"/>
            <a:lstStyle/>
            <a:p>
              <a:pPr algn="l">
                <a:lnSpc>
                  <a:spcPts val="3625"/>
                </a:lnSpc>
              </a:pPr>
              <a:r>
                <a:rPr lang="en-US" sz="2874" dirty="0">
                  <a:solidFill>
                    <a:srgbClr val="272525"/>
                  </a:solidFill>
                  <a:latin typeface="Petrona"/>
                  <a:ea typeface="Petrona"/>
                  <a:cs typeface="Petrona"/>
                  <a:sym typeface="Petrona"/>
                </a:rPr>
                <a:t>Employee</a:t>
              </a:r>
            </a:p>
          </p:txBody>
        </p:sp>
      </p:grpSp>
      <p:grpSp>
        <p:nvGrpSpPr>
          <p:cNvPr id="24" name="Group 24"/>
          <p:cNvGrpSpPr/>
          <p:nvPr/>
        </p:nvGrpSpPr>
        <p:grpSpPr>
          <a:xfrm>
            <a:off x="12422237" y="5063132"/>
            <a:ext cx="4873526" cy="453629"/>
            <a:chOff x="0" y="0"/>
            <a:chExt cx="6498035" cy="604838"/>
          </a:xfrm>
        </p:grpSpPr>
        <p:sp>
          <p:nvSpPr>
            <p:cNvPr id="25" name="Freeform 25"/>
            <p:cNvSpPr/>
            <p:nvPr/>
          </p:nvSpPr>
          <p:spPr>
            <a:xfrm>
              <a:off x="0" y="0"/>
              <a:ext cx="6498035" cy="604838"/>
            </a:xfrm>
            <a:custGeom>
              <a:avLst/>
              <a:gdLst/>
              <a:ahLst/>
              <a:cxnLst/>
              <a:rect l="l" t="t" r="r" b="b"/>
              <a:pathLst>
                <a:path w="6498035" h="604838">
                  <a:moveTo>
                    <a:pt x="0" y="0"/>
                  </a:moveTo>
                  <a:lnTo>
                    <a:pt x="6498035" y="0"/>
                  </a:lnTo>
                  <a:lnTo>
                    <a:pt x="6498035" y="604838"/>
                  </a:lnTo>
                  <a:lnTo>
                    <a:pt x="0" y="604838"/>
                  </a:lnTo>
                  <a:close/>
                </a:path>
              </a:pathLst>
            </a:custGeom>
            <a:solidFill>
              <a:srgbClr val="000000">
                <a:alpha val="0"/>
              </a:srgbClr>
            </a:solidFill>
          </p:spPr>
        </p:sp>
        <p:sp>
          <p:nvSpPr>
            <p:cNvPr id="26" name="TextBox 26"/>
            <p:cNvSpPr txBox="1"/>
            <p:nvPr/>
          </p:nvSpPr>
          <p:spPr>
            <a:xfrm>
              <a:off x="0" y="-85725"/>
              <a:ext cx="6498035" cy="690563"/>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Limited access.</a:t>
              </a:r>
            </a:p>
          </p:txBody>
        </p:sp>
      </p:grpSp>
      <p:sp>
        <p:nvSpPr>
          <p:cNvPr id="27" name="Freeform 27" descr="preencoded.png"/>
          <p:cNvSpPr/>
          <p:nvPr/>
        </p:nvSpPr>
        <p:spPr>
          <a:xfrm>
            <a:off x="6290816" y="3652094"/>
            <a:ext cx="5706219" cy="5706219"/>
          </a:xfrm>
          <a:custGeom>
            <a:avLst/>
            <a:gdLst/>
            <a:ahLst/>
            <a:cxnLst/>
            <a:rect l="l" t="t" r="r" b="b"/>
            <a:pathLst>
              <a:path w="5706219" h="5706219">
                <a:moveTo>
                  <a:pt x="0" y="0"/>
                </a:moveTo>
                <a:lnTo>
                  <a:pt x="5706219" y="0"/>
                </a:lnTo>
                <a:lnTo>
                  <a:pt x="5706219" y="5706218"/>
                </a:lnTo>
                <a:lnTo>
                  <a:pt x="0" y="5706218"/>
                </a:lnTo>
                <a:lnTo>
                  <a:pt x="0" y="0"/>
                </a:lnTo>
                <a:close/>
              </a:path>
            </a:pathLst>
          </a:custGeom>
          <a:blipFill>
            <a:blip r:embed="R1dd2bc7fd3444110"/>
            <a:stretch>
              <a:fillRect/>
            </a:stretch>
          </a:blipFill>
        </p:spPr>
      </p:sp>
      <p:grpSp>
        <p:nvGrpSpPr>
          <p:cNvPr id="28" name="Group 28"/>
          <p:cNvGrpSpPr/>
          <p:nvPr/>
        </p:nvGrpSpPr>
        <p:grpSpPr>
          <a:xfrm>
            <a:off x="10212884" y="4707731"/>
            <a:ext cx="424160" cy="530275"/>
            <a:chOff x="0" y="0"/>
            <a:chExt cx="565547" cy="707033"/>
          </a:xfrm>
        </p:grpSpPr>
        <p:sp>
          <p:nvSpPr>
            <p:cNvPr id="29" name="Freeform 29"/>
            <p:cNvSpPr/>
            <p:nvPr/>
          </p:nvSpPr>
          <p:spPr>
            <a:xfrm>
              <a:off x="0" y="0"/>
              <a:ext cx="565547" cy="707033"/>
            </a:xfrm>
            <a:custGeom>
              <a:avLst/>
              <a:gdLst/>
              <a:ahLst/>
              <a:cxnLst/>
              <a:rect l="l" t="t" r="r" b="b"/>
              <a:pathLst>
                <a:path w="565547" h="707033">
                  <a:moveTo>
                    <a:pt x="0" y="0"/>
                  </a:moveTo>
                  <a:lnTo>
                    <a:pt x="565547" y="0"/>
                  </a:lnTo>
                  <a:lnTo>
                    <a:pt x="565547" y="707033"/>
                  </a:lnTo>
                  <a:lnTo>
                    <a:pt x="0" y="707033"/>
                  </a:lnTo>
                  <a:close/>
                </a:path>
              </a:pathLst>
            </a:custGeom>
            <a:solidFill>
              <a:srgbClr val="000000">
                <a:alpha val="0"/>
              </a:srgbClr>
            </a:solidFill>
          </p:spPr>
        </p:sp>
        <p:sp>
          <p:nvSpPr>
            <p:cNvPr id="30" name="TextBox 30"/>
            <p:cNvSpPr txBox="1"/>
            <p:nvPr/>
          </p:nvSpPr>
          <p:spPr>
            <a:xfrm>
              <a:off x="0" y="-142875"/>
              <a:ext cx="565547" cy="849908"/>
            </a:xfrm>
            <a:prstGeom prst="rect">
              <a:avLst/>
            </a:prstGeom>
          </p:spPr>
          <p:txBody>
            <a:bodyPr lIns="0" tIns="0" rIns="0" bIns="0" rtlCol="0" anchor="t"/>
            <a:lstStyle/>
            <a:p>
              <a:pPr algn="l">
                <a:lnSpc>
                  <a:spcPts val="5312"/>
                </a:lnSpc>
              </a:pPr>
              <a:r>
                <a:rPr lang="en-US" sz="3312" dirty="0">
                  <a:solidFill>
                    <a:srgbClr val="272525"/>
                  </a:solidFill>
                  <a:latin typeface="Petrona"/>
                  <a:ea typeface="Petrona"/>
                  <a:cs typeface="Petrona"/>
                  <a:sym typeface="Petrona"/>
                </a:rPr>
                <a:t>2</a:t>
              </a:r>
            </a:p>
          </p:txBody>
        </p:sp>
      </p:grpSp>
      <p:grpSp>
        <p:nvGrpSpPr>
          <p:cNvPr id="31" name="Group 31"/>
          <p:cNvGrpSpPr/>
          <p:nvPr/>
        </p:nvGrpSpPr>
        <p:grpSpPr>
          <a:xfrm>
            <a:off x="12422237" y="7493645"/>
            <a:ext cx="3721299" cy="465088"/>
            <a:chOff x="0" y="0"/>
            <a:chExt cx="4961732" cy="620117"/>
          </a:xfrm>
        </p:grpSpPr>
        <p:sp>
          <p:nvSpPr>
            <p:cNvPr id="32" name="Freeform 32"/>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33" name="TextBox 33"/>
            <p:cNvSpPr txBox="1"/>
            <p:nvPr/>
          </p:nvSpPr>
          <p:spPr>
            <a:xfrm>
              <a:off x="0" y="-28575"/>
              <a:ext cx="4961732" cy="648692"/>
            </a:xfrm>
            <a:prstGeom prst="rect">
              <a:avLst/>
            </a:prstGeom>
          </p:spPr>
          <p:txBody>
            <a:bodyPr lIns="0" tIns="0" rIns="0" bIns="0" rtlCol="0" anchor="t"/>
            <a:lstStyle/>
            <a:p>
              <a:pPr algn="l">
                <a:lnSpc>
                  <a:spcPts val="3625"/>
                </a:lnSpc>
              </a:pPr>
              <a:r>
                <a:rPr lang="en-US" sz="2874" dirty="0">
                  <a:solidFill>
                    <a:srgbClr val="272525"/>
                  </a:solidFill>
                  <a:latin typeface="Petrona"/>
                  <a:ea typeface="Petrona"/>
                  <a:cs typeface="Petrona"/>
                  <a:sym typeface="Petrona"/>
                </a:rPr>
                <a:t>Agent</a:t>
              </a:r>
            </a:p>
          </p:txBody>
        </p:sp>
      </p:grpSp>
      <p:grpSp>
        <p:nvGrpSpPr>
          <p:cNvPr id="34" name="Group 34"/>
          <p:cNvGrpSpPr/>
          <p:nvPr/>
        </p:nvGrpSpPr>
        <p:grpSpPr>
          <a:xfrm>
            <a:off x="12422237" y="8128844"/>
            <a:ext cx="4873526" cy="453629"/>
            <a:chOff x="0" y="0"/>
            <a:chExt cx="6498035" cy="604838"/>
          </a:xfrm>
        </p:grpSpPr>
        <p:sp>
          <p:nvSpPr>
            <p:cNvPr id="35" name="Freeform 35"/>
            <p:cNvSpPr/>
            <p:nvPr/>
          </p:nvSpPr>
          <p:spPr>
            <a:xfrm>
              <a:off x="0" y="0"/>
              <a:ext cx="6498035" cy="604838"/>
            </a:xfrm>
            <a:custGeom>
              <a:avLst/>
              <a:gdLst/>
              <a:ahLst/>
              <a:cxnLst/>
              <a:rect l="l" t="t" r="r" b="b"/>
              <a:pathLst>
                <a:path w="6498035" h="604838">
                  <a:moveTo>
                    <a:pt x="0" y="0"/>
                  </a:moveTo>
                  <a:lnTo>
                    <a:pt x="6498035" y="0"/>
                  </a:lnTo>
                  <a:lnTo>
                    <a:pt x="6498035" y="604838"/>
                  </a:lnTo>
                  <a:lnTo>
                    <a:pt x="0" y="604838"/>
                  </a:lnTo>
                  <a:close/>
                </a:path>
              </a:pathLst>
            </a:custGeom>
            <a:solidFill>
              <a:srgbClr val="000000">
                <a:alpha val="0"/>
              </a:srgbClr>
            </a:solidFill>
          </p:spPr>
        </p:sp>
        <p:sp>
          <p:nvSpPr>
            <p:cNvPr id="36" name="TextBox 36"/>
            <p:cNvSpPr txBox="1"/>
            <p:nvPr/>
          </p:nvSpPr>
          <p:spPr>
            <a:xfrm>
              <a:off x="0" y="-85725"/>
              <a:ext cx="6498035" cy="690563"/>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Client focused.</a:t>
              </a:r>
            </a:p>
          </p:txBody>
        </p:sp>
      </p:grpSp>
      <p:sp>
        <p:nvSpPr>
          <p:cNvPr id="37" name="Freeform 37" descr="preencoded.png"/>
          <p:cNvSpPr/>
          <p:nvPr/>
        </p:nvSpPr>
        <p:spPr>
          <a:xfrm>
            <a:off x="6290816" y="3652094"/>
            <a:ext cx="5706219" cy="5706219"/>
          </a:xfrm>
          <a:custGeom>
            <a:avLst/>
            <a:gdLst/>
            <a:ahLst/>
            <a:cxnLst/>
            <a:rect l="l" t="t" r="r" b="b"/>
            <a:pathLst>
              <a:path w="5706219" h="5706219">
                <a:moveTo>
                  <a:pt x="0" y="0"/>
                </a:moveTo>
                <a:lnTo>
                  <a:pt x="5706219" y="0"/>
                </a:lnTo>
                <a:lnTo>
                  <a:pt x="5706219" y="5706218"/>
                </a:lnTo>
                <a:lnTo>
                  <a:pt x="0" y="5706218"/>
                </a:lnTo>
                <a:lnTo>
                  <a:pt x="0" y="0"/>
                </a:lnTo>
                <a:close/>
              </a:path>
            </a:pathLst>
          </a:custGeom>
          <a:blipFill>
            <a:blip r:embed="R650f43c4c56a415d"/>
            <a:stretch>
              <a:fillRect/>
            </a:stretch>
          </a:blipFill>
        </p:spPr>
      </p:sp>
      <p:grpSp>
        <p:nvGrpSpPr>
          <p:cNvPr id="38" name="Group 38"/>
          <p:cNvGrpSpPr/>
          <p:nvPr/>
        </p:nvGrpSpPr>
        <p:grpSpPr>
          <a:xfrm>
            <a:off x="9618166" y="8115449"/>
            <a:ext cx="424160" cy="530275"/>
            <a:chOff x="0" y="0"/>
            <a:chExt cx="565547" cy="707033"/>
          </a:xfrm>
        </p:grpSpPr>
        <p:sp>
          <p:nvSpPr>
            <p:cNvPr id="39" name="Freeform 39"/>
            <p:cNvSpPr/>
            <p:nvPr/>
          </p:nvSpPr>
          <p:spPr>
            <a:xfrm>
              <a:off x="0" y="0"/>
              <a:ext cx="565547" cy="707033"/>
            </a:xfrm>
            <a:custGeom>
              <a:avLst/>
              <a:gdLst/>
              <a:ahLst/>
              <a:cxnLst/>
              <a:rect l="l" t="t" r="r" b="b"/>
              <a:pathLst>
                <a:path w="565547" h="707033">
                  <a:moveTo>
                    <a:pt x="0" y="0"/>
                  </a:moveTo>
                  <a:lnTo>
                    <a:pt x="565547" y="0"/>
                  </a:lnTo>
                  <a:lnTo>
                    <a:pt x="565547" y="707033"/>
                  </a:lnTo>
                  <a:lnTo>
                    <a:pt x="0" y="707033"/>
                  </a:lnTo>
                  <a:close/>
                </a:path>
              </a:pathLst>
            </a:custGeom>
            <a:solidFill>
              <a:srgbClr val="000000">
                <a:alpha val="0"/>
              </a:srgbClr>
            </a:solidFill>
          </p:spPr>
        </p:sp>
        <p:sp>
          <p:nvSpPr>
            <p:cNvPr id="40" name="TextBox 40"/>
            <p:cNvSpPr txBox="1"/>
            <p:nvPr/>
          </p:nvSpPr>
          <p:spPr>
            <a:xfrm>
              <a:off x="0" y="-142875"/>
              <a:ext cx="565547" cy="849908"/>
            </a:xfrm>
            <a:prstGeom prst="rect">
              <a:avLst/>
            </a:prstGeom>
          </p:spPr>
          <p:txBody>
            <a:bodyPr lIns="0" tIns="0" rIns="0" bIns="0" rtlCol="0" anchor="t"/>
            <a:lstStyle/>
            <a:p>
              <a:pPr algn="l">
                <a:lnSpc>
                  <a:spcPts val="5312"/>
                </a:lnSpc>
              </a:pPr>
              <a:r>
                <a:rPr lang="en-US" sz="3312" dirty="0">
                  <a:solidFill>
                    <a:srgbClr val="272525"/>
                  </a:solidFill>
                  <a:latin typeface="Petrona"/>
                  <a:ea typeface="Petrona"/>
                  <a:cs typeface="Petrona"/>
                  <a:sym typeface="Petrona"/>
                </a:rPr>
                <a:t>3</a:t>
              </a:r>
            </a:p>
          </p:txBody>
        </p:sp>
      </p:grpSp>
    </p:spTree>
  </p:cSld>
  <p:clrMapOvr>
    <a:masterClrMapping/>
  </p:clrMapOvr>
</p:sld>
</file>

<file path=ppt/slides/slide10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8ad46c4a47814d2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2162621"/>
            <a:ext cx="7442746" cy="930325"/>
            <a:chOff x="0" y="0"/>
            <a:chExt cx="9923662" cy="1240433"/>
          </a:xfrm>
        </p:grpSpPr>
        <p:sp>
          <p:nvSpPr>
            <p:cNvPr name="Freeform 6" id="6"/>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7" id="7"/>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Sales Data Entry</a:t>
              </a:r>
            </a:p>
          </p:txBody>
        </p:sp>
      </p:grpSp>
      <p:sp>
        <p:nvSpPr>
          <p:cNvPr name="Freeform 8" id="8" descr="preencoded.png"/>
          <p:cNvSpPr/>
          <p:nvPr/>
        </p:nvSpPr>
        <p:spPr>
          <a:xfrm flipH="false" flipV="false" rot="0">
            <a:off x="3722935" y="3659981"/>
            <a:ext cx="2690069" cy="1032122"/>
          </a:xfrm>
          <a:custGeom>
            <a:avLst/>
            <a:gdLst/>
            <a:ahLst/>
            <a:cxnLst/>
            <a:rect r="r" b="b" t="t" l="l"/>
            <a:pathLst>
              <a:path h="1032122" w="2690069">
                <a:moveTo>
                  <a:pt x="0" y="0"/>
                </a:moveTo>
                <a:lnTo>
                  <a:pt x="2690069" y="0"/>
                </a:lnTo>
                <a:lnTo>
                  <a:pt x="2690069" y="1032123"/>
                </a:lnTo>
                <a:lnTo>
                  <a:pt x="0" y="1032123"/>
                </a:lnTo>
                <a:lnTo>
                  <a:pt x="0" y="0"/>
                </a:lnTo>
                <a:close/>
              </a:path>
            </a:pathLst>
          </a:custGeom>
          <a:blipFill>
            <a:blip r:embed="Rf47f5c8229ef42f8"/>
            <a:stretch>
              <a:fillRect l="-91" t="0" r="-91" b="0"/>
            </a:stretch>
          </a:blipFill>
        </p:spPr>
      </p:sp>
      <p:grpSp>
        <p:nvGrpSpPr>
          <p:cNvPr name="Group 9" id="9"/>
          <p:cNvGrpSpPr/>
          <p:nvPr/>
        </p:nvGrpSpPr>
        <p:grpSpPr>
          <a:xfrm rot="0">
            <a:off x="4868615" y="4039046"/>
            <a:ext cx="398710" cy="498276"/>
            <a:chOff x="0" y="0"/>
            <a:chExt cx="531613" cy="664368"/>
          </a:xfrm>
        </p:grpSpPr>
        <p:sp>
          <p:nvSpPr>
            <p:cNvPr name="Freeform 10" id="10"/>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11" id="11"/>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1</a:t>
              </a:r>
            </a:p>
          </p:txBody>
        </p:sp>
      </p:grpSp>
      <p:grpSp>
        <p:nvGrpSpPr>
          <p:cNvPr name="Group 12" id="12"/>
          <p:cNvGrpSpPr/>
          <p:nvPr/>
        </p:nvGrpSpPr>
        <p:grpSpPr>
          <a:xfrm rot="0">
            <a:off x="6696521" y="3943499"/>
            <a:ext cx="2786509" cy="465087"/>
            <a:chOff x="0" y="0"/>
            <a:chExt cx="3715345" cy="620117"/>
          </a:xfrm>
        </p:grpSpPr>
        <p:sp>
          <p:nvSpPr>
            <p:cNvPr name="Freeform 13" id="13"/>
            <p:cNvSpPr/>
            <p:nvPr/>
          </p:nvSpPr>
          <p:spPr>
            <a:xfrm flipH="false" flipV="false" rot="0">
              <a:off x="0" y="0"/>
              <a:ext cx="3715345" cy="620117"/>
            </a:xfrm>
            <a:custGeom>
              <a:avLst/>
              <a:gdLst/>
              <a:ahLst/>
              <a:cxnLst/>
              <a:rect r="r" b="b" t="t" l="l"/>
              <a:pathLst>
                <a:path h="620117" w="3715345">
                  <a:moveTo>
                    <a:pt x="0" y="0"/>
                  </a:moveTo>
                  <a:lnTo>
                    <a:pt x="3715345" y="0"/>
                  </a:lnTo>
                  <a:lnTo>
                    <a:pt x="3715345" y="620117"/>
                  </a:lnTo>
                  <a:lnTo>
                    <a:pt x="0" y="620117"/>
                  </a:lnTo>
                  <a:close/>
                </a:path>
              </a:pathLst>
            </a:custGeom>
            <a:solidFill>
              <a:srgbClr val="000000">
                <a:alpha val="0"/>
              </a:srgbClr>
            </a:solidFill>
          </p:spPr>
        </p:sp>
        <p:sp>
          <p:nvSpPr>
            <p:cNvPr name="TextBox 14" id="14"/>
            <p:cNvSpPr txBox="true"/>
            <p:nvPr/>
          </p:nvSpPr>
          <p:spPr>
            <a:xfrm>
              <a:off x="0" y="-28575"/>
              <a:ext cx="3715345"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Input Sales Data</a:t>
              </a:r>
            </a:p>
          </p:txBody>
        </p:sp>
      </p:grpSp>
      <p:grpSp>
        <p:nvGrpSpPr>
          <p:cNvPr name="Group 15" id="15"/>
          <p:cNvGrpSpPr/>
          <p:nvPr/>
        </p:nvGrpSpPr>
        <p:grpSpPr>
          <a:xfrm rot="0">
            <a:off x="6483846" y="4708475"/>
            <a:ext cx="10741075" cy="19050"/>
            <a:chOff x="0" y="0"/>
            <a:chExt cx="14321433" cy="25400"/>
          </a:xfrm>
        </p:grpSpPr>
        <p:sp>
          <p:nvSpPr>
            <p:cNvPr name="Freeform 16" id="16"/>
            <p:cNvSpPr/>
            <p:nvPr/>
          </p:nvSpPr>
          <p:spPr>
            <a:xfrm flipH="false" flipV="false" rot="0">
              <a:off x="0" y="0"/>
              <a:ext cx="14321410" cy="25400"/>
            </a:xfrm>
            <a:custGeom>
              <a:avLst/>
              <a:gdLst/>
              <a:ahLst/>
              <a:cxnLst/>
              <a:rect r="r" b="b" t="t" l="l"/>
              <a:pathLst>
                <a:path h="25400" w="1432141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B2D4E5"/>
            </a:solidFill>
          </p:spPr>
        </p:sp>
      </p:grpSp>
      <p:sp>
        <p:nvSpPr>
          <p:cNvPr name="Freeform 17" id="17" descr="preencoded.png"/>
          <p:cNvSpPr/>
          <p:nvPr/>
        </p:nvSpPr>
        <p:spPr>
          <a:xfrm flipH="false" flipV="false" rot="0">
            <a:off x="2377976" y="4762946"/>
            <a:ext cx="5380136" cy="1032122"/>
          </a:xfrm>
          <a:custGeom>
            <a:avLst/>
            <a:gdLst/>
            <a:ahLst/>
            <a:cxnLst/>
            <a:rect r="r" b="b" t="t" l="l"/>
            <a:pathLst>
              <a:path h="1032122" w="5380136">
                <a:moveTo>
                  <a:pt x="0" y="0"/>
                </a:moveTo>
                <a:lnTo>
                  <a:pt x="5380136" y="0"/>
                </a:lnTo>
                <a:lnTo>
                  <a:pt x="5380136" y="1032123"/>
                </a:lnTo>
                <a:lnTo>
                  <a:pt x="0" y="1032123"/>
                </a:lnTo>
                <a:lnTo>
                  <a:pt x="0" y="0"/>
                </a:lnTo>
                <a:close/>
              </a:path>
            </a:pathLst>
          </a:custGeom>
          <a:blipFill>
            <a:blip r:embed="R1bdcea7e519340c7"/>
            <a:stretch>
              <a:fillRect l="-180" t="0" r="-180" b="0"/>
            </a:stretch>
          </a:blipFill>
        </p:spPr>
      </p:sp>
      <p:grpSp>
        <p:nvGrpSpPr>
          <p:cNvPr name="Group 18" id="18"/>
          <p:cNvGrpSpPr/>
          <p:nvPr/>
        </p:nvGrpSpPr>
        <p:grpSpPr>
          <a:xfrm rot="0">
            <a:off x="4868615" y="5029795"/>
            <a:ext cx="398710" cy="498276"/>
            <a:chOff x="0" y="0"/>
            <a:chExt cx="531613" cy="664368"/>
          </a:xfrm>
        </p:grpSpPr>
        <p:sp>
          <p:nvSpPr>
            <p:cNvPr name="Freeform 19" id="19"/>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20" id="20"/>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2</a:t>
              </a:r>
            </a:p>
          </p:txBody>
        </p:sp>
      </p:grpSp>
      <p:grpSp>
        <p:nvGrpSpPr>
          <p:cNvPr name="Group 21" id="21"/>
          <p:cNvGrpSpPr/>
          <p:nvPr/>
        </p:nvGrpSpPr>
        <p:grpSpPr>
          <a:xfrm rot="0">
            <a:off x="8041630" y="5046464"/>
            <a:ext cx="3733354" cy="465088"/>
            <a:chOff x="0" y="0"/>
            <a:chExt cx="4977805" cy="620117"/>
          </a:xfrm>
        </p:grpSpPr>
        <p:sp>
          <p:nvSpPr>
            <p:cNvPr name="Freeform 22" id="22"/>
            <p:cNvSpPr/>
            <p:nvPr/>
          </p:nvSpPr>
          <p:spPr>
            <a:xfrm flipH="false" flipV="false" rot="0">
              <a:off x="0" y="0"/>
              <a:ext cx="4977805" cy="620117"/>
            </a:xfrm>
            <a:custGeom>
              <a:avLst/>
              <a:gdLst/>
              <a:ahLst/>
              <a:cxnLst/>
              <a:rect r="r" b="b" t="t" l="l"/>
              <a:pathLst>
                <a:path h="620117" w="4977805">
                  <a:moveTo>
                    <a:pt x="0" y="0"/>
                  </a:moveTo>
                  <a:lnTo>
                    <a:pt x="4977805" y="0"/>
                  </a:lnTo>
                  <a:lnTo>
                    <a:pt x="4977805" y="620117"/>
                  </a:lnTo>
                  <a:lnTo>
                    <a:pt x="0" y="620117"/>
                  </a:lnTo>
                  <a:close/>
                </a:path>
              </a:pathLst>
            </a:custGeom>
            <a:solidFill>
              <a:srgbClr val="000000">
                <a:alpha val="0"/>
              </a:srgbClr>
            </a:solidFill>
          </p:spPr>
        </p:sp>
        <p:sp>
          <p:nvSpPr>
            <p:cNvPr name="TextBox 23" id="23"/>
            <p:cNvSpPr txBox="true"/>
            <p:nvPr/>
          </p:nvSpPr>
          <p:spPr>
            <a:xfrm>
              <a:off x="0" y="-28575"/>
              <a:ext cx="4977805"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Correlate to Activities</a:t>
              </a:r>
            </a:p>
          </p:txBody>
        </p:sp>
      </p:grpSp>
      <p:grpSp>
        <p:nvGrpSpPr>
          <p:cNvPr name="Group 24" id="24"/>
          <p:cNvGrpSpPr/>
          <p:nvPr/>
        </p:nvGrpSpPr>
        <p:grpSpPr>
          <a:xfrm rot="0">
            <a:off x="7828955" y="5811441"/>
            <a:ext cx="9395966" cy="19050"/>
            <a:chOff x="0" y="0"/>
            <a:chExt cx="12527955" cy="25400"/>
          </a:xfrm>
        </p:grpSpPr>
        <p:sp>
          <p:nvSpPr>
            <p:cNvPr name="Freeform 25" id="25"/>
            <p:cNvSpPr/>
            <p:nvPr/>
          </p:nvSpPr>
          <p:spPr>
            <a:xfrm flipH="false" flipV="false" rot="0">
              <a:off x="0" y="0"/>
              <a:ext cx="12527915" cy="25400"/>
            </a:xfrm>
            <a:custGeom>
              <a:avLst/>
              <a:gdLst/>
              <a:ahLst/>
              <a:cxnLst/>
              <a:rect r="r" b="b" t="t" l="l"/>
              <a:pathLst>
                <a:path h="25400" w="12527915">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B2D4E5"/>
            </a:solidFill>
          </p:spPr>
        </p:sp>
      </p:grpSp>
      <p:sp>
        <p:nvSpPr>
          <p:cNvPr name="Freeform 26" id="26" descr="preencoded.png"/>
          <p:cNvSpPr/>
          <p:nvPr/>
        </p:nvSpPr>
        <p:spPr>
          <a:xfrm flipH="false" flipV="false" rot="0">
            <a:off x="1032868" y="5865911"/>
            <a:ext cx="8070205" cy="1032122"/>
          </a:xfrm>
          <a:custGeom>
            <a:avLst/>
            <a:gdLst/>
            <a:ahLst/>
            <a:cxnLst/>
            <a:rect r="r" b="b" t="t" l="l"/>
            <a:pathLst>
              <a:path h="1032122" w="8070205">
                <a:moveTo>
                  <a:pt x="0" y="0"/>
                </a:moveTo>
                <a:lnTo>
                  <a:pt x="8070204" y="0"/>
                </a:lnTo>
                <a:lnTo>
                  <a:pt x="8070204" y="1032123"/>
                </a:lnTo>
                <a:lnTo>
                  <a:pt x="0" y="1032123"/>
                </a:lnTo>
                <a:lnTo>
                  <a:pt x="0" y="0"/>
                </a:lnTo>
                <a:close/>
              </a:path>
            </a:pathLst>
          </a:custGeom>
          <a:blipFill>
            <a:blip r:embed="Re285ce616f2a4f92"/>
            <a:stretch>
              <a:fillRect l="-150" t="0" r="-150" b="0"/>
            </a:stretch>
          </a:blipFill>
        </p:spPr>
      </p:sp>
      <p:grpSp>
        <p:nvGrpSpPr>
          <p:cNvPr name="Group 27" id="27"/>
          <p:cNvGrpSpPr/>
          <p:nvPr/>
        </p:nvGrpSpPr>
        <p:grpSpPr>
          <a:xfrm rot="0">
            <a:off x="4868466" y="6132760"/>
            <a:ext cx="398710" cy="498276"/>
            <a:chOff x="0" y="0"/>
            <a:chExt cx="531613" cy="664368"/>
          </a:xfrm>
        </p:grpSpPr>
        <p:sp>
          <p:nvSpPr>
            <p:cNvPr name="Freeform 28" id="28"/>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29" id="29"/>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3</a:t>
              </a:r>
            </a:p>
          </p:txBody>
        </p:sp>
      </p:grpSp>
      <p:grpSp>
        <p:nvGrpSpPr>
          <p:cNvPr name="Group 30" id="30"/>
          <p:cNvGrpSpPr/>
          <p:nvPr/>
        </p:nvGrpSpPr>
        <p:grpSpPr>
          <a:xfrm rot="0">
            <a:off x="9386590" y="6149429"/>
            <a:ext cx="2686496" cy="465088"/>
            <a:chOff x="0" y="0"/>
            <a:chExt cx="3581995" cy="620117"/>
          </a:xfrm>
        </p:grpSpPr>
        <p:sp>
          <p:nvSpPr>
            <p:cNvPr name="Freeform 31" id="31"/>
            <p:cNvSpPr/>
            <p:nvPr/>
          </p:nvSpPr>
          <p:spPr>
            <a:xfrm flipH="false" flipV="false" rot="0">
              <a:off x="0" y="0"/>
              <a:ext cx="3581995" cy="620117"/>
            </a:xfrm>
            <a:custGeom>
              <a:avLst/>
              <a:gdLst/>
              <a:ahLst/>
              <a:cxnLst/>
              <a:rect r="r" b="b" t="t" l="l"/>
              <a:pathLst>
                <a:path h="620117" w="3581995">
                  <a:moveTo>
                    <a:pt x="0" y="0"/>
                  </a:moveTo>
                  <a:lnTo>
                    <a:pt x="3581995" y="0"/>
                  </a:lnTo>
                  <a:lnTo>
                    <a:pt x="3581995" y="620117"/>
                  </a:lnTo>
                  <a:lnTo>
                    <a:pt x="0" y="620117"/>
                  </a:lnTo>
                  <a:close/>
                </a:path>
              </a:pathLst>
            </a:custGeom>
            <a:solidFill>
              <a:srgbClr val="000000">
                <a:alpha val="0"/>
              </a:srgbClr>
            </a:solidFill>
          </p:spPr>
        </p:sp>
        <p:sp>
          <p:nvSpPr>
            <p:cNvPr name="TextBox 32" id="32"/>
            <p:cNvSpPr txBox="true"/>
            <p:nvPr/>
          </p:nvSpPr>
          <p:spPr>
            <a:xfrm>
              <a:off x="0" y="-28575"/>
              <a:ext cx="3581995"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Update Records</a:t>
              </a:r>
            </a:p>
          </p:txBody>
        </p:sp>
      </p:grpSp>
      <p:grpSp>
        <p:nvGrpSpPr>
          <p:cNvPr name="Group 33" id="33"/>
          <p:cNvGrpSpPr/>
          <p:nvPr/>
        </p:nvGrpSpPr>
        <p:grpSpPr>
          <a:xfrm rot="0">
            <a:off x="992238" y="7216974"/>
            <a:ext cx="16303526" cy="907256"/>
            <a:chOff x="0" y="0"/>
            <a:chExt cx="21738035" cy="1209675"/>
          </a:xfrm>
        </p:grpSpPr>
        <p:sp>
          <p:nvSpPr>
            <p:cNvPr name="Freeform 34" id="34"/>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35" id="35"/>
            <p:cNvSpPr txBox="true"/>
            <p:nvPr/>
          </p:nvSpPr>
          <p:spPr>
            <a:xfrm>
              <a:off x="0" y="-85725"/>
              <a:ext cx="21738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a:t>
              </a:r>
              <a:r>
                <a:rPr lang="en-US" sz="2187" b="true">
                  <a:solidFill>
                    <a:srgbClr val="272525"/>
                  </a:solidFill>
                  <a:latin typeface="Inter Bold"/>
                  <a:ea typeface="Inter Bold"/>
                  <a:cs typeface="Inter Bold"/>
                  <a:sym typeface="Inter Bold"/>
                </a:rPr>
                <a:t>Sales Entry</a:t>
              </a:r>
              <a:r>
                <a:rPr lang="en-US" sz="2187">
                  <a:solidFill>
                    <a:srgbClr val="272525"/>
                  </a:solidFill>
                  <a:latin typeface="Inter"/>
                  <a:ea typeface="Inter"/>
                  <a:cs typeface="Inter"/>
                  <a:sym typeface="Inter"/>
                </a:rPr>
                <a:t>" section enables the input of sales data linked to agent activities. Submit this data to update sales records for accurate tracking.</a:t>
              </a:r>
            </a:p>
          </p:txBody>
        </p:sp>
      </p:gr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63cf4f5206044791"/>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385397b410f64f63"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3a929a0cb087435e"/>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c58e67f2c034aad"/>
            <a:stretch>
              <a:fillRect l="0" t="0" r="0" b="0"/>
            </a:stretch>
          </a:blipFill>
        </p:spPr>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ce6feeebc384580"/>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af70b47fc0d247d9"/>
            <a:stretch>
              <a:fillRect l="0" t="0" r="0" b="0"/>
            </a:stretch>
          </a:blipFill>
        </p:spPr>
      </p:sp>
      <p:grpSp>
        <p:nvGrpSpPr>
          <p:cNvPr name="Group 6" id="6"/>
          <p:cNvGrpSpPr/>
          <p:nvPr/>
        </p:nvGrpSpPr>
        <p:grpSpPr>
          <a:xfrm rot="0">
            <a:off x="7850237" y="1448841"/>
            <a:ext cx="9445526" cy="1860649"/>
            <a:chOff x="0" y="0"/>
            <a:chExt cx="12594035" cy="2480865"/>
          </a:xfrm>
        </p:grpSpPr>
        <p:sp>
          <p:nvSpPr>
            <p:cNvPr name="Freeform 7" id="7"/>
            <p:cNvSpPr/>
            <p:nvPr/>
          </p:nvSpPr>
          <p:spPr>
            <a:xfrm flipH="false" flipV="false" rot="0">
              <a:off x="0" y="0"/>
              <a:ext cx="12594035" cy="2480865"/>
            </a:xfrm>
            <a:custGeom>
              <a:avLst/>
              <a:gdLst/>
              <a:ahLst/>
              <a:cxnLst/>
              <a:rect r="r" b="b" t="t" l="l"/>
              <a:pathLst>
                <a:path h="2480865" w="12594035">
                  <a:moveTo>
                    <a:pt x="0" y="0"/>
                  </a:moveTo>
                  <a:lnTo>
                    <a:pt x="12594035" y="0"/>
                  </a:lnTo>
                  <a:lnTo>
                    <a:pt x="12594035" y="2480865"/>
                  </a:lnTo>
                  <a:lnTo>
                    <a:pt x="0" y="2480865"/>
                  </a:lnTo>
                  <a:close/>
                </a:path>
              </a:pathLst>
            </a:custGeom>
            <a:solidFill>
              <a:srgbClr val="000000">
                <a:alpha val="0"/>
              </a:srgbClr>
            </a:solidFill>
          </p:spPr>
        </p:sp>
        <p:sp>
          <p:nvSpPr>
            <p:cNvPr name="TextBox 8" id="8"/>
            <p:cNvSpPr txBox="true"/>
            <p:nvPr/>
          </p:nvSpPr>
          <p:spPr>
            <a:xfrm>
              <a:off x="0" y="-47625"/>
              <a:ext cx="12594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Streamline Request Management</a:t>
              </a:r>
            </a:p>
          </p:txBody>
        </p:sp>
      </p:grpSp>
      <p:sp>
        <p:nvSpPr>
          <p:cNvPr name="Freeform 9" id="9" descr="preencoded.png"/>
          <p:cNvSpPr/>
          <p:nvPr/>
        </p:nvSpPr>
        <p:spPr>
          <a:xfrm flipH="false" flipV="false" rot="0">
            <a:off x="7850237" y="3734693"/>
            <a:ext cx="1417588" cy="1701105"/>
          </a:xfrm>
          <a:custGeom>
            <a:avLst/>
            <a:gdLst/>
            <a:ahLst/>
            <a:cxnLst/>
            <a:rect r="r" b="b" t="t" l="l"/>
            <a:pathLst>
              <a:path h="1701105" w="1417588">
                <a:moveTo>
                  <a:pt x="0" y="0"/>
                </a:moveTo>
                <a:lnTo>
                  <a:pt x="1417588" y="0"/>
                </a:lnTo>
                <a:lnTo>
                  <a:pt x="1417588" y="1701105"/>
                </a:lnTo>
                <a:lnTo>
                  <a:pt x="0" y="1701105"/>
                </a:lnTo>
                <a:lnTo>
                  <a:pt x="0" y="0"/>
                </a:lnTo>
                <a:close/>
              </a:path>
            </a:pathLst>
          </a:custGeom>
          <a:blipFill>
            <a:blip r:embed="Rf4f3a04765c64098"/>
            <a:stretch>
              <a:fillRect l="0" t="-55" r="0" b="-55"/>
            </a:stretch>
          </a:blipFill>
        </p:spPr>
      </p:sp>
      <p:grpSp>
        <p:nvGrpSpPr>
          <p:cNvPr name="Group 10" id="10"/>
          <p:cNvGrpSpPr/>
          <p:nvPr/>
        </p:nvGrpSpPr>
        <p:grpSpPr>
          <a:xfrm rot="0">
            <a:off x="9693028" y="4018210"/>
            <a:ext cx="3721299" cy="465087"/>
            <a:chOff x="0" y="0"/>
            <a:chExt cx="4961732" cy="620117"/>
          </a:xfrm>
        </p:grpSpPr>
        <p:sp>
          <p:nvSpPr>
            <p:cNvPr name="Freeform 11" id="11"/>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2" id="12"/>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Raise Requests</a:t>
              </a:r>
            </a:p>
          </p:txBody>
        </p:sp>
      </p:grpSp>
      <p:grpSp>
        <p:nvGrpSpPr>
          <p:cNvPr name="Group 13" id="13"/>
          <p:cNvGrpSpPr/>
          <p:nvPr/>
        </p:nvGrpSpPr>
        <p:grpSpPr>
          <a:xfrm rot="0">
            <a:off x="9693028" y="4653409"/>
            <a:ext cx="7602736" cy="453629"/>
            <a:chOff x="0" y="0"/>
            <a:chExt cx="10136982" cy="604838"/>
          </a:xfrm>
        </p:grpSpPr>
        <p:sp>
          <p:nvSpPr>
            <p:cNvPr name="Freeform 14" id="14"/>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15" id="15"/>
            <p:cNvSpPr txBox="true"/>
            <p:nvPr/>
          </p:nvSpPr>
          <p:spPr>
            <a:xfrm>
              <a:off x="0" y="-85725"/>
              <a:ext cx="10136982"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Employees can easily submit property-related requests.</a:t>
              </a:r>
            </a:p>
          </p:txBody>
        </p:sp>
      </p:grpSp>
      <p:sp>
        <p:nvSpPr>
          <p:cNvPr name="Freeform 16" id="16" descr="preencoded.png"/>
          <p:cNvSpPr/>
          <p:nvPr/>
        </p:nvSpPr>
        <p:spPr>
          <a:xfrm flipH="false" flipV="false" rot="0">
            <a:off x="7850237" y="5435799"/>
            <a:ext cx="1417588" cy="1701105"/>
          </a:xfrm>
          <a:custGeom>
            <a:avLst/>
            <a:gdLst/>
            <a:ahLst/>
            <a:cxnLst/>
            <a:rect r="r" b="b" t="t" l="l"/>
            <a:pathLst>
              <a:path h="1701105" w="1417588">
                <a:moveTo>
                  <a:pt x="0" y="0"/>
                </a:moveTo>
                <a:lnTo>
                  <a:pt x="1417588" y="0"/>
                </a:lnTo>
                <a:lnTo>
                  <a:pt x="1417588" y="1701105"/>
                </a:lnTo>
                <a:lnTo>
                  <a:pt x="0" y="1701105"/>
                </a:lnTo>
                <a:lnTo>
                  <a:pt x="0" y="0"/>
                </a:lnTo>
                <a:close/>
              </a:path>
            </a:pathLst>
          </a:custGeom>
          <a:blipFill>
            <a:blip r:embed="R41c5124dc8134a68"/>
            <a:stretch>
              <a:fillRect l="0" t="-55" r="0" b="-55"/>
            </a:stretch>
          </a:blipFill>
        </p:spPr>
      </p:sp>
      <p:grpSp>
        <p:nvGrpSpPr>
          <p:cNvPr name="Group 17" id="17"/>
          <p:cNvGrpSpPr/>
          <p:nvPr/>
        </p:nvGrpSpPr>
        <p:grpSpPr>
          <a:xfrm rot="0">
            <a:off x="9693028" y="5719316"/>
            <a:ext cx="3721299" cy="465088"/>
            <a:chOff x="0" y="0"/>
            <a:chExt cx="4961732" cy="620117"/>
          </a:xfrm>
        </p:grpSpPr>
        <p:sp>
          <p:nvSpPr>
            <p:cNvPr name="Freeform 18" id="18"/>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9" id="19"/>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Review</a:t>
              </a:r>
            </a:p>
          </p:txBody>
        </p:sp>
      </p:grpSp>
      <p:grpSp>
        <p:nvGrpSpPr>
          <p:cNvPr name="Group 20" id="20"/>
          <p:cNvGrpSpPr/>
          <p:nvPr/>
        </p:nvGrpSpPr>
        <p:grpSpPr>
          <a:xfrm rot="0">
            <a:off x="9693028" y="6354515"/>
            <a:ext cx="7602736" cy="453629"/>
            <a:chOff x="0" y="0"/>
            <a:chExt cx="10136982" cy="604838"/>
          </a:xfrm>
        </p:grpSpPr>
        <p:sp>
          <p:nvSpPr>
            <p:cNvPr name="Freeform 21" id="21"/>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22" id="22"/>
            <p:cNvSpPr txBox="true"/>
            <p:nvPr/>
          </p:nvSpPr>
          <p:spPr>
            <a:xfrm>
              <a:off x="0" y="-85725"/>
              <a:ext cx="10136982"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Requests are forwarded for prompt review and action.</a:t>
              </a:r>
            </a:p>
          </p:txBody>
        </p:sp>
      </p:grpSp>
      <p:sp>
        <p:nvSpPr>
          <p:cNvPr name="Freeform 23" id="23" descr="preencoded.png"/>
          <p:cNvSpPr/>
          <p:nvPr/>
        </p:nvSpPr>
        <p:spPr>
          <a:xfrm flipH="false" flipV="false" rot="0">
            <a:off x="7850237" y="7136904"/>
            <a:ext cx="1417588" cy="1701105"/>
          </a:xfrm>
          <a:custGeom>
            <a:avLst/>
            <a:gdLst/>
            <a:ahLst/>
            <a:cxnLst/>
            <a:rect r="r" b="b" t="t" l="l"/>
            <a:pathLst>
              <a:path h="1701105" w="1417588">
                <a:moveTo>
                  <a:pt x="0" y="0"/>
                </a:moveTo>
                <a:lnTo>
                  <a:pt x="1417588" y="0"/>
                </a:lnTo>
                <a:lnTo>
                  <a:pt x="1417588" y="1701105"/>
                </a:lnTo>
                <a:lnTo>
                  <a:pt x="0" y="1701105"/>
                </a:lnTo>
                <a:lnTo>
                  <a:pt x="0" y="0"/>
                </a:lnTo>
                <a:close/>
              </a:path>
            </a:pathLst>
          </a:custGeom>
          <a:blipFill>
            <a:blip r:embed="R5af434cb44504b00"/>
            <a:stretch>
              <a:fillRect l="0" t="-55" r="0" b="-55"/>
            </a:stretch>
          </a:blipFill>
        </p:spPr>
      </p:sp>
      <p:grpSp>
        <p:nvGrpSpPr>
          <p:cNvPr name="Group 24" id="24"/>
          <p:cNvGrpSpPr/>
          <p:nvPr/>
        </p:nvGrpSpPr>
        <p:grpSpPr>
          <a:xfrm rot="0">
            <a:off x="9693028" y="7420421"/>
            <a:ext cx="3721299" cy="465088"/>
            <a:chOff x="0" y="0"/>
            <a:chExt cx="4961732" cy="620117"/>
          </a:xfrm>
        </p:grpSpPr>
        <p:sp>
          <p:nvSpPr>
            <p:cNvPr name="Freeform 25" id="25"/>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6" id="26"/>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Action</a:t>
              </a:r>
            </a:p>
          </p:txBody>
        </p:sp>
      </p:grpSp>
      <p:grpSp>
        <p:nvGrpSpPr>
          <p:cNvPr name="Group 27" id="27"/>
          <p:cNvGrpSpPr/>
          <p:nvPr/>
        </p:nvGrpSpPr>
        <p:grpSpPr>
          <a:xfrm rot="0">
            <a:off x="9693028" y="8055620"/>
            <a:ext cx="7602736" cy="453629"/>
            <a:chOff x="0" y="0"/>
            <a:chExt cx="10136982" cy="604838"/>
          </a:xfrm>
        </p:grpSpPr>
        <p:sp>
          <p:nvSpPr>
            <p:cNvPr name="Freeform 28" id="28"/>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29" id="29"/>
            <p:cNvSpPr txBox="true"/>
            <p:nvPr/>
          </p:nvSpPr>
          <p:spPr>
            <a:xfrm>
              <a:off x="0" y="-85725"/>
              <a:ext cx="10136982"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Necessary actions are taken promptly.</a:t>
              </a:r>
            </a:p>
          </p:txBody>
        </p:sp>
      </p:grpSp>
    </p:spTree>
  </p:cSld>
  <p:clrMapOvr>
    <a:masterClrMapping/>
  </p:clrMapOvr>
</p:sld>
</file>

<file path=ppt/slides/slide10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5cbe616cdbf14785"/>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53dd988b3dbc4906"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b6b7654abcba46e4"/>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d26db71217834ab9"/>
            <a:stretch>
              <a:fillRect l="0" t="0" r="0" b="0"/>
            </a:stretch>
          </a:blipFill>
        </p:spPr>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b722796584e640b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3368428"/>
            <a:ext cx="9756427" cy="930325"/>
            <a:chOff x="0" y="0"/>
            <a:chExt cx="13008570" cy="1240433"/>
          </a:xfrm>
        </p:grpSpPr>
        <p:sp>
          <p:nvSpPr>
            <p:cNvPr name="Freeform 6" id="6"/>
            <p:cNvSpPr/>
            <p:nvPr/>
          </p:nvSpPr>
          <p:spPr>
            <a:xfrm flipH="false" flipV="false" rot="0">
              <a:off x="0" y="0"/>
              <a:ext cx="13008570" cy="1240433"/>
            </a:xfrm>
            <a:custGeom>
              <a:avLst/>
              <a:gdLst/>
              <a:ahLst/>
              <a:cxnLst/>
              <a:rect r="r" b="b" t="t" l="l"/>
              <a:pathLst>
                <a:path h="1240433" w="13008570">
                  <a:moveTo>
                    <a:pt x="0" y="0"/>
                  </a:moveTo>
                  <a:lnTo>
                    <a:pt x="13008570" y="0"/>
                  </a:lnTo>
                  <a:lnTo>
                    <a:pt x="13008570" y="1240433"/>
                  </a:lnTo>
                  <a:lnTo>
                    <a:pt x="0" y="1240433"/>
                  </a:lnTo>
                  <a:close/>
                </a:path>
              </a:pathLst>
            </a:custGeom>
            <a:solidFill>
              <a:srgbClr val="000000">
                <a:alpha val="0"/>
              </a:srgbClr>
            </a:solidFill>
          </p:spPr>
        </p:sp>
        <p:sp>
          <p:nvSpPr>
            <p:cNvPr name="TextBox 7" id="7"/>
            <p:cNvSpPr txBox="true"/>
            <p:nvPr/>
          </p:nvSpPr>
          <p:spPr>
            <a:xfrm>
              <a:off x="0" y="-47625"/>
              <a:ext cx="13008570"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Manage Petty Cash Expenses</a:t>
              </a:r>
            </a:p>
          </p:txBody>
        </p:sp>
      </p:grpSp>
      <p:grpSp>
        <p:nvGrpSpPr>
          <p:cNvPr name="Group 8" id="8"/>
          <p:cNvGrpSpPr/>
          <p:nvPr/>
        </p:nvGrpSpPr>
        <p:grpSpPr>
          <a:xfrm rot="0">
            <a:off x="992238" y="5007471"/>
            <a:ext cx="3721299" cy="465088"/>
            <a:chOff x="0" y="0"/>
            <a:chExt cx="4961732" cy="620117"/>
          </a:xfrm>
        </p:grpSpPr>
        <p:sp>
          <p:nvSpPr>
            <p:cNvPr name="Freeform 9" id="9"/>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0" id="10"/>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Display PettyCash</a:t>
              </a:r>
            </a:p>
          </p:txBody>
        </p:sp>
      </p:grpSp>
      <p:grpSp>
        <p:nvGrpSpPr>
          <p:cNvPr name="Group 11" id="11"/>
          <p:cNvGrpSpPr/>
          <p:nvPr/>
        </p:nvGrpSpPr>
        <p:grpSpPr>
          <a:xfrm rot="0">
            <a:off x="992238" y="5756076"/>
            <a:ext cx="4972645" cy="907256"/>
            <a:chOff x="0" y="0"/>
            <a:chExt cx="6630193" cy="1209675"/>
          </a:xfrm>
        </p:grpSpPr>
        <p:sp>
          <p:nvSpPr>
            <p:cNvPr name="Freeform 12" id="12"/>
            <p:cNvSpPr/>
            <p:nvPr/>
          </p:nvSpPr>
          <p:spPr>
            <a:xfrm flipH="false" flipV="false" rot="0">
              <a:off x="0" y="0"/>
              <a:ext cx="6630193" cy="1209675"/>
            </a:xfrm>
            <a:custGeom>
              <a:avLst/>
              <a:gdLst/>
              <a:ahLst/>
              <a:cxnLst/>
              <a:rect r="r" b="b" t="t" l="l"/>
              <a:pathLst>
                <a:path h="1209675" w="6630193">
                  <a:moveTo>
                    <a:pt x="0" y="0"/>
                  </a:moveTo>
                  <a:lnTo>
                    <a:pt x="6630193" y="0"/>
                  </a:lnTo>
                  <a:lnTo>
                    <a:pt x="6630193" y="1209675"/>
                  </a:lnTo>
                  <a:lnTo>
                    <a:pt x="0" y="1209675"/>
                  </a:lnTo>
                  <a:close/>
                </a:path>
              </a:pathLst>
            </a:custGeom>
            <a:solidFill>
              <a:srgbClr val="000000">
                <a:alpha val="0"/>
              </a:srgbClr>
            </a:solidFill>
          </p:spPr>
        </p:sp>
        <p:sp>
          <p:nvSpPr>
            <p:cNvPr name="TextBox 13" id="13"/>
            <p:cNvSpPr txBox="true"/>
            <p:nvPr/>
          </p:nvSpPr>
          <p:spPr>
            <a:xfrm>
              <a:off x="0" y="-85725"/>
              <a:ext cx="6630193"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Click "Display PettyCash" to review expenses.</a:t>
              </a:r>
            </a:p>
          </p:txBody>
        </p:sp>
      </p:grpSp>
      <p:grpSp>
        <p:nvGrpSpPr>
          <p:cNvPr name="Group 14" id="14"/>
          <p:cNvGrpSpPr/>
          <p:nvPr/>
        </p:nvGrpSpPr>
        <p:grpSpPr>
          <a:xfrm rot="0">
            <a:off x="6666160" y="5007471"/>
            <a:ext cx="3804048" cy="465088"/>
            <a:chOff x="0" y="0"/>
            <a:chExt cx="5072063" cy="620117"/>
          </a:xfrm>
        </p:grpSpPr>
        <p:sp>
          <p:nvSpPr>
            <p:cNvPr name="Freeform 15" id="15"/>
            <p:cNvSpPr/>
            <p:nvPr/>
          </p:nvSpPr>
          <p:spPr>
            <a:xfrm flipH="false" flipV="false" rot="0">
              <a:off x="0" y="0"/>
              <a:ext cx="5072063" cy="620117"/>
            </a:xfrm>
            <a:custGeom>
              <a:avLst/>
              <a:gdLst/>
              <a:ahLst/>
              <a:cxnLst/>
              <a:rect r="r" b="b" t="t" l="l"/>
              <a:pathLst>
                <a:path h="620117" w="5072063">
                  <a:moveTo>
                    <a:pt x="0" y="0"/>
                  </a:moveTo>
                  <a:lnTo>
                    <a:pt x="5072063" y="0"/>
                  </a:lnTo>
                  <a:lnTo>
                    <a:pt x="5072063" y="620117"/>
                  </a:lnTo>
                  <a:lnTo>
                    <a:pt x="0" y="620117"/>
                  </a:lnTo>
                  <a:close/>
                </a:path>
              </a:pathLst>
            </a:custGeom>
            <a:solidFill>
              <a:srgbClr val="000000">
                <a:alpha val="0"/>
              </a:srgbClr>
            </a:solidFill>
          </p:spPr>
        </p:sp>
        <p:sp>
          <p:nvSpPr>
            <p:cNvPr name="TextBox 16" id="16"/>
            <p:cNvSpPr txBox="true"/>
            <p:nvPr/>
          </p:nvSpPr>
          <p:spPr>
            <a:xfrm>
              <a:off x="0" y="-28575"/>
              <a:ext cx="5072063"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Property Transactions</a:t>
              </a:r>
            </a:p>
          </p:txBody>
        </p:sp>
      </p:grpSp>
      <p:grpSp>
        <p:nvGrpSpPr>
          <p:cNvPr name="Group 17" id="17"/>
          <p:cNvGrpSpPr/>
          <p:nvPr/>
        </p:nvGrpSpPr>
        <p:grpSpPr>
          <a:xfrm rot="0">
            <a:off x="6666160" y="5756076"/>
            <a:ext cx="4972645" cy="907256"/>
            <a:chOff x="0" y="0"/>
            <a:chExt cx="6630193" cy="1209675"/>
          </a:xfrm>
        </p:grpSpPr>
        <p:sp>
          <p:nvSpPr>
            <p:cNvPr name="Freeform 18" id="18"/>
            <p:cNvSpPr/>
            <p:nvPr/>
          </p:nvSpPr>
          <p:spPr>
            <a:xfrm flipH="false" flipV="false" rot="0">
              <a:off x="0" y="0"/>
              <a:ext cx="6630193" cy="1209675"/>
            </a:xfrm>
            <a:custGeom>
              <a:avLst/>
              <a:gdLst/>
              <a:ahLst/>
              <a:cxnLst/>
              <a:rect r="r" b="b" t="t" l="l"/>
              <a:pathLst>
                <a:path h="1209675" w="6630193">
                  <a:moveTo>
                    <a:pt x="0" y="0"/>
                  </a:moveTo>
                  <a:lnTo>
                    <a:pt x="6630193" y="0"/>
                  </a:lnTo>
                  <a:lnTo>
                    <a:pt x="6630193" y="1209675"/>
                  </a:lnTo>
                  <a:lnTo>
                    <a:pt x="0" y="1209675"/>
                  </a:lnTo>
                  <a:close/>
                </a:path>
              </a:pathLst>
            </a:custGeom>
            <a:solidFill>
              <a:srgbClr val="000000">
                <a:alpha val="0"/>
              </a:srgbClr>
            </a:solidFill>
          </p:spPr>
        </p:sp>
        <p:sp>
          <p:nvSpPr>
            <p:cNvPr name="TextBox 19" id="19"/>
            <p:cNvSpPr txBox="true"/>
            <p:nvPr/>
          </p:nvSpPr>
          <p:spPr>
            <a:xfrm>
              <a:off x="0" y="-85725"/>
              <a:ext cx="6630193"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Track cash flow related to transactions.</a:t>
              </a:r>
            </a:p>
          </p:txBody>
        </p:sp>
      </p:grpSp>
      <p:grpSp>
        <p:nvGrpSpPr>
          <p:cNvPr name="Group 20" id="20"/>
          <p:cNvGrpSpPr/>
          <p:nvPr/>
        </p:nvGrpSpPr>
        <p:grpSpPr>
          <a:xfrm rot="0">
            <a:off x="12340084" y="5007471"/>
            <a:ext cx="3721299" cy="465088"/>
            <a:chOff x="0" y="0"/>
            <a:chExt cx="4961732" cy="620117"/>
          </a:xfrm>
        </p:grpSpPr>
        <p:sp>
          <p:nvSpPr>
            <p:cNvPr name="Freeform 21" id="21"/>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2" id="22"/>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Business Operations</a:t>
              </a:r>
            </a:p>
          </p:txBody>
        </p:sp>
      </p:grpSp>
      <p:grpSp>
        <p:nvGrpSpPr>
          <p:cNvPr name="Group 23" id="23"/>
          <p:cNvGrpSpPr/>
          <p:nvPr/>
        </p:nvGrpSpPr>
        <p:grpSpPr>
          <a:xfrm rot="0">
            <a:off x="12340084" y="5756076"/>
            <a:ext cx="4972645" cy="907256"/>
            <a:chOff x="0" y="0"/>
            <a:chExt cx="6630193" cy="1209675"/>
          </a:xfrm>
        </p:grpSpPr>
        <p:sp>
          <p:nvSpPr>
            <p:cNvPr name="Freeform 24" id="24"/>
            <p:cNvSpPr/>
            <p:nvPr/>
          </p:nvSpPr>
          <p:spPr>
            <a:xfrm flipH="false" flipV="false" rot="0">
              <a:off x="0" y="0"/>
              <a:ext cx="6630193" cy="1209675"/>
            </a:xfrm>
            <a:custGeom>
              <a:avLst/>
              <a:gdLst/>
              <a:ahLst/>
              <a:cxnLst/>
              <a:rect r="r" b="b" t="t" l="l"/>
              <a:pathLst>
                <a:path h="1209675" w="6630193">
                  <a:moveTo>
                    <a:pt x="0" y="0"/>
                  </a:moveTo>
                  <a:lnTo>
                    <a:pt x="6630193" y="0"/>
                  </a:lnTo>
                  <a:lnTo>
                    <a:pt x="6630193" y="1209675"/>
                  </a:lnTo>
                  <a:lnTo>
                    <a:pt x="0" y="1209675"/>
                  </a:lnTo>
                  <a:close/>
                </a:path>
              </a:pathLst>
            </a:custGeom>
            <a:solidFill>
              <a:srgbClr val="000000">
                <a:alpha val="0"/>
              </a:srgbClr>
            </a:solidFill>
          </p:spPr>
        </p:sp>
        <p:sp>
          <p:nvSpPr>
            <p:cNvPr name="TextBox 25" id="25"/>
            <p:cNvSpPr txBox="true"/>
            <p:nvPr/>
          </p:nvSpPr>
          <p:spPr>
            <a:xfrm>
              <a:off x="0" y="-85725"/>
              <a:ext cx="6630193"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Monitor expenses for operational activities.</a:t>
              </a:r>
            </a:p>
          </p:txBody>
        </p:sp>
      </p:grpSp>
    </p:spTree>
  </p:cSld>
  <p:clrMapOvr>
    <a:masterClrMapping/>
  </p:clrMapOvr>
</p:sld>
</file>

<file path=ppt/slides/slide10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bf37985f680448f5"/>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32cff265ebe74701"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34f4b6784982444a"/>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8b6ae58c18d24dc4"/>
            <a:stretch>
              <a:fillRect l="0" t="0" r="0" b="0"/>
            </a:stretch>
          </a:blipFill>
        </p:spPr>
      </p:sp>
    </p:spTree>
  </p:cSld>
  <p:clrMapOvr>
    <a:masterClrMapping/>
  </p:clrMapOvr>
</p:sld>
</file>

<file path=ppt/slides/slide10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d9433d8ed4854e40"/>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aeb8cceb4f424615"/>
            <a:stretch>
              <a:fillRect l="0" t="0" r="0" b="0"/>
            </a:stretch>
          </a:blipFill>
        </p:spPr>
      </p:sp>
      <p:grpSp>
        <p:nvGrpSpPr>
          <p:cNvPr name="Group 6" id="6"/>
          <p:cNvGrpSpPr/>
          <p:nvPr/>
        </p:nvGrpSpPr>
        <p:grpSpPr>
          <a:xfrm rot="0">
            <a:off x="7850237" y="2199382"/>
            <a:ext cx="9445526" cy="1860649"/>
            <a:chOff x="0" y="0"/>
            <a:chExt cx="12594035" cy="2480865"/>
          </a:xfrm>
        </p:grpSpPr>
        <p:sp>
          <p:nvSpPr>
            <p:cNvPr name="Freeform 7" id="7"/>
            <p:cNvSpPr/>
            <p:nvPr/>
          </p:nvSpPr>
          <p:spPr>
            <a:xfrm flipH="false" flipV="false" rot="0">
              <a:off x="0" y="0"/>
              <a:ext cx="12594035" cy="2480865"/>
            </a:xfrm>
            <a:custGeom>
              <a:avLst/>
              <a:gdLst/>
              <a:ahLst/>
              <a:cxnLst/>
              <a:rect r="r" b="b" t="t" l="l"/>
              <a:pathLst>
                <a:path h="2480865" w="12594035">
                  <a:moveTo>
                    <a:pt x="0" y="0"/>
                  </a:moveTo>
                  <a:lnTo>
                    <a:pt x="12594035" y="0"/>
                  </a:lnTo>
                  <a:lnTo>
                    <a:pt x="12594035" y="2480865"/>
                  </a:lnTo>
                  <a:lnTo>
                    <a:pt x="0" y="2480865"/>
                  </a:lnTo>
                  <a:close/>
                </a:path>
              </a:pathLst>
            </a:custGeom>
            <a:solidFill>
              <a:srgbClr val="000000">
                <a:alpha val="0"/>
              </a:srgbClr>
            </a:solidFill>
          </p:spPr>
        </p:sp>
        <p:sp>
          <p:nvSpPr>
            <p:cNvPr name="TextBox 8" id="8"/>
            <p:cNvSpPr txBox="true"/>
            <p:nvPr/>
          </p:nvSpPr>
          <p:spPr>
            <a:xfrm>
              <a:off x="0" y="-47625"/>
              <a:ext cx="12594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Agent Activity &amp; Property Management</a:t>
              </a:r>
            </a:p>
          </p:txBody>
        </p:sp>
      </p:grpSp>
      <p:sp>
        <p:nvSpPr>
          <p:cNvPr name="Freeform 9" id="9" descr="preencoded.png"/>
          <p:cNvSpPr/>
          <p:nvPr/>
        </p:nvSpPr>
        <p:spPr>
          <a:xfrm flipH="false" flipV="false" rot="0">
            <a:off x="7850237" y="4485234"/>
            <a:ext cx="708720" cy="708720"/>
          </a:xfrm>
          <a:custGeom>
            <a:avLst/>
            <a:gdLst/>
            <a:ahLst/>
            <a:cxnLst/>
            <a:rect r="r" b="b" t="t" l="l"/>
            <a:pathLst>
              <a:path h="708720" w="708720">
                <a:moveTo>
                  <a:pt x="0" y="0"/>
                </a:moveTo>
                <a:lnTo>
                  <a:pt x="708721" y="0"/>
                </a:lnTo>
                <a:lnTo>
                  <a:pt x="708721" y="708720"/>
                </a:lnTo>
                <a:lnTo>
                  <a:pt x="0" y="708720"/>
                </a:lnTo>
                <a:lnTo>
                  <a:pt x="0" y="0"/>
                </a:lnTo>
                <a:close/>
              </a:path>
            </a:pathLst>
          </a:custGeom>
          <a:blipFill>
            <a:blip r:embed="R4037b0e28e31432d"/>
            <a:stretch>
              <a:fillRect l="0" t="0" r="0" b="0"/>
            </a:stretch>
          </a:blipFill>
        </p:spPr>
      </p:sp>
      <p:grpSp>
        <p:nvGrpSpPr>
          <p:cNvPr name="Group 10" id="10"/>
          <p:cNvGrpSpPr/>
          <p:nvPr/>
        </p:nvGrpSpPr>
        <p:grpSpPr>
          <a:xfrm rot="0">
            <a:off x="7850237" y="5477470"/>
            <a:ext cx="2864941" cy="465088"/>
            <a:chOff x="0" y="0"/>
            <a:chExt cx="3819922" cy="620117"/>
          </a:xfrm>
        </p:grpSpPr>
        <p:sp>
          <p:nvSpPr>
            <p:cNvPr name="Freeform 11" id="11"/>
            <p:cNvSpPr/>
            <p:nvPr/>
          </p:nvSpPr>
          <p:spPr>
            <a:xfrm flipH="false" flipV="false" rot="0">
              <a:off x="0" y="0"/>
              <a:ext cx="3819922" cy="620117"/>
            </a:xfrm>
            <a:custGeom>
              <a:avLst/>
              <a:gdLst/>
              <a:ahLst/>
              <a:cxnLst/>
              <a:rect r="r" b="b" t="t" l="l"/>
              <a:pathLst>
                <a:path h="620117" w="3819922">
                  <a:moveTo>
                    <a:pt x="0" y="0"/>
                  </a:moveTo>
                  <a:lnTo>
                    <a:pt x="3819922" y="0"/>
                  </a:lnTo>
                  <a:lnTo>
                    <a:pt x="3819922" y="620117"/>
                  </a:lnTo>
                  <a:lnTo>
                    <a:pt x="0" y="620117"/>
                  </a:lnTo>
                  <a:close/>
                </a:path>
              </a:pathLst>
            </a:custGeom>
            <a:solidFill>
              <a:srgbClr val="000000">
                <a:alpha val="0"/>
              </a:srgbClr>
            </a:solidFill>
          </p:spPr>
        </p:sp>
        <p:sp>
          <p:nvSpPr>
            <p:cNvPr name="TextBox 12" id="12"/>
            <p:cNvSpPr txBox="true"/>
            <p:nvPr/>
          </p:nvSpPr>
          <p:spPr>
            <a:xfrm>
              <a:off x="0" y="-28575"/>
              <a:ext cx="381992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Agent Details</a:t>
              </a:r>
            </a:p>
          </p:txBody>
        </p:sp>
      </p:grpSp>
      <p:sp>
        <p:nvSpPr>
          <p:cNvPr name="Freeform 13" id="13" descr="preencoded.png"/>
          <p:cNvSpPr/>
          <p:nvPr/>
        </p:nvSpPr>
        <p:spPr>
          <a:xfrm flipH="false" flipV="false" rot="0">
            <a:off x="11140380" y="4485234"/>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72b85522f33040f4"/>
            <a:stretch>
              <a:fillRect l="0" t="0" r="0" b="0"/>
            </a:stretch>
          </a:blipFill>
        </p:spPr>
      </p:sp>
      <p:grpSp>
        <p:nvGrpSpPr>
          <p:cNvPr name="Group 14" id="14"/>
          <p:cNvGrpSpPr/>
          <p:nvPr/>
        </p:nvGrpSpPr>
        <p:grpSpPr>
          <a:xfrm rot="0">
            <a:off x="11140380" y="5477470"/>
            <a:ext cx="2865090" cy="465088"/>
            <a:chOff x="0" y="0"/>
            <a:chExt cx="3820120" cy="620117"/>
          </a:xfrm>
        </p:grpSpPr>
        <p:sp>
          <p:nvSpPr>
            <p:cNvPr name="Freeform 15" id="15"/>
            <p:cNvSpPr/>
            <p:nvPr/>
          </p:nvSpPr>
          <p:spPr>
            <a:xfrm flipH="false" flipV="false" rot="0">
              <a:off x="0" y="0"/>
              <a:ext cx="3820120" cy="620117"/>
            </a:xfrm>
            <a:custGeom>
              <a:avLst/>
              <a:gdLst/>
              <a:ahLst/>
              <a:cxnLst/>
              <a:rect r="r" b="b" t="t" l="l"/>
              <a:pathLst>
                <a:path h="620117" w="3820120">
                  <a:moveTo>
                    <a:pt x="0" y="0"/>
                  </a:moveTo>
                  <a:lnTo>
                    <a:pt x="3820120" y="0"/>
                  </a:lnTo>
                  <a:lnTo>
                    <a:pt x="3820120" y="620117"/>
                  </a:lnTo>
                  <a:lnTo>
                    <a:pt x="0" y="620117"/>
                  </a:lnTo>
                  <a:close/>
                </a:path>
              </a:pathLst>
            </a:custGeom>
            <a:solidFill>
              <a:srgbClr val="000000">
                <a:alpha val="0"/>
              </a:srgbClr>
            </a:solidFill>
          </p:spPr>
        </p:sp>
        <p:sp>
          <p:nvSpPr>
            <p:cNvPr name="TextBox 16" id="16"/>
            <p:cNvSpPr txBox="true"/>
            <p:nvPr/>
          </p:nvSpPr>
          <p:spPr>
            <a:xfrm>
              <a:off x="0" y="-28575"/>
              <a:ext cx="3820120"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Property Types</a:t>
              </a:r>
            </a:p>
          </p:txBody>
        </p:sp>
      </p:grpSp>
      <p:sp>
        <p:nvSpPr>
          <p:cNvPr name="Freeform 17" id="17" descr="preencoded.png"/>
          <p:cNvSpPr/>
          <p:nvPr/>
        </p:nvSpPr>
        <p:spPr>
          <a:xfrm flipH="false" flipV="false" rot="0">
            <a:off x="14430672" y="4485234"/>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4dcd8b86687a408d"/>
            <a:stretch>
              <a:fillRect l="0" t="0" r="0" b="0"/>
            </a:stretch>
          </a:blipFill>
        </p:spPr>
      </p:sp>
      <p:grpSp>
        <p:nvGrpSpPr>
          <p:cNvPr name="Group 18" id="18"/>
          <p:cNvGrpSpPr/>
          <p:nvPr/>
        </p:nvGrpSpPr>
        <p:grpSpPr>
          <a:xfrm rot="0">
            <a:off x="14430672" y="5477470"/>
            <a:ext cx="2864941" cy="930176"/>
            <a:chOff x="0" y="0"/>
            <a:chExt cx="3819922" cy="1240235"/>
          </a:xfrm>
        </p:grpSpPr>
        <p:sp>
          <p:nvSpPr>
            <p:cNvPr name="Freeform 19" id="19"/>
            <p:cNvSpPr/>
            <p:nvPr/>
          </p:nvSpPr>
          <p:spPr>
            <a:xfrm flipH="false" flipV="false" rot="0">
              <a:off x="0" y="0"/>
              <a:ext cx="3819922" cy="1240235"/>
            </a:xfrm>
            <a:custGeom>
              <a:avLst/>
              <a:gdLst/>
              <a:ahLst/>
              <a:cxnLst/>
              <a:rect r="r" b="b" t="t" l="l"/>
              <a:pathLst>
                <a:path h="1240235" w="3819922">
                  <a:moveTo>
                    <a:pt x="0" y="0"/>
                  </a:moveTo>
                  <a:lnTo>
                    <a:pt x="3819922" y="0"/>
                  </a:lnTo>
                  <a:lnTo>
                    <a:pt x="3819922" y="1240235"/>
                  </a:lnTo>
                  <a:lnTo>
                    <a:pt x="0" y="1240235"/>
                  </a:lnTo>
                  <a:close/>
                </a:path>
              </a:pathLst>
            </a:custGeom>
            <a:solidFill>
              <a:srgbClr val="000000">
                <a:alpha val="0"/>
              </a:srgbClr>
            </a:solidFill>
          </p:spPr>
        </p:sp>
        <p:sp>
          <p:nvSpPr>
            <p:cNvPr name="TextBox 20" id="20"/>
            <p:cNvSpPr txBox="true"/>
            <p:nvPr/>
          </p:nvSpPr>
          <p:spPr>
            <a:xfrm>
              <a:off x="0" y="-28575"/>
              <a:ext cx="3819922" cy="1268810"/>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Task Management</a:t>
              </a:r>
            </a:p>
          </p:txBody>
        </p:sp>
      </p:grpSp>
      <p:grpSp>
        <p:nvGrpSpPr>
          <p:cNvPr name="Group 21" id="21"/>
          <p:cNvGrpSpPr/>
          <p:nvPr/>
        </p:nvGrpSpPr>
        <p:grpSpPr>
          <a:xfrm rot="0">
            <a:off x="7850237" y="6726585"/>
            <a:ext cx="9445526" cy="1360885"/>
            <a:chOff x="0" y="0"/>
            <a:chExt cx="12594035" cy="1814513"/>
          </a:xfrm>
        </p:grpSpPr>
        <p:sp>
          <p:nvSpPr>
            <p:cNvPr name="Freeform 22" id="22"/>
            <p:cNvSpPr/>
            <p:nvPr/>
          </p:nvSpPr>
          <p:spPr>
            <a:xfrm flipH="false" flipV="false" rot="0">
              <a:off x="0" y="0"/>
              <a:ext cx="12594035" cy="1814513"/>
            </a:xfrm>
            <a:custGeom>
              <a:avLst/>
              <a:gdLst/>
              <a:ahLst/>
              <a:cxnLst/>
              <a:rect r="r" b="b" t="t" l="l"/>
              <a:pathLst>
                <a:path h="1814513" w="12594035">
                  <a:moveTo>
                    <a:pt x="0" y="0"/>
                  </a:moveTo>
                  <a:lnTo>
                    <a:pt x="12594035" y="0"/>
                  </a:lnTo>
                  <a:lnTo>
                    <a:pt x="12594035" y="1814513"/>
                  </a:lnTo>
                  <a:lnTo>
                    <a:pt x="0" y="1814513"/>
                  </a:lnTo>
                  <a:close/>
                </a:path>
              </a:pathLst>
            </a:custGeom>
            <a:solidFill>
              <a:srgbClr val="000000">
                <a:alpha val="0"/>
              </a:srgbClr>
            </a:solidFill>
          </p:spPr>
        </p:sp>
        <p:sp>
          <p:nvSpPr>
            <p:cNvPr name="TextBox 23" id="23"/>
            <p:cNvSpPr txBox="true"/>
            <p:nvPr/>
          </p:nvSpPr>
          <p:spPr>
            <a:xfrm>
              <a:off x="0" y="-85725"/>
              <a:ext cx="12594035"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Manage agent-related tasks and performance by selecting a property type. Property types include 5BHK, 4BHK, 3BHK, 2BHK, 1BHK, and more.</a:t>
              </a:r>
            </a:p>
          </p:txBody>
        </p:sp>
      </p:gr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c830bf1e6aef46c5"/>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d0d4dcd69fbd4fd8"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02baf83535eb4b13"/>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5eb068305c3d4cc3"/>
            <a:stretch>
              <a:fillRect l="0" t="0" r="0" b="0"/>
            </a:stretch>
          </a:blipFill>
        </p:spPr>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f96eea4b4b87453e"/>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5d2f34c9cdb14c1d"/>
            <a:stretch>
              <a:fillRect l="0" t="0" r="0" b="0"/>
            </a:stretch>
          </a:blipFill>
        </p:spPr>
      </p:sp>
      <p:grpSp>
        <p:nvGrpSpPr>
          <p:cNvPr name="Group 6" id="6"/>
          <p:cNvGrpSpPr/>
          <p:nvPr/>
        </p:nvGrpSpPr>
        <p:grpSpPr>
          <a:xfrm rot="0">
            <a:off x="7850237" y="2199382"/>
            <a:ext cx="9445526" cy="1860649"/>
            <a:chOff x="0" y="0"/>
            <a:chExt cx="12594035" cy="2480865"/>
          </a:xfrm>
        </p:grpSpPr>
        <p:sp>
          <p:nvSpPr>
            <p:cNvPr name="Freeform 7" id="7"/>
            <p:cNvSpPr/>
            <p:nvPr/>
          </p:nvSpPr>
          <p:spPr>
            <a:xfrm flipH="false" flipV="false" rot="0">
              <a:off x="0" y="0"/>
              <a:ext cx="12594035" cy="2480865"/>
            </a:xfrm>
            <a:custGeom>
              <a:avLst/>
              <a:gdLst/>
              <a:ahLst/>
              <a:cxnLst/>
              <a:rect r="r" b="b" t="t" l="l"/>
              <a:pathLst>
                <a:path h="2480865" w="12594035">
                  <a:moveTo>
                    <a:pt x="0" y="0"/>
                  </a:moveTo>
                  <a:lnTo>
                    <a:pt x="12594035" y="0"/>
                  </a:lnTo>
                  <a:lnTo>
                    <a:pt x="12594035" y="2480865"/>
                  </a:lnTo>
                  <a:lnTo>
                    <a:pt x="0" y="2480865"/>
                  </a:lnTo>
                  <a:close/>
                </a:path>
              </a:pathLst>
            </a:custGeom>
            <a:solidFill>
              <a:srgbClr val="000000">
                <a:alpha val="0"/>
              </a:srgbClr>
            </a:solidFill>
          </p:spPr>
        </p:sp>
        <p:sp>
          <p:nvSpPr>
            <p:cNvPr name="TextBox 8" id="8"/>
            <p:cNvSpPr txBox="true"/>
            <p:nvPr/>
          </p:nvSpPr>
          <p:spPr>
            <a:xfrm>
              <a:off x="0" y="-47625"/>
              <a:ext cx="12594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Optimize Sales Performance</a:t>
              </a:r>
            </a:p>
          </p:txBody>
        </p:sp>
      </p:grpSp>
      <p:sp>
        <p:nvSpPr>
          <p:cNvPr name="Freeform 9" id="9" descr="preencoded.png"/>
          <p:cNvSpPr/>
          <p:nvPr/>
        </p:nvSpPr>
        <p:spPr>
          <a:xfrm flipH="false" flipV="false" rot="0">
            <a:off x="7850237" y="4485234"/>
            <a:ext cx="708720" cy="708720"/>
          </a:xfrm>
          <a:custGeom>
            <a:avLst/>
            <a:gdLst/>
            <a:ahLst/>
            <a:cxnLst/>
            <a:rect r="r" b="b" t="t" l="l"/>
            <a:pathLst>
              <a:path h="708720" w="708720">
                <a:moveTo>
                  <a:pt x="0" y="0"/>
                </a:moveTo>
                <a:lnTo>
                  <a:pt x="708721" y="0"/>
                </a:lnTo>
                <a:lnTo>
                  <a:pt x="708721" y="708720"/>
                </a:lnTo>
                <a:lnTo>
                  <a:pt x="0" y="708720"/>
                </a:lnTo>
                <a:lnTo>
                  <a:pt x="0" y="0"/>
                </a:lnTo>
                <a:close/>
              </a:path>
            </a:pathLst>
          </a:custGeom>
          <a:blipFill>
            <a:blip r:embed="R5ff823b2e50745a0"/>
            <a:stretch>
              <a:fillRect l="0" t="0" r="0" b="0"/>
            </a:stretch>
          </a:blipFill>
        </p:spPr>
      </p:sp>
      <p:grpSp>
        <p:nvGrpSpPr>
          <p:cNvPr name="Group 10" id="10"/>
          <p:cNvGrpSpPr/>
          <p:nvPr/>
        </p:nvGrpSpPr>
        <p:grpSpPr>
          <a:xfrm rot="0">
            <a:off x="7850237" y="5477470"/>
            <a:ext cx="2864941" cy="465088"/>
            <a:chOff x="0" y="0"/>
            <a:chExt cx="3819922" cy="620117"/>
          </a:xfrm>
        </p:grpSpPr>
        <p:sp>
          <p:nvSpPr>
            <p:cNvPr name="Freeform 11" id="11"/>
            <p:cNvSpPr/>
            <p:nvPr/>
          </p:nvSpPr>
          <p:spPr>
            <a:xfrm flipH="false" flipV="false" rot="0">
              <a:off x="0" y="0"/>
              <a:ext cx="3819922" cy="620117"/>
            </a:xfrm>
            <a:custGeom>
              <a:avLst/>
              <a:gdLst/>
              <a:ahLst/>
              <a:cxnLst/>
              <a:rect r="r" b="b" t="t" l="l"/>
              <a:pathLst>
                <a:path h="620117" w="3819922">
                  <a:moveTo>
                    <a:pt x="0" y="0"/>
                  </a:moveTo>
                  <a:lnTo>
                    <a:pt x="3819922" y="0"/>
                  </a:lnTo>
                  <a:lnTo>
                    <a:pt x="3819922" y="620117"/>
                  </a:lnTo>
                  <a:lnTo>
                    <a:pt x="0" y="620117"/>
                  </a:lnTo>
                  <a:close/>
                </a:path>
              </a:pathLst>
            </a:custGeom>
            <a:solidFill>
              <a:srgbClr val="000000">
                <a:alpha val="0"/>
              </a:srgbClr>
            </a:solidFill>
          </p:spPr>
        </p:sp>
        <p:sp>
          <p:nvSpPr>
            <p:cNvPr name="TextBox 12" id="12"/>
            <p:cNvSpPr txBox="true"/>
            <p:nvPr/>
          </p:nvSpPr>
          <p:spPr>
            <a:xfrm>
              <a:off x="0" y="-28575"/>
              <a:ext cx="381992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Agent Sales</a:t>
              </a:r>
            </a:p>
          </p:txBody>
        </p:sp>
      </p:grpSp>
      <p:sp>
        <p:nvSpPr>
          <p:cNvPr name="Freeform 13" id="13" descr="preencoded.png"/>
          <p:cNvSpPr/>
          <p:nvPr/>
        </p:nvSpPr>
        <p:spPr>
          <a:xfrm flipH="false" flipV="false" rot="0">
            <a:off x="11140380" y="4485234"/>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6e1b6568e7d4446e"/>
            <a:stretch>
              <a:fillRect l="0" t="0" r="0" b="0"/>
            </a:stretch>
          </a:blipFill>
        </p:spPr>
      </p:sp>
      <p:grpSp>
        <p:nvGrpSpPr>
          <p:cNvPr name="Group 14" id="14"/>
          <p:cNvGrpSpPr/>
          <p:nvPr/>
        </p:nvGrpSpPr>
        <p:grpSpPr>
          <a:xfrm rot="0">
            <a:off x="11140380" y="5477470"/>
            <a:ext cx="2865090" cy="465088"/>
            <a:chOff x="0" y="0"/>
            <a:chExt cx="3820120" cy="620117"/>
          </a:xfrm>
        </p:grpSpPr>
        <p:sp>
          <p:nvSpPr>
            <p:cNvPr name="Freeform 15" id="15"/>
            <p:cNvSpPr/>
            <p:nvPr/>
          </p:nvSpPr>
          <p:spPr>
            <a:xfrm flipH="false" flipV="false" rot="0">
              <a:off x="0" y="0"/>
              <a:ext cx="3820120" cy="620117"/>
            </a:xfrm>
            <a:custGeom>
              <a:avLst/>
              <a:gdLst/>
              <a:ahLst/>
              <a:cxnLst/>
              <a:rect r="r" b="b" t="t" l="l"/>
              <a:pathLst>
                <a:path h="620117" w="3820120">
                  <a:moveTo>
                    <a:pt x="0" y="0"/>
                  </a:moveTo>
                  <a:lnTo>
                    <a:pt x="3820120" y="0"/>
                  </a:lnTo>
                  <a:lnTo>
                    <a:pt x="3820120" y="620117"/>
                  </a:lnTo>
                  <a:lnTo>
                    <a:pt x="0" y="620117"/>
                  </a:lnTo>
                  <a:close/>
                </a:path>
              </a:pathLst>
            </a:custGeom>
            <a:solidFill>
              <a:srgbClr val="000000">
                <a:alpha val="0"/>
              </a:srgbClr>
            </a:solidFill>
          </p:spPr>
        </p:sp>
        <p:sp>
          <p:nvSpPr>
            <p:cNvPr name="TextBox 16" id="16"/>
            <p:cNvSpPr txBox="true"/>
            <p:nvPr/>
          </p:nvSpPr>
          <p:spPr>
            <a:xfrm>
              <a:off x="0" y="-28575"/>
              <a:ext cx="3820120"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Property Links</a:t>
              </a:r>
            </a:p>
          </p:txBody>
        </p:sp>
      </p:grpSp>
      <p:sp>
        <p:nvSpPr>
          <p:cNvPr name="Freeform 17" id="17" descr="preencoded.png"/>
          <p:cNvSpPr/>
          <p:nvPr/>
        </p:nvSpPr>
        <p:spPr>
          <a:xfrm flipH="false" flipV="false" rot="0">
            <a:off x="14430672" y="4485234"/>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4961dc6419844d8a"/>
            <a:stretch>
              <a:fillRect l="0" t="0" r="0" b="0"/>
            </a:stretch>
          </a:blipFill>
        </p:spPr>
      </p:sp>
      <p:grpSp>
        <p:nvGrpSpPr>
          <p:cNvPr name="Group 18" id="18"/>
          <p:cNvGrpSpPr/>
          <p:nvPr/>
        </p:nvGrpSpPr>
        <p:grpSpPr>
          <a:xfrm rot="0">
            <a:off x="14430672" y="5477470"/>
            <a:ext cx="2864941" cy="930176"/>
            <a:chOff x="0" y="0"/>
            <a:chExt cx="3819922" cy="1240235"/>
          </a:xfrm>
        </p:grpSpPr>
        <p:sp>
          <p:nvSpPr>
            <p:cNvPr name="Freeform 19" id="19"/>
            <p:cNvSpPr/>
            <p:nvPr/>
          </p:nvSpPr>
          <p:spPr>
            <a:xfrm flipH="false" flipV="false" rot="0">
              <a:off x="0" y="0"/>
              <a:ext cx="3819922" cy="1240235"/>
            </a:xfrm>
            <a:custGeom>
              <a:avLst/>
              <a:gdLst/>
              <a:ahLst/>
              <a:cxnLst/>
              <a:rect r="r" b="b" t="t" l="l"/>
              <a:pathLst>
                <a:path h="1240235" w="3819922">
                  <a:moveTo>
                    <a:pt x="0" y="0"/>
                  </a:moveTo>
                  <a:lnTo>
                    <a:pt x="3819922" y="0"/>
                  </a:lnTo>
                  <a:lnTo>
                    <a:pt x="3819922" y="1240235"/>
                  </a:lnTo>
                  <a:lnTo>
                    <a:pt x="0" y="1240235"/>
                  </a:lnTo>
                  <a:close/>
                </a:path>
              </a:pathLst>
            </a:custGeom>
            <a:solidFill>
              <a:srgbClr val="000000">
                <a:alpha val="0"/>
              </a:srgbClr>
            </a:solidFill>
          </p:spPr>
        </p:sp>
        <p:sp>
          <p:nvSpPr>
            <p:cNvPr name="TextBox 20" id="20"/>
            <p:cNvSpPr txBox="true"/>
            <p:nvPr/>
          </p:nvSpPr>
          <p:spPr>
            <a:xfrm>
              <a:off x="0" y="-28575"/>
              <a:ext cx="3819922" cy="1268810"/>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Performance Data</a:t>
              </a:r>
            </a:p>
          </p:txBody>
        </p:sp>
      </p:grpSp>
      <p:grpSp>
        <p:nvGrpSpPr>
          <p:cNvPr name="Group 21" id="21"/>
          <p:cNvGrpSpPr/>
          <p:nvPr/>
        </p:nvGrpSpPr>
        <p:grpSpPr>
          <a:xfrm rot="0">
            <a:off x="7850237" y="6726585"/>
            <a:ext cx="9445526" cy="1360885"/>
            <a:chOff x="0" y="0"/>
            <a:chExt cx="12594035" cy="1814513"/>
          </a:xfrm>
        </p:grpSpPr>
        <p:sp>
          <p:nvSpPr>
            <p:cNvPr name="Freeform 22" id="22"/>
            <p:cNvSpPr/>
            <p:nvPr/>
          </p:nvSpPr>
          <p:spPr>
            <a:xfrm flipH="false" flipV="false" rot="0">
              <a:off x="0" y="0"/>
              <a:ext cx="12594035" cy="1814513"/>
            </a:xfrm>
            <a:custGeom>
              <a:avLst/>
              <a:gdLst/>
              <a:ahLst/>
              <a:cxnLst/>
              <a:rect r="r" b="b" t="t" l="l"/>
              <a:pathLst>
                <a:path h="1814513" w="12594035">
                  <a:moveTo>
                    <a:pt x="0" y="0"/>
                  </a:moveTo>
                  <a:lnTo>
                    <a:pt x="12594035" y="0"/>
                  </a:lnTo>
                  <a:lnTo>
                    <a:pt x="12594035" y="1814513"/>
                  </a:lnTo>
                  <a:lnTo>
                    <a:pt x="0" y="1814513"/>
                  </a:lnTo>
                  <a:close/>
                </a:path>
              </a:pathLst>
            </a:custGeom>
            <a:solidFill>
              <a:srgbClr val="000000">
                <a:alpha val="0"/>
              </a:srgbClr>
            </a:solidFill>
          </p:spPr>
        </p:sp>
        <p:sp>
          <p:nvSpPr>
            <p:cNvPr name="TextBox 23" id="23"/>
            <p:cNvSpPr txBox="true"/>
            <p:nvPr/>
          </p:nvSpPr>
          <p:spPr>
            <a:xfrm>
              <a:off x="0" y="-85725"/>
              <a:ext cx="12594035"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Click "Display Sales" to see sales performance of your team. Analyze agents and their properties. Data helps identify top performers and areas for improvement.</a:t>
              </a:r>
            </a:p>
          </p:txBody>
        </p:sp>
      </p:gr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498a277daf2141fe"/>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3dbc52cc11aa4afe"/>
            <a:stretch>
              <a:fillRect l="0" t="0" r="0" b="0"/>
            </a:stretch>
          </a:blipFill>
        </p:spPr>
      </p:sp>
      <p:grpSp>
        <p:nvGrpSpPr>
          <p:cNvPr name="Group 6" id="6"/>
          <p:cNvGrpSpPr/>
          <p:nvPr/>
        </p:nvGrpSpPr>
        <p:grpSpPr>
          <a:xfrm rot="0">
            <a:off x="7850237" y="1085255"/>
            <a:ext cx="7805291" cy="930325"/>
            <a:chOff x="0" y="0"/>
            <a:chExt cx="10407055" cy="1240433"/>
          </a:xfrm>
        </p:grpSpPr>
        <p:sp>
          <p:nvSpPr>
            <p:cNvPr name="Freeform 7" id="7"/>
            <p:cNvSpPr/>
            <p:nvPr/>
          </p:nvSpPr>
          <p:spPr>
            <a:xfrm flipH="false" flipV="false" rot="0">
              <a:off x="0" y="0"/>
              <a:ext cx="10407055" cy="1240433"/>
            </a:xfrm>
            <a:custGeom>
              <a:avLst/>
              <a:gdLst/>
              <a:ahLst/>
              <a:cxnLst/>
              <a:rect r="r" b="b" t="t" l="l"/>
              <a:pathLst>
                <a:path h="1240433" w="10407055">
                  <a:moveTo>
                    <a:pt x="0" y="0"/>
                  </a:moveTo>
                  <a:lnTo>
                    <a:pt x="10407055" y="0"/>
                  </a:lnTo>
                  <a:lnTo>
                    <a:pt x="10407055" y="1240433"/>
                  </a:lnTo>
                  <a:lnTo>
                    <a:pt x="0" y="1240433"/>
                  </a:lnTo>
                  <a:close/>
                </a:path>
              </a:pathLst>
            </a:custGeom>
            <a:solidFill>
              <a:srgbClr val="000000">
                <a:alpha val="0"/>
              </a:srgbClr>
            </a:solidFill>
          </p:spPr>
        </p:sp>
        <p:sp>
          <p:nvSpPr>
            <p:cNvPr name="TextBox 8" id="8"/>
            <p:cNvSpPr txBox="true"/>
            <p:nvPr/>
          </p:nvSpPr>
          <p:spPr>
            <a:xfrm>
              <a:off x="0" y="-47625"/>
              <a:ext cx="10407055"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Sales Overview Display</a:t>
              </a:r>
            </a:p>
          </p:txBody>
        </p:sp>
      </p:grpSp>
      <p:grpSp>
        <p:nvGrpSpPr>
          <p:cNvPr name="Group 9" id="9"/>
          <p:cNvGrpSpPr/>
          <p:nvPr/>
        </p:nvGrpSpPr>
        <p:grpSpPr>
          <a:xfrm rot="0">
            <a:off x="8169176" y="2440781"/>
            <a:ext cx="38100" cy="5534620"/>
            <a:chOff x="0" y="0"/>
            <a:chExt cx="50800" cy="7379493"/>
          </a:xfrm>
        </p:grpSpPr>
        <p:sp>
          <p:nvSpPr>
            <p:cNvPr name="Freeform 10" id="10"/>
            <p:cNvSpPr/>
            <p:nvPr/>
          </p:nvSpPr>
          <p:spPr>
            <a:xfrm flipH="false" flipV="false" rot="0">
              <a:off x="0" y="0"/>
              <a:ext cx="50800" cy="7379462"/>
            </a:xfrm>
            <a:custGeom>
              <a:avLst/>
              <a:gdLst/>
              <a:ahLst/>
              <a:cxnLst/>
              <a:rect r="r" b="b" t="t" l="l"/>
              <a:pathLst>
                <a:path h="7379462" w="50800">
                  <a:moveTo>
                    <a:pt x="0" y="25400"/>
                  </a:moveTo>
                  <a:cubicBezTo>
                    <a:pt x="0" y="11430"/>
                    <a:pt x="11430" y="0"/>
                    <a:pt x="25400" y="0"/>
                  </a:cubicBezTo>
                  <a:cubicBezTo>
                    <a:pt x="39370" y="0"/>
                    <a:pt x="50800" y="11430"/>
                    <a:pt x="50800" y="25400"/>
                  </a:cubicBezTo>
                  <a:lnTo>
                    <a:pt x="50800" y="7354062"/>
                  </a:lnTo>
                  <a:cubicBezTo>
                    <a:pt x="50800" y="7368032"/>
                    <a:pt x="39370" y="7379462"/>
                    <a:pt x="25400" y="7379462"/>
                  </a:cubicBezTo>
                  <a:cubicBezTo>
                    <a:pt x="11430" y="7379462"/>
                    <a:pt x="0" y="7368032"/>
                    <a:pt x="0" y="7354062"/>
                  </a:cubicBezTo>
                  <a:close/>
                </a:path>
              </a:pathLst>
            </a:custGeom>
            <a:solidFill>
              <a:srgbClr val="B2D4E5"/>
            </a:solidFill>
          </p:spPr>
        </p:sp>
      </p:grpSp>
      <p:grpSp>
        <p:nvGrpSpPr>
          <p:cNvPr name="Group 11" id="11"/>
          <p:cNvGrpSpPr/>
          <p:nvPr/>
        </p:nvGrpSpPr>
        <p:grpSpPr>
          <a:xfrm rot="0">
            <a:off x="8450015" y="3059609"/>
            <a:ext cx="850552" cy="38100"/>
            <a:chOff x="0" y="0"/>
            <a:chExt cx="1134070" cy="50800"/>
          </a:xfrm>
        </p:grpSpPr>
        <p:sp>
          <p:nvSpPr>
            <p:cNvPr name="Freeform 12" id="12"/>
            <p:cNvSpPr/>
            <p:nvPr/>
          </p:nvSpPr>
          <p:spPr>
            <a:xfrm flipH="false" flipV="false" rot="0">
              <a:off x="0" y="0"/>
              <a:ext cx="1134110" cy="50800"/>
            </a:xfrm>
            <a:custGeom>
              <a:avLst/>
              <a:gdLst/>
              <a:ahLst/>
              <a:cxnLst/>
              <a:rect r="r" b="b" t="t" l="l"/>
              <a:pathLst>
                <a:path h="50800" w="1134110">
                  <a:moveTo>
                    <a:pt x="0" y="25400"/>
                  </a:moveTo>
                  <a:cubicBezTo>
                    <a:pt x="0" y="11430"/>
                    <a:pt x="11430" y="0"/>
                    <a:pt x="25400" y="0"/>
                  </a:cubicBezTo>
                  <a:lnTo>
                    <a:pt x="1108710" y="0"/>
                  </a:lnTo>
                  <a:cubicBezTo>
                    <a:pt x="1122680" y="0"/>
                    <a:pt x="1134110" y="11430"/>
                    <a:pt x="1134110" y="25400"/>
                  </a:cubicBezTo>
                  <a:cubicBezTo>
                    <a:pt x="1134110" y="39370"/>
                    <a:pt x="1122680" y="50800"/>
                    <a:pt x="1108710" y="50800"/>
                  </a:cubicBezTo>
                  <a:lnTo>
                    <a:pt x="25400" y="50800"/>
                  </a:lnTo>
                  <a:cubicBezTo>
                    <a:pt x="11430" y="50800"/>
                    <a:pt x="0" y="39370"/>
                    <a:pt x="0" y="25400"/>
                  </a:cubicBezTo>
                  <a:close/>
                </a:path>
              </a:pathLst>
            </a:custGeom>
            <a:solidFill>
              <a:srgbClr val="B2D4E5"/>
            </a:solidFill>
          </p:spPr>
        </p:sp>
      </p:grpSp>
      <p:grpSp>
        <p:nvGrpSpPr>
          <p:cNvPr name="Group 13" id="13"/>
          <p:cNvGrpSpPr/>
          <p:nvPr/>
        </p:nvGrpSpPr>
        <p:grpSpPr>
          <a:xfrm rot="0">
            <a:off x="7845475" y="2754957"/>
            <a:ext cx="647402" cy="647402"/>
            <a:chOff x="0" y="0"/>
            <a:chExt cx="863203" cy="863203"/>
          </a:xfrm>
        </p:grpSpPr>
        <p:sp>
          <p:nvSpPr>
            <p:cNvPr name="Freeform 14" id="1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15" id="1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name="Group 16" id="16"/>
          <p:cNvGrpSpPr/>
          <p:nvPr/>
        </p:nvGrpSpPr>
        <p:grpSpPr>
          <a:xfrm rot="0">
            <a:off x="7945934" y="2799606"/>
            <a:ext cx="446485" cy="558105"/>
            <a:chOff x="0" y="0"/>
            <a:chExt cx="595313" cy="744140"/>
          </a:xfrm>
        </p:grpSpPr>
        <p:sp>
          <p:nvSpPr>
            <p:cNvPr name="Freeform 17" id="17"/>
            <p:cNvSpPr/>
            <p:nvPr/>
          </p:nvSpPr>
          <p:spPr>
            <a:xfrm flipH="false" flipV="false" rot="0">
              <a:off x="0" y="0"/>
              <a:ext cx="595313" cy="744140"/>
            </a:xfrm>
            <a:custGeom>
              <a:avLst/>
              <a:gdLst/>
              <a:ahLst/>
              <a:cxnLst/>
              <a:rect r="r" b="b" t="t" l="l"/>
              <a:pathLst>
                <a:path h="744140" w="595313">
                  <a:moveTo>
                    <a:pt x="0" y="0"/>
                  </a:moveTo>
                  <a:lnTo>
                    <a:pt x="595313" y="0"/>
                  </a:lnTo>
                  <a:lnTo>
                    <a:pt x="595313" y="744140"/>
                  </a:lnTo>
                  <a:lnTo>
                    <a:pt x="0" y="744140"/>
                  </a:lnTo>
                  <a:close/>
                </a:path>
              </a:pathLst>
            </a:custGeom>
            <a:solidFill>
              <a:srgbClr val="000000">
                <a:alpha val="0"/>
              </a:srgbClr>
            </a:solidFill>
          </p:spPr>
        </p:sp>
        <p:sp>
          <p:nvSpPr>
            <p:cNvPr name="TextBox 18" id="18"/>
            <p:cNvSpPr txBox="true"/>
            <p:nvPr/>
          </p:nvSpPr>
          <p:spPr>
            <a:xfrm>
              <a:off x="0" y="57150"/>
              <a:ext cx="595313" cy="686990"/>
            </a:xfrm>
            <a:prstGeom prst="rect">
              <a:avLst/>
            </a:prstGeom>
          </p:spPr>
          <p:txBody>
            <a:bodyPr anchor="t" rtlCol="false" tIns="0" lIns="0" bIns="0" rIns="0"/>
            <a:lstStyle/>
            <a:p>
              <a:pPr algn="ctr">
                <a:lnSpc>
                  <a:spcPts val="3500"/>
                </a:lnSpc>
              </a:pPr>
              <a:r>
                <a:rPr lang="en-US" sz="3500">
                  <a:solidFill>
                    <a:srgbClr val="272525"/>
                  </a:solidFill>
                  <a:latin typeface="Petrona"/>
                  <a:ea typeface="Petrona"/>
                  <a:cs typeface="Petrona"/>
                  <a:sym typeface="Petrona"/>
                </a:rPr>
                <a:t>1</a:t>
              </a:r>
            </a:p>
          </p:txBody>
        </p:sp>
      </p:grpSp>
      <p:grpSp>
        <p:nvGrpSpPr>
          <p:cNvPr name="Group 19" id="19"/>
          <p:cNvGrpSpPr/>
          <p:nvPr/>
        </p:nvGrpSpPr>
        <p:grpSpPr>
          <a:xfrm rot="0">
            <a:off x="9586764" y="2724299"/>
            <a:ext cx="3721299" cy="465087"/>
            <a:chOff x="0" y="0"/>
            <a:chExt cx="4961732" cy="620117"/>
          </a:xfrm>
        </p:grpSpPr>
        <p:sp>
          <p:nvSpPr>
            <p:cNvPr name="Freeform 20" id="20"/>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1" id="21"/>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Property Categories</a:t>
              </a:r>
            </a:p>
          </p:txBody>
        </p:sp>
      </p:grpSp>
      <p:grpSp>
        <p:nvGrpSpPr>
          <p:cNvPr name="Group 22" id="22"/>
          <p:cNvGrpSpPr/>
          <p:nvPr/>
        </p:nvGrpSpPr>
        <p:grpSpPr>
          <a:xfrm rot="0">
            <a:off x="9586764" y="3359498"/>
            <a:ext cx="7708999" cy="453629"/>
            <a:chOff x="0" y="0"/>
            <a:chExt cx="10278665" cy="604838"/>
          </a:xfrm>
        </p:grpSpPr>
        <p:sp>
          <p:nvSpPr>
            <p:cNvPr name="Freeform 23" id="23"/>
            <p:cNvSpPr/>
            <p:nvPr/>
          </p:nvSpPr>
          <p:spPr>
            <a:xfrm flipH="false" flipV="false" rot="0">
              <a:off x="0" y="0"/>
              <a:ext cx="10278665" cy="604838"/>
            </a:xfrm>
            <a:custGeom>
              <a:avLst/>
              <a:gdLst/>
              <a:ahLst/>
              <a:cxnLst/>
              <a:rect r="r" b="b" t="t" l="l"/>
              <a:pathLst>
                <a:path h="604838" w="10278665">
                  <a:moveTo>
                    <a:pt x="0" y="0"/>
                  </a:moveTo>
                  <a:lnTo>
                    <a:pt x="10278665" y="0"/>
                  </a:lnTo>
                  <a:lnTo>
                    <a:pt x="10278665" y="604838"/>
                  </a:lnTo>
                  <a:lnTo>
                    <a:pt x="0" y="604838"/>
                  </a:lnTo>
                  <a:close/>
                </a:path>
              </a:pathLst>
            </a:custGeom>
            <a:solidFill>
              <a:srgbClr val="000000">
                <a:alpha val="0"/>
              </a:srgbClr>
            </a:solidFill>
          </p:spPr>
        </p:sp>
        <p:sp>
          <p:nvSpPr>
            <p:cNvPr name="TextBox 24" id="24"/>
            <p:cNvSpPr txBox="true"/>
            <p:nvPr/>
          </p:nvSpPr>
          <p:spPr>
            <a:xfrm>
              <a:off x="0" y="-85725"/>
              <a:ext cx="10278665"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Sales are categorized by property type.</a:t>
              </a:r>
            </a:p>
          </p:txBody>
        </p:sp>
      </p:grpSp>
      <p:grpSp>
        <p:nvGrpSpPr>
          <p:cNvPr name="Group 25" id="25"/>
          <p:cNvGrpSpPr/>
          <p:nvPr/>
        </p:nvGrpSpPr>
        <p:grpSpPr>
          <a:xfrm rot="0">
            <a:off x="8450015" y="4998987"/>
            <a:ext cx="850552" cy="38100"/>
            <a:chOff x="0" y="0"/>
            <a:chExt cx="1134070" cy="50800"/>
          </a:xfrm>
        </p:grpSpPr>
        <p:sp>
          <p:nvSpPr>
            <p:cNvPr name="Freeform 26" id="26"/>
            <p:cNvSpPr/>
            <p:nvPr/>
          </p:nvSpPr>
          <p:spPr>
            <a:xfrm flipH="false" flipV="false" rot="0">
              <a:off x="0" y="0"/>
              <a:ext cx="1134110" cy="50800"/>
            </a:xfrm>
            <a:custGeom>
              <a:avLst/>
              <a:gdLst/>
              <a:ahLst/>
              <a:cxnLst/>
              <a:rect r="r" b="b" t="t" l="l"/>
              <a:pathLst>
                <a:path h="50800" w="1134110">
                  <a:moveTo>
                    <a:pt x="0" y="25400"/>
                  </a:moveTo>
                  <a:cubicBezTo>
                    <a:pt x="0" y="11430"/>
                    <a:pt x="11430" y="0"/>
                    <a:pt x="25400" y="0"/>
                  </a:cubicBezTo>
                  <a:lnTo>
                    <a:pt x="1108710" y="0"/>
                  </a:lnTo>
                  <a:cubicBezTo>
                    <a:pt x="1122680" y="0"/>
                    <a:pt x="1134110" y="11430"/>
                    <a:pt x="1134110" y="25400"/>
                  </a:cubicBezTo>
                  <a:cubicBezTo>
                    <a:pt x="1134110" y="39370"/>
                    <a:pt x="1122680" y="50800"/>
                    <a:pt x="1108710" y="50800"/>
                  </a:cubicBezTo>
                  <a:lnTo>
                    <a:pt x="25400" y="50800"/>
                  </a:lnTo>
                  <a:cubicBezTo>
                    <a:pt x="11430" y="50800"/>
                    <a:pt x="0" y="39370"/>
                    <a:pt x="0" y="25400"/>
                  </a:cubicBezTo>
                  <a:close/>
                </a:path>
              </a:pathLst>
            </a:custGeom>
            <a:solidFill>
              <a:srgbClr val="B2D4E5"/>
            </a:solidFill>
          </p:spPr>
        </p:sp>
      </p:grpSp>
      <p:grpSp>
        <p:nvGrpSpPr>
          <p:cNvPr name="Group 27" id="27"/>
          <p:cNvGrpSpPr/>
          <p:nvPr/>
        </p:nvGrpSpPr>
        <p:grpSpPr>
          <a:xfrm rot="0">
            <a:off x="7845475" y="4694336"/>
            <a:ext cx="647402" cy="647402"/>
            <a:chOff x="0" y="0"/>
            <a:chExt cx="863203" cy="863203"/>
          </a:xfrm>
        </p:grpSpPr>
        <p:sp>
          <p:nvSpPr>
            <p:cNvPr name="Freeform 28" id="28"/>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29" id="29"/>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name="Group 30" id="30"/>
          <p:cNvGrpSpPr/>
          <p:nvPr/>
        </p:nvGrpSpPr>
        <p:grpSpPr>
          <a:xfrm rot="0">
            <a:off x="7945934" y="4738985"/>
            <a:ext cx="446485" cy="558105"/>
            <a:chOff x="0" y="0"/>
            <a:chExt cx="595313" cy="744140"/>
          </a:xfrm>
        </p:grpSpPr>
        <p:sp>
          <p:nvSpPr>
            <p:cNvPr name="Freeform 31" id="31"/>
            <p:cNvSpPr/>
            <p:nvPr/>
          </p:nvSpPr>
          <p:spPr>
            <a:xfrm flipH="false" flipV="false" rot="0">
              <a:off x="0" y="0"/>
              <a:ext cx="595313" cy="744140"/>
            </a:xfrm>
            <a:custGeom>
              <a:avLst/>
              <a:gdLst/>
              <a:ahLst/>
              <a:cxnLst/>
              <a:rect r="r" b="b" t="t" l="l"/>
              <a:pathLst>
                <a:path h="744140" w="595313">
                  <a:moveTo>
                    <a:pt x="0" y="0"/>
                  </a:moveTo>
                  <a:lnTo>
                    <a:pt x="595313" y="0"/>
                  </a:lnTo>
                  <a:lnTo>
                    <a:pt x="595313" y="744140"/>
                  </a:lnTo>
                  <a:lnTo>
                    <a:pt x="0" y="744140"/>
                  </a:lnTo>
                  <a:close/>
                </a:path>
              </a:pathLst>
            </a:custGeom>
            <a:solidFill>
              <a:srgbClr val="000000">
                <a:alpha val="0"/>
              </a:srgbClr>
            </a:solidFill>
          </p:spPr>
        </p:sp>
        <p:sp>
          <p:nvSpPr>
            <p:cNvPr name="TextBox 32" id="32"/>
            <p:cNvSpPr txBox="true"/>
            <p:nvPr/>
          </p:nvSpPr>
          <p:spPr>
            <a:xfrm>
              <a:off x="0" y="57150"/>
              <a:ext cx="595313" cy="686990"/>
            </a:xfrm>
            <a:prstGeom prst="rect">
              <a:avLst/>
            </a:prstGeom>
          </p:spPr>
          <p:txBody>
            <a:bodyPr anchor="t" rtlCol="false" tIns="0" lIns="0" bIns="0" rIns="0"/>
            <a:lstStyle/>
            <a:p>
              <a:pPr algn="ctr">
                <a:lnSpc>
                  <a:spcPts val="3500"/>
                </a:lnSpc>
              </a:pPr>
              <a:r>
                <a:rPr lang="en-US" sz="3500">
                  <a:solidFill>
                    <a:srgbClr val="272525"/>
                  </a:solidFill>
                  <a:latin typeface="Petrona"/>
                  <a:ea typeface="Petrona"/>
                  <a:cs typeface="Petrona"/>
                  <a:sym typeface="Petrona"/>
                </a:rPr>
                <a:t>2</a:t>
              </a:r>
            </a:p>
          </p:txBody>
        </p:sp>
      </p:grpSp>
      <p:grpSp>
        <p:nvGrpSpPr>
          <p:cNvPr name="Group 33" id="33"/>
          <p:cNvGrpSpPr/>
          <p:nvPr/>
        </p:nvGrpSpPr>
        <p:grpSpPr>
          <a:xfrm rot="0">
            <a:off x="9586764" y="4663678"/>
            <a:ext cx="3721299" cy="465088"/>
            <a:chOff x="0" y="0"/>
            <a:chExt cx="4961732" cy="620117"/>
          </a:xfrm>
        </p:grpSpPr>
        <p:sp>
          <p:nvSpPr>
            <p:cNvPr name="Freeform 34" id="34"/>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35" id="35"/>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Quantity Sold</a:t>
              </a:r>
            </a:p>
          </p:txBody>
        </p:sp>
      </p:grpSp>
      <p:grpSp>
        <p:nvGrpSpPr>
          <p:cNvPr name="Group 36" id="36"/>
          <p:cNvGrpSpPr/>
          <p:nvPr/>
        </p:nvGrpSpPr>
        <p:grpSpPr>
          <a:xfrm rot="0">
            <a:off x="9586764" y="5298876"/>
            <a:ext cx="7708999" cy="453629"/>
            <a:chOff x="0" y="0"/>
            <a:chExt cx="10278665" cy="604838"/>
          </a:xfrm>
        </p:grpSpPr>
        <p:sp>
          <p:nvSpPr>
            <p:cNvPr name="Freeform 37" id="37"/>
            <p:cNvSpPr/>
            <p:nvPr/>
          </p:nvSpPr>
          <p:spPr>
            <a:xfrm flipH="false" flipV="false" rot="0">
              <a:off x="0" y="0"/>
              <a:ext cx="10278665" cy="604838"/>
            </a:xfrm>
            <a:custGeom>
              <a:avLst/>
              <a:gdLst/>
              <a:ahLst/>
              <a:cxnLst/>
              <a:rect r="r" b="b" t="t" l="l"/>
              <a:pathLst>
                <a:path h="604838" w="10278665">
                  <a:moveTo>
                    <a:pt x="0" y="0"/>
                  </a:moveTo>
                  <a:lnTo>
                    <a:pt x="10278665" y="0"/>
                  </a:lnTo>
                  <a:lnTo>
                    <a:pt x="10278665" y="604838"/>
                  </a:lnTo>
                  <a:lnTo>
                    <a:pt x="0" y="604838"/>
                  </a:lnTo>
                  <a:close/>
                </a:path>
              </a:pathLst>
            </a:custGeom>
            <a:solidFill>
              <a:srgbClr val="000000">
                <a:alpha val="0"/>
              </a:srgbClr>
            </a:solidFill>
          </p:spPr>
        </p:sp>
        <p:sp>
          <p:nvSpPr>
            <p:cNvPr name="TextBox 38" id="38"/>
            <p:cNvSpPr txBox="true"/>
            <p:nvPr/>
          </p:nvSpPr>
          <p:spPr>
            <a:xfrm>
              <a:off x="0" y="-85725"/>
              <a:ext cx="10278665"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quantity sold is displayed for each property.</a:t>
              </a:r>
            </a:p>
          </p:txBody>
        </p:sp>
      </p:grpSp>
      <p:grpSp>
        <p:nvGrpSpPr>
          <p:cNvPr name="Group 39" id="39"/>
          <p:cNvGrpSpPr/>
          <p:nvPr/>
        </p:nvGrpSpPr>
        <p:grpSpPr>
          <a:xfrm rot="0">
            <a:off x="8450015" y="6938368"/>
            <a:ext cx="850552" cy="38100"/>
            <a:chOff x="0" y="0"/>
            <a:chExt cx="1134070" cy="50800"/>
          </a:xfrm>
        </p:grpSpPr>
        <p:sp>
          <p:nvSpPr>
            <p:cNvPr name="Freeform 40" id="40"/>
            <p:cNvSpPr/>
            <p:nvPr/>
          </p:nvSpPr>
          <p:spPr>
            <a:xfrm flipH="false" flipV="false" rot="0">
              <a:off x="0" y="0"/>
              <a:ext cx="1134110" cy="50800"/>
            </a:xfrm>
            <a:custGeom>
              <a:avLst/>
              <a:gdLst/>
              <a:ahLst/>
              <a:cxnLst/>
              <a:rect r="r" b="b" t="t" l="l"/>
              <a:pathLst>
                <a:path h="50800" w="1134110">
                  <a:moveTo>
                    <a:pt x="0" y="25400"/>
                  </a:moveTo>
                  <a:cubicBezTo>
                    <a:pt x="0" y="11430"/>
                    <a:pt x="11430" y="0"/>
                    <a:pt x="25400" y="0"/>
                  </a:cubicBezTo>
                  <a:lnTo>
                    <a:pt x="1108710" y="0"/>
                  </a:lnTo>
                  <a:cubicBezTo>
                    <a:pt x="1122680" y="0"/>
                    <a:pt x="1134110" y="11430"/>
                    <a:pt x="1134110" y="25400"/>
                  </a:cubicBezTo>
                  <a:cubicBezTo>
                    <a:pt x="1134110" y="39370"/>
                    <a:pt x="1122680" y="50800"/>
                    <a:pt x="1108710" y="50800"/>
                  </a:cubicBezTo>
                  <a:lnTo>
                    <a:pt x="25400" y="50800"/>
                  </a:lnTo>
                  <a:cubicBezTo>
                    <a:pt x="11430" y="50800"/>
                    <a:pt x="0" y="39370"/>
                    <a:pt x="0" y="25400"/>
                  </a:cubicBezTo>
                  <a:close/>
                </a:path>
              </a:pathLst>
            </a:custGeom>
            <a:solidFill>
              <a:srgbClr val="B2D4E5"/>
            </a:solidFill>
          </p:spPr>
        </p:sp>
      </p:grpSp>
      <p:grpSp>
        <p:nvGrpSpPr>
          <p:cNvPr name="Group 41" id="41"/>
          <p:cNvGrpSpPr/>
          <p:nvPr/>
        </p:nvGrpSpPr>
        <p:grpSpPr>
          <a:xfrm rot="0">
            <a:off x="7845475" y="6633716"/>
            <a:ext cx="647402" cy="647402"/>
            <a:chOff x="0" y="0"/>
            <a:chExt cx="863203" cy="863203"/>
          </a:xfrm>
        </p:grpSpPr>
        <p:sp>
          <p:nvSpPr>
            <p:cNvPr name="Freeform 42" id="42"/>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43" id="43"/>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name="Group 44" id="44"/>
          <p:cNvGrpSpPr/>
          <p:nvPr/>
        </p:nvGrpSpPr>
        <p:grpSpPr>
          <a:xfrm rot="0">
            <a:off x="7945934" y="6678365"/>
            <a:ext cx="446485" cy="558105"/>
            <a:chOff x="0" y="0"/>
            <a:chExt cx="595313" cy="744140"/>
          </a:xfrm>
        </p:grpSpPr>
        <p:sp>
          <p:nvSpPr>
            <p:cNvPr name="Freeform 45" id="45"/>
            <p:cNvSpPr/>
            <p:nvPr/>
          </p:nvSpPr>
          <p:spPr>
            <a:xfrm flipH="false" flipV="false" rot="0">
              <a:off x="0" y="0"/>
              <a:ext cx="595313" cy="744140"/>
            </a:xfrm>
            <a:custGeom>
              <a:avLst/>
              <a:gdLst/>
              <a:ahLst/>
              <a:cxnLst/>
              <a:rect r="r" b="b" t="t" l="l"/>
              <a:pathLst>
                <a:path h="744140" w="595313">
                  <a:moveTo>
                    <a:pt x="0" y="0"/>
                  </a:moveTo>
                  <a:lnTo>
                    <a:pt x="595313" y="0"/>
                  </a:lnTo>
                  <a:lnTo>
                    <a:pt x="595313" y="744140"/>
                  </a:lnTo>
                  <a:lnTo>
                    <a:pt x="0" y="744140"/>
                  </a:lnTo>
                  <a:close/>
                </a:path>
              </a:pathLst>
            </a:custGeom>
            <a:solidFill>
              <a:srgbClr val="000000">
                <a:alpha val="0"/>
              </a:srgbClr>
            </a:solidFill>
          </p:spPr>
        </p:sp>
        <p:sp>
          <p:nvSpPr>
            <p:cNvPr name="TextBox 46" id="46"/>
            <p:cNvSpPr txBox="true"/>
            <p:nvPr/>
          </p:nvSpPr>
          <p:spPr>
            <a:xfrm>
              <a:off x="0" y="57150"/>
              <a:ext cx="595313" cy="686990"/>
            </a:xfrm>
            <a:prstGeom prst="rect">
              <a:avLst/>
            </a:prstGeom>
          </p:spPr>
          <p:txBody>
            <a:bodyPr anchor="t" rtlCol="false" tIns="0" lIns="0" bIns="0" rIns="0"/>
            <a:lstStyle/>
            <a:p>
              <a:pPr algn="ctr">
                <a:lnSpc>
                  <a:spcPts val="3500"/>
                </a:lnSpc>
              </a:pPr>
              <a:r>
                <a:rPr lang="en-US" sz="3500">
                  <a:solidFill>
                    <a:srgbClr val="272525"/>
                  </a:solidFill>
                  <a:latin typeface="Petrona"/>
                  <a:ea typeface="Petrona"/>
                  <a:cs typeface="Petrona"/>
                  <a:sym typeface="Petrona"/>
                </a:rPr>
                <a:t>3</a:t>
              </a:r>
            </a:p>
          </p:txBody>
        </p:sp>
      </p:grpSp>
      <p:grpSp>
        <p:nvGrpSpPr>
          <p:cNvPr name="Group 47" id="47"/>
          <p:cNvGrpSpPr/>
          <p:nvPr/>
        </p:nvGrpSpPr>
        <p:grpSpPr>
          <a:xfrm rot="0">
            <a:off x="9586764" y="6603058"/>
            <a:ext cx="3721299" cy="465088"/>
            <a:chOff x="0" y="0"/>
            <a:chExt cx="4961732" cy="620117"/>
          </a:xfrm>
        </p:grpSpPr>
        <p:sp>
          <p:nvSpPr>
            <p:cNvPr name="Freeform 48" id="48"/>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49" id="49"/>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Detailed Overview</a:t>
              </a:r>
            </a:p>
          </p:txBody>
        </p:sp>
      </p:grpSp>
      <p:grpSp>
        <p:nvGrpSpPr>
          <p:cNvPr name="Group 50" id="50"/>
          <p:cNvGrpSpPr/>
          <p:nvPr/>
        </p:nvGrpSpPr>
        <p:grpSpPr>
          <a:xfrm rot="0">
            <a:off x="9586764" y="7238256"/>
            <a:ext cx="7708999" cy="453629"/>
            <a:chOff x="0" y="0"/>
            <a:chExt cx="10278665" cy="604838"/>
          </a:xfrm>
        </p:grpSpPr>
        <p:sp>
          <p:nvSpPr>
            <p:cNvPr name="Freeform 51" id="51"/>
            <p:cNvSpPr/>
            <p:nvPr/>
          </p:nvSpPr>
          <p:spPr>
            <a:xfrm flipH="false" flipV="false" rot="0">
              <a:off x="0" y="0"/>
              <a:ext cx="10278665" cy="604838"/>
            </a:xfrm>
            <a:custGeom>
              <a:avLst/>
              <a:gdLst/>
              <a:ahLst/>
              <a:cxnLst/>
              <a:rect r="r" b="b" t="t" l="l"/>
              <a:pathLst>
                <a:path h="604838" w="10278665">
                  <a:moveTo>
                    <a:pt x="0" y="0"/>
                  </a:moveTo>
                  <a:lnTo>
                    <a:pt x="10278665" y="0"/>
                  </a:lnTo>
                  <a:lnTo>
                    <a:pt x="10278665" y="604838"/>
                  </a:lnTo>
                  <a:lnTo>
                    <a:pt x="0" y="604838"/>
                  </a:lnTo>
                  <a:close/>
                </a:path>
              </a:pathLst>
            </a:custGeom>
            <a:solidFill>
              <a:srgbClr val="000000">
                <a:alpha val="0"/>
              </a:srgbClr>
            </a:solidFill>
          </p:spPr>
        </p:sp>
        <p:sp>
          <p:nvSpPr>
            <p:cNvPr name="TextBox 52" id="52"/>
            <p:cNvSpPr txBox="true"/>
            <p:nvPr/>
          </p:nvSpPr>
          <p:spPr>
            <a:xfrm>
              <a:off x="0" y="-85725"/>
              <a:ext cx="10278665"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Review comprehensive sales performance.</a:t>
              </a:r>
            </a:p>
          </p:txBody>
        </p:sp>
      </p:grpSp>
      <p:grpSp>
        <p:nvGrpSpPr>
          <p:cNvPr name="Group 53" id="53"/>
          <p:cNvGrpSpPr/>
          <p:nvPr/>
        </p:nvGrpSpPr>
        <p:grpSpPr>
          <a:xfrm rot="0">
            <a:off x="7850237" y="8294340"/>
            <a:ext cx="9445526" cy="907256"/>
            <a:chOff x="0" y="0"/>
            <a:chExt cx="12594035" cy="1209675"/>
          </a:xfrm>
        </p:grpSpPr>
        <p:sp>
          <p:nvSpPr>
            <p:cNvPr name="Freeform 54" id="54"/>
            <p:cNvSpPr/>
            <p:nvPr/>
          </p:nvSpPr>
          <p:spPr>
            <a:xfrm flipH="false" flipV="false" rot="0">
              <a:off x="0" y="0"/>
              <a:ext cx="12594035" cy="1209675"/>
            </a:xfrm>
            <a:custGeom>
              <a:avLst/>
              <a:gdLst/>
              <a:ahLst/>
              <a:cxnLst/>
              <a:rect r="r" b="b" t="t" l="l"/>
              <a:pathLst>
                <a:path h="1209675" w="12594035">
                  <a:moveTo>
                    <a:pt x="0" y="0"/>
                  </a:moveTo>
                  <a:lnTo>
                    <a:pt x="12594035" y="0"/>
                  </a:lnTo>
                  <a:lnTo>
                    <a:pt x="12594035" y="1209675"/>
                  </a:lnTo>
                  <a:lnTo>
                    <a:pt x="0" y="1209675"/>
                  </a:lnTo>
                  <a:close/>
                </a:path>
              </a:pathLst>
            </a:custGeom>
            <a:solidFill>
              <a:srgbClr val="000000">
                <a:alpha val="0"/>
              </a:srgbClr>
            </a:solidFill>
          </p:spPr>
        </p:sp>
        <p:sp>
          <p:nvSpPr>
            <p:cNvPr name="TextBox 55" id="55"/>
            <p:cNvSpPr txBox="true"/>
            <p:nvPr/>
          </p:nvSpPr>
          <p:spPr>
            <a:xfrm>
              <a:off x="0" y="-85725"/>
              <a:ext cx="12594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View a sales overview, which is categorized by property type and quantity sold, providing insights.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5A722-E372-4084-82BF-F9B0BC21B3AF}"/>
              </a:ext>
            </a:extLst>
          </p:cNvPr>
          <p:cNvPicPr>
            <a:picLocks noChangeAspect="1"/>
          </p:cNvPicPr>
          <p:nvPr/>
        </p:nvPicPr>
        <p:blipFill>
          <a:blip r:embed="Rc5f42d87bffe41db">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722252754"/>
      </p:ext>
    </p:extLst>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7e2aa17f8bb745bf"/>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6a51ce4294474361"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e357017c67d747e8"/>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b4df3fc262b84704"/>
            <a:stretch>
              <a:fillRect l="0" t="0" r="0" b="0"/>
            </a:stretch>
          </a:blipFill>
        </p:spPr>
      </p:sp>
    </p:spTree>
  </p:cSld>
  <p:clrMapOvr>
    <a:masterClrMapping/>
  </p:clrMapOvr>
</p:sld>
</file>

<file path=ppt/slides/slide1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f13802ecd0e34ca7"/>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12432f6588b44f79"/>
            <a:stretch>
              <a:fillRect l="0" t="0" r="0" b="0"/>
            </a:stretch>
          </a:blipFill>
        </p:spPr>
      </p:sp>
      <p:grpSp>
        <p:nvGrpSpPr>
          <p:cNvPr name="Group 6" id="6"/>
          <p:cNvGrpSpPr/>
          <p:nvPr/>
        </p:nvGrpSpPr>
        <p:grpSpPr>
          <a:xfrm rot="0">
            <a:off x="7850237" y="2462510"/>
            <a:ext cx="8341072" cy="930325"/>
            <a:chOff x="0" y="0"/>
            <a:chExt cx="11121430" cy="1240433"/>
          </a:xfrm>
        </p:grpSpPr>
        <p:sp>
          <p:nvSpPr>
            <p:cNvPr name="Freeform 7" id="7"/>
            <p:cNvSpPr/>
            <p:nvPr/>
          </p:nvSpPr>
          <p:spPr>
            <a:xfrm flipH="false" flipV="false" rot="0">
              <a:off x="0" y="0"/>
              <a:ext cx="11121430" cy="1240433"/>
            </a:xfrm>
            <a:custGeom>
              <a:avLst/>
              <a:gdLst/>
              <a:ahLst/>
              <a:cxnLst/>
              <a:rect r="r" b="b" t="t" l="l"/>
              <a:pathLst>
                <a:path h="1240433" w="11121430">
                  <a:moveTo>
                    <a:pt x="0" y="0"/>
                  </a:moveTo>
                  <a:lnTo>
                    <a:pt x="11121430" y="0"/>
                  </a:lnTo>
                  <a:lnTo>
                    <a:pt x="11121430" y="1240433"/>
                  </a:lnTo>
                  <a:lnTo>
                    <a:pt x="0" y="1240433"/>
                  </a:lnTo>
                  <a:close/>
                </a:path>
              </a:pathLst>
            </a:custGeom>
            <a:solidFill>
              <a:srgbClr val="000000">
                <a:alpha val="0"/>
              </a:srgbClr>
            </a:solidFill>
          </p:spPr>
        </p:sp>
        <p:sp>
          <p:nvSpPr>
            <p:cNvPr name="TextBox 8" id="8"/>
            <p:cNvSpPr txBox="true"/>
            <p:nvPr/>
          </p:nvSpPr>
          <p:spPr>
            <a:xfrm>
              <a:off x="0" y="-47625"/>
              <a:ext cx="11121430"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Efficient Agent Requests</a:t>
              </a:r>
            </a:p>
          </p:txBody>
        </p:sp>
      </p:grpSp>
      <p:grpSp>
        <p:nvGrpSpPr>
          <p:cNvPr name="Group 9" id="9"/>
          <p:cNvGrpSpPr/>
          <p:nvPr/>
        </p:nvGrpSpPr>
        <p:grpSpPr>
          <a:xfrm rot="0">
            <a:off x="7845475" y="4132212"/>
            <a:ext cx="647402" cy="647402"/>
            <a:chOff x="0" y="0"/>
            <a:chExt cx="863203" cy="863203"/>
          </a:xfrm>
        </p:grpSpPr>
        <p:sp>
          <p:nvSpPr>
            <p:cNvPr name="Freeform 10" id="10"/>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11" id="11"/>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name="Group 12" id="12"/>
          <p:cNvGrpSpPr/>
          <p:nvPr/>
        </p:nvGrpSpPr>
        <p:grpSpPr>
          <a:xfrm rot="0">
            <a:off x="7945934" y="4176861"/>
            <a:ext cx="446485" cy="558105"/>
            <a:chOff x="0" y="0"/>
            <a:chExt cx="595313" cy="744140"/>
          </a:xfrm>
        </p:grpSpPr>
        <p:sp>
          <p:nvSpPr>
            <p:cNvPr name="Freeform 13" id="13"/>
            <p:cNvSpPr/>
            <p:nvPr/>
          </p:nvSpPr>
          <p:spPr>
            <a:xfrm flipH="false" flipV="false" rot="0">
              <a:off x="0" y="0"/>
              <a:ext cx="595313" cy="744140"/>
            </a:xfrm>
            <a:custGeom>
              <a:avLst/>
              <a:gdLst/>
              <a:ahLst/>
              <a:cxnLst/>
              <a:rect r="r" b="b" t="t" l="l"/>
              <a:pathLst>
                <a:path h="744140" w="595313">
                  <a:moveTo>
                    <a:pt x="0" y="0"/>
                  </a:moveTo>
                  <a:lnTo>
                    <a:pt x="595313" y="0"/>
                  </a:lnTo>
                  <a:lnTo>
                    <a:pt x="595313" y="744140"/>
                  </a:lnTo>
                  <a:lnTo>
                    <a:pt x="0" y="744140"/>
                  </a:lnTo>
                  <a:close/>
                </a:path>
              </a:pathLst>
            </a:custGeom>
            <a:solidFill>
              <a:srgbClr val="000000">
                <a:alpha val="0"/>
              </a:srgbClr>
            </a:solidFill>
          </p:spPr>
        </p:sp>
        <p:sp>
          <p:nvSpPr>
            <p:cNvPr name="TextBox 14" id="14"/>
            <p:cNvSpPr txBox="true"/>
            <p:nvPr/>
          </p:nvSpPr>
          <p:spPr>
            <a:xfrm>
              <a:off x="0" y="57150"/>
              <a:ext cx="595313" cy="686990"/>
            </a:xfrm>
            <a:prstGeom prst="rect">
              <a:avLst/>
            </a:prstGeom>
          </p:spPr>
          <p:txBody>
            <a:bodyPr anchor="t" rtlCol="false" tIns="0" lIns="0" bIns="0" rIns="0"/>
            <a:lstStyle/>
            <a:p>
              <a:pPr algn="ctr">
                <a:lnSpc>
                  <a:spcPts val="3500"/>
                </a:lnSpc>
              </a:pPr>
              <a:r>
                <a:rPr lang="en-US" sz="3500">
                  <a:solidFill>
                    <a:srgbClr val="272525"/>
                  </a:solidFill>
                  <a:latin typeface="Petrona"/>
                  <a:ea typeface="Petrona"/>
                  <a:cs typeface="Petrona"/>
                  <a:sym typeface="Petrona"/>
                </a:rPr>
                <a:t>1</a:t>
              </a:r>
            </a:p>
          </p:txBody>
        </p:sp>
      </p:grpSp>
      <p:grpSp>
        <p:nvGrpSpPr>
          <p:cNvPr name="Group 15" id="15"/>
          <p:cNvGrpSpPr/>
          <p:nvPr/>
        </p:nvGrpSpPr>
        <p:grpSpPr>
          <a:xfrm rot="0">
            <a:off x="8771632" y="4136975"/>
            <a:ext cx="3659684" cy="465087"/>
            <a:chOff x="0" y="0"/>
            <a:chExt cx="4879578" cy="620117"/>
          </a:xfrm>
        </p:grpSpPr>
        <p:sp>
          <p:nvSpPr>
            <p:cNvPr name="Freeform 16" id="16"/>
            <p:cNvSpPr/>
            <p:nvPr/>
          </p:nvSpPr>
          <p:spPr>
            <a:xfrm flipH="false" flipV="false" rot="0">
              <a:off x="0" y="0"/>
              <a:ext cx="4879579" cy="620117"/>
            </a:xfrm>
            <a:custGeom>
              <a:avLst/>
              <a:gdLst/>
              <a:ahLst/>
              <a:cxnLst/>
              <a:rect r="r" b="b" t="t" l="l"/>
              <a:pathLst>
                <a:path h="620117" w="4879579">
                  <a:moveTo>
                    <a:pt x="0" y="0"/>
                  </a:moveTo>
                  <a:lnTo>
                    <a:pt x="4879579" y="0"/>
                  </a:lnTo>
                  <a:lnTo>
                    <a:pt x="4879579" y="620117"/>
                  </a:lnTo>
                  <a:lnTo>
                    <a:pt x="0" y="620117"/>
                  </a:lnTo>
                  <a:close/>
                </a:path>
              </a:pathLst>
            </a:custGeom>
            <a:solidFill>
              <a:srgbClr val="000000">
                <a:alpha val="0"/>
              </a:srgbClr>
            </a:solidFill>
          </p:spPr>
        </p:sp>
        <p:sp>
          <p:nvSpPr>
            <p:cNvPr name="TextBox 17" id="17"/>
            <p:cNvSpPr txBox="true"/>
            <p:nvPr/>
          </p:nvSpPr>
          <p:spPr>
            <a:xfrm>
              <a:off x="0" y="-28575"/>
              <a:ext cx="4879578"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Request Submission</a:t>
              </a:r>
            </a:p>
          </p:txBody>
        </p:sp>
      </p:grpSp>
      <p:grpSp>
        <p:nvGrpSpPr>
          <p:cNvPr name="Group 18" id="18"/>
          <p:cNvGrpSpPr/>
          <p:nvPr/>
        </p:nvGrpSpPr>
        <p:grpSpPr>
          <a:xfrm rot="0">
            <a:off x="8771632" y="4772174"/>
            <a:ext cx="3659684" cy="907256"/>
            <a:chOff x="0" y="0"/>
            <a:chExt cx="4879578" cy="1209675"/>
          </a:xfrm>
        </p:grpSpPr>
        <p:sp>
          <p:nvSpPr>
            <p:cNvPr name="Freeform 19" id="19"/>
            <p:cNvSpPr/>
            <p:nvPr/>
          </p:nvSpPr>
          <p:spPr>
            <a:xfrm flipH="false" flipV="false" rot="0">
              <a:off x="0" y="0"/>
              <a:ext cx="4879579" cy="1209675"/>
            </a:xfrm>
            <a:custGeom>
              <a:avLst/>
              <a:gdLst/>
              <a:ahLst/>
              <a:cxnLst/>
              <a:rect r="r" b="b" t="t" l="l"/>
              <a:pathLst>
                <a:path h="1209675" w="4879579">
                  <a:moveTo>
                    <a:pt x="0" y="0"/>
                  </a:moveTo>
                  <a:lnTo>
                    <a:pt x="4879579" y="0"/>
                  </a:lnTo>
                  <a:lnTo>
                    <a:pt x="4879579" y="1209675"/>
                  </a:lnTo>
                  <a:lnTo>
                    <a:pt x="0" y="1209675"/>
                  </a:lnTo>
                  <a:close/>
                </a:path>
              </a:pathLst>
            </a:custGeom>
            <a:solidFill>
              <a:srgbClr val="000000">
                <a:alpha val="0"/>
              </a:srgbClr>
            </a:solidFill>
          </p:spPr>
        </p:sp>
        <p:sp>
          <p:nvSpPr>
            <p:cNvPr name="TextBox 20" id="20"/>
            <p:cNvSpPr txBox="true"/>
            <p:nvPr/>
          </p:nvSpPr>
          <p:spPr>
            <a:xfrm>
              <a:off x="0" y="-85725"/>
              <a:ext cx="4879578"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Agents can raise requests for client concerns.</a:t>
              </a:r>
            </a:p>
          </p:txBody>
        </p:sp>
      </p:grpSp>
      <p:grpSp>
        <p:nvGrpSpPr>
          <p:cNvPr name="Group 21" id="21"/>
          <p:cNvGrpSpPr/>
          <p:nvPr/>
        </p:nvGrpSpPr>
        <p:grpSpPr>
          <a:xfrm rot="0">
            <a:off x="12710071" y="4132212"/>
            <a:ext cx="647402" cy="647402"/>
            <a:chOff x="0" y="0"/>
            <a:chExt cx="863203" cy="863203"/>
          </a:xfrm>
        </p:grpSpPr>
        <p:sp>
          <p:nvSpPr>
            <p:cNvPr name="Freeform 22" id="22"/>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23" id="23"/>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name="Group 24" id="24"/>
          <p:cNvGrpSpPr/>
          <p:nvPr/>
        </p:nvGrpSpPr>
        <p:grpSpPr>
          <a:xfrm rot="0">
            <a:off x="12810530" y="4176861"/>
            <a:ext cx="446485" cy="558105"/>
            <a:chOff x="0" y="0"/>
            <a:chExt cx="595313" cy="744140"/>
          </a:xfrm>
        </p:grpSpPr>
        <p:sp>
          <p:nvSpPr>
            <p:cNvPr name="Freeform 25" id="25"/>
            <p:cNvSpPr/>
            <p:nvPr/>
          </p:nvSpPr>
          <p:spPr>
            <a:xfrm flipH="false" flipV="false" rot="0">
              <a:off x="0" y="0"/>
              <a:ext cx="595313" cy="744140"/>
            </a:xfrm>
            <a:custGeom>
              <a:avLst/>
              <a:gdLst/>
              <a:ahLst/>
              <a:cxnLst/>
              <a:rect r="r" b="b" t="t" l="l"/>
              <a:pathLst>
                <a:path h="744140" w="595313">
                  <a:moveTo>
                    <a:pt x="0" y="0"/>
                  </a:moveTo>
                  <a:lnTo>
                    <a:pt x="595313" y="0"/>
                  </a:lnTo>
                  <a:lnTo>
                    <a:pt x="595313" y="744140"/>
                  </a:lnTo>
                  <a:lnTo>
                    <a:pt x="0" y="744140"/>
                  </a:lnTo>
                  <a:close/>
                </a:path>
              </a:pathLst>
            </a:custGeom>
            <a:solidFill>
              <a:srgbClr val="000000">
                <a:alpha val="0"/>
              </a:srgbClr>
            </a:solidFill>
          </p:spPr>
        </p:sp>
        <p:sp>
          <p:nvSpPr>
            <p:cNvPr name="TextBox 26" id="26"/>
            <p:cNvSpPr txBox="true"/>
            <p:nvPr/>
          </p:nvSpPr>
          <p:spPr>
            <a:xfrm>
              <a:off x="0" y="57150"/>
              <a:ext cx="595313" cy="686990"/>
            </a:xfrm>
            <a:prstGeom prst="rect">
              <a:avLst/>
            </a:prstGeom>
          </p:spPr>
          <p:txBody>
            <a:bodyPr anchor="t" rtlCol="false" tIns="0" lIns="0" bIns="0" rIns="0"/>
            <a:lstStyle/>
            <a:p>
              <a:pPr algn="ctr">
                <a:lnSpc>
                  <a:spcPts val="3500"/>
                </a:lnSpc>
              </a:pPr>
              <a:r>
                <a:rPr lang="en-US" sz="3500">
                  <a:solidFill>
                    <a:srgbClr val="272525"/>
                  </a:solidFill>
                  <a:latin typeface="Petrona"/>
                  <a:ea typeface="Petrona"/>
                  <a:cs typeface="Petrona"/>
                  <a:sym typeface="Petrona"/>
                </a:rPr>
                <a:t>2</a:t>
              </a:r>
            </a:p>
          </p:txBody>
        </p:sp>
      </p:grpSp>
      <p:grpSp>
        <p:nvGrpSpPr>
          <p:cNvPr name="Group 27" id="27"/>
          <p:cNvGrpSpPr/>
          <p:nvPr/>
        </p:nvGrpSpPr>
        <p:grpSpPr>
          <a:xfrm rot="0">
            <a:off x="13636229" y="4136975"/>
            <a:ext cx="3659684" cy="465087"/>
            <a:chOff x="0" y="0"/>
            <a:chExt cx="4879578" cy="620117"/>
          </a:xfrm>
        </p:grpSpPr>
        <p:sp>
          <p:nvSpPr>
            <p:cNvPr name="Freeform 28" id="28"/>
            <p:cNvSpPr/>
            <p:nvPr/>
          </p:nvSpPr>
          <p:spPr>
            <a:xfrm flipH="false" flipV="false" rot="0">
              <a:off x="0" y="0"/>
              <a:ext cx="4879579" cy="620117"/>
            </a:xfrm>
            <a:custGeom>
              <a:avLst/>
              <a:gdLst/>
              <a:ahLst/>
              <a:cxnLst/>
              <a:rect r="r" b="b" t="t" l="l"/>
              <a:pathLst>
                <a:path h="620117" w="4879579">
                  <a:moveTo>
                    <a:pt x="0" y="0"/>
                  </a:moveTo>
                  <a:lnTo>
                    <a:pt x="4879579" y="0"/>
                  </a:lnTo>
                  <a:lnTo>
                    <a:pt x="4879579" y="620117"/>
                  </a:lnTo>
                  <a:lnTo>
                    <a:pt x="0" y="620117"/>
                  </a:lnTo>
                  <a:close/>
                </a:path>
              </a:pathLst>
            </a:custGeom>
            <a:solidFill>
              <a:srgbClr val="000000">
                <a:alpha val="0"/>
              </a:srgbClr>
            </a:solidFill>
          </p:spPr>
        </p:sp>
        <p:sp>
          <p:nvSpPr>
            <p:cNvPr name="TextBox 29" id="29"/>
            <p:cNvSpPr txBox="true"/>
            <p:nvPr/>
          </p:nvSpPr>
          <p:spPr>
            <a:xfrm>
              <a:off x="0" y="-28575"/>
              <a:ext cx="4879578"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Approval Processes</a:t>
              </a:r>
            </a:p>
          </p:txBody>
        </p:sp>
      </p:grpSp>
      <p:grpSp>
        <p:nvGrpSpPr>
          <p:cNvPr name="Group 30" id="30"/>
          <p:cNvGrpSpPr/>
          <p:nvPr/>
        </p:nvGrpSpPr>
        <p:grpSpPr>
          <a:xfrm rot="0">
            <a:off x="13636229" y="4772174"/>
            <a:ext cx="3659684" cy="1360885"/>
            <a:chOff x="0" y="0"/>
            <a:chExt cx="4879578" cy="1814513"/>
          </a:xfrm>
        </p:grpSpPr>
        <p:sp>
          <p:nvSpPr>
            <p:cNvPr name="Freeform 31" id="31"/>
            <p:cNvSpPr/>
            <p:nvPr/>
          </p:nvSpPr>
          <p:spPr>
            <a:xfrm flipH="false" flipV="false" rot="0">
              <a:off x="0" y="0"/>
              <a:ext cx="4879579" cy="1814513"/>
            </a:xfrm>
            <a:custGeom>
              <a:avLst/>
              <a:gdLst/>
              <a:ahLst/>
              <a:cxnLst/>
              <a:rect r="r" b="b" t="t" l="l"/>
              <a:pathLst>
                <a:path h="1814513" w="4879579">
                  <a:moveTo>
                    <a:pt x="0" y="0"/>
                  </a:moveTo>
                  <a:lnTo>
                    <a:pt x="4879579" y="0"/>
                  </a:lnTo>
                  <a:lnTo>
                    <a:pt x="4879579" y="1814513"/>
                  </a:lnTo>
                  <a:lnTo>
                    <a:pt x="0" y="1814513"/>
                  </a:lnTo>
                  <a:close/>
                </a:path>
              </a:pathLst>
            </a:custGeom>
            <a:solidFill>
              <a:srgbClr val="000000">
                <a:alpha val="0"/>
              </a:srgbClr>
            </a:solidFill>
          </p:spPr>
        </p:sp>
        <p:sp>
          <p:nvSpPr>
            <p:cNvPr name="TextBox 32" id="32"/>
            <p:cNvSpPr txBox="true"/>
            <p:nvPr/>
          </p:nvSpPr>
          <p:spPr>
            <a:xfrm>
              <a:off x="0" y="-85725"/>
              <a:ext cx="4879578"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Requests include commission and transaction updates.</a:t>
              </a:r>
            </a:p>
          </p:txBody>
        </p:sp>
      </p:grpSp>
      <p:grpSp>
        <p:nvGrpSpPr>
          <p:cNvPr name="Group 33" id="33"/>
          <p:cNvGrpSpPr/>
          <p:nvPr/>
        </p:nvGrpSpPr>
        <p:grpSpPr>
          <a:xfrm rot="0">
            <a:off x="7845475" y="6730752"/>
            <a:ext cx="647402" cy="647403"/>
            <a:chOff x="0" y="0"/>
            <a:chExt cx="863203" cy="863203"/>
          </a:xfrm>
        </p:grpSpPr>
        <p:sp>
          <p:nvSpPr>
            <p:cNvPr name="Freeform 34" id="34"/>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35" id="35"/>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name="Group 36" id="36"/>
          <p:cNvGrpSpPr/>
          <p:nvPr/>
        </p:nvGrpSpPr>
        <p:grpSpPr>
          <a:xfrm rot="0">
            <a:off x="7945934" y="6775400"/>
            <a:ext cx="446485" cy="558105"/>
            <a:chOff x="0" y="0"/>
            <a:chExt cx="595313" cy="744140"/>
          </a:xfrm>
        </p:grpSpPr>
        <p:sp>
          <p:nvSpPr>
            <p:cNvPr name="Freeform 37" id="37"/>
            <p:cNvSpPr/>
            <p:nvPr/>
          </p:nvSpPr>
          <p:spPr>
            <a:xfrm flipH="false" flipV="false" rot="0">
              <a:off x="0" y="0"/>
              <a:ext cx="595313" cy="744140"/>
            </a:xfrm>
            <a:custGeom>
              <a:avLst/>
              <a:gdLst/>
              <a:ahLst/>
              <a:cxnLst/>
              <a:rect r="r" b="b" t="t" l="l"/>
              <a:pathLst>
                <a:path h="744140" w="595313">
                  <a:moveTo>
                    <a:pt x="0" y="0"/>
                  </a:moveTo>
                  <a:lnTo>
                    <a:pt x="595313" y="0"/>
                  </a:lnTo>
                  <a:lnTo>
                    <a:pt x="595313" y="744140"/>
                  </a:lnTo>
                  <a:lnTo>
                    <a:pt x="0" y="744140"/>
                  </a:lnTo>
                  <a:close/>
                </a:path>
              </a:pathLst>
            </a:custGeom>
            <a:solidFill>
              <a:srgbClr val="000000">
                <a:alpha val="0"/>
              </a:srgbClr>
            </a:solidFill>
          </p:spPr>
        </p:sp>
        <p:sp>
          <p:nvSpPr>
            <p:cNvPr name="TextBox 38" id="38"/>
            <p:cNvSpPr txBox="true"/>
            <p:nvPr/>
          </p:nvSpPr>
          <p:spPr>
            <a:xfrm>
              <a:off x="0" y="57150"/>
              <a:ext cx="595313" cy="686990"/>
            </a:xfrm>
            <a:prstGeom prst="rect">
              <a:avLst/>
            </a:prstGeom>
          </p:spPr>
          <p:txBody>
            <a:bodyPr anchor="t" rtlCol="false" tIns="0" lIns="0" bIns="0" rIns="0"/>
            <a:lstStyle/>
            <a:p>
              <a:pPr algn="ctr">
                <a:lnSpc>
                  <a:spcPts val="3500"/>
                </a:lnSpc>
              </a:pPr>
              <a:r>
                <a:rPr lang="en-US" sz="3500">
                  <a:solidFill>
                    <a:srgbClr val="272525"/>
                  </a:solidFill>
                  <a:latin typeface="Petrona"/>
                  <a:ea typeface="Petrona"/>
                  <a:cs typeface="Petrona"/>
                  <a:sym typeface="Petrona"/>
                </a:rPr>
                <a:t>3</a:t>
              </a:r>
            </a:p>
          </p:txBody>
        </p:sp>
      </p:grpSp>
      <p:grpSp>
        <p:nvGrpSpPr>
          <p:cNvPr name="Group 39" id="39"/>
          <p:cNvGrpSpPr/>
          <p:nvPr/>
        </p:nvGrpSpPr>
        <p:grpSpPr>
          <a:xfrm rot="0">
            <a:off x="8771632" y="6735515"/>
            <a:ext cx="3721299" cy="465088"/>
            <a:chOff x="0" y="0"/>
            <a:chExt cx="4961732" cy="620117"/>
          </a:xfrm>
        </p:grpSpPr>
        <p:sp>
          <p:nvSpPr>
            <p:cNvPr name="Freeform 40" id="40"/>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41" id="41"/>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Admin Review</a:t>
              </a:r>
            </a:p>
          </p:txBody>
        </p:sp>
      </p:grpSp>
      <p:grpSp>
        <p:nvGrpSpPr>
          <p:cNvPr name="Group 42" id="42"/>
          <p:cNvGrpSpPr/>
          <p:nvPr/>
        </p:nvGrpSpPr>
        <p:grpSpPr>
          <a:xfrm rot="0">
            <a:off x="8771632" y="7370712"/>
            <a:ext cx="8524131" cy="453629"/>
            <a:chOff x="0" y="0"/>
            <a:chExt cx="11365508" cy="604838"/>
          </a:xfrm>
        </p:grpSpPr>
        <p:sp>
          <p:nvSpPr>
            <p:cNvPr name="Freeform 43" id="43"/>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44" id="44"/>
            <p:cNvSpPr txBox="true"/>
            <p:nvPr/>
          </p:nvSpPr>
          <p:spPr>
            <a:xfrm>
              <a:off x="0" y="-85725"/>
              <a:ext cx="11365508"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admin reviews and addresses requests promptly.</a:t>
              </a:r>
            </a:p>
          </p:txBody>
        </p:sp>
      </p:grpSp>
    </p:spTree>
  </p:cSld>
  <p:clrMapOvr>
    <a:masterClrMapping/>
  </p:clrMapOvr>
</p:sld>
</file>

<file path=ppt/slides/slide1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25aff94d4904a7c"/>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50c299bf317d46a2"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865c2a9c800d4fc3"/>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c14841f60dfd4a8a"/>
            <a:stretch>
              <a:fillRect l="0" t="0" r="0" b="0"/>
            </a:stretch>
          </a:blipFill>
        </p:spPr>
      </p:sp>
    </p:spTree>
  </p:cSld>
  <p:clrMapOvr>
    <a:masterClrMapping/>
  </p:clrMapOvr>
</p:sld>
</file>

<file path=ppt/slides/slide1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ce7a4e9020f9469e"/>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a0ff44d94d7a4692"/>
            <a:stretch>
              <a:fillRect l="0" t="0" r="0" b="0"/>
            </a:stretch>
          </a:blipFill>
        </p:spPr>
      </p:sp>
      <p:grpSp>
        <p:nvGrpSpPr>
          <p:cNvPr name="Group 6" id="6"/>
          <p:cNvGrpSpPr/>
          <p:nvPr/>
        </p:nvGrpSpPr>
        <p:grpSpPr>
          <a:xfrm rot="0">
            <a:off x="7789961" y="946249"/>
            <a:ext cx="6989712" cy="873770"/>
            <a:chOff x="0" y="0"/>
            <a:chExt cx="9319617" cy="1165027"/>
          </a:xfrm>
        </p:grpSpPr>
        <p:sp>
          <p:nvSpPr>
            <p:cNvPr name="Freeform 7" id="7"/>
            <p:cNvSpPr/>
            <p:nvPr/>
          </p:nvSpPr>
          <p:spPr>
            <a:xfrm flipH="false" flipV="false" rot="0">
              <a:off x="0" y="0"/>
              <a:ext cx="9319616" cy="1165027"/>
            </a:xfrm>
            <a:custGeom>
              <a:avLst/>
              <a:gdLst/>
              <a:ahLst/>
              <a:cxnLst/>
              <a:rect r="r" b="b" t="t" l="l"/>
              <a:pathLst>
                <a:path h="1165027" w="9319616">
                  <a:moveTo>
                    <a:pt x="0" y="0"/>
                  </a:moveTo>
                  <a:lnTo>
                    <a:pt x="9319616" y="0"/>
                  </a:lnTo>
                  <a:lnTo>
                    <a:pt x="9319616" y="1165027"/>
                  </a:lnTo>
                  <a:lnTo>
                    <a:pt x="0" y="1165027"/>
                  </a:lnTo>
                  <a:close/>
                </a:path>
              </a:pathLst>
            </a:custGeom>
            <a:solidFill>
              <a:srgbClr val="000000">
                <a:alpha val="0"/>
              </a:srgbClr>
            </a:solidFill>
          </p:spPr>
        </p:sp>
        <p:sp>
          <p:nvSpPr>
            <p:cNvPr name="TextBox 8" id="8"/>
            <p:cNvSpPr txBox="true"/>
            <p:nvPr/>
          </p:nvSpPr>
          <p:spPr>
            <a:xfrm>
              <a:off x="0" y="-38100"/>
              <a:ext cx="9319617" cy="1203127"/>
            </a:xfrm>
            <a:prstGeom prst="rect">
              <a:avLst/>
            </a:prstGeom>
          </p:spPr>
          <p:txBody>
            <a:bodyPr anchor="t" rtlCol="false" tIns="0" lIns="0" bIns="0" rIns="0"/>
            <a:lstStyle/>
            <a:p>
              <a:pPr algn="l">
                <a:lnSpc>
                  <a:spcPts val="6875"/>
                </a:lnSpc>
              </a:pPr>
              <a:r>
                <a:rPr lang="en-US" sz="5500">
                  <a:solidFill>
                    <a:srgbClr val="000000"/>
                  </a:solidFill>
                  <a:latin typeface="Petrona"/>
                  <a:ea typeface="Petrona"/>
                  <a:cs typeface="Petrona"/>
                  <a:sym typeface="Petrona"/>
                </a:rPr>
                <a:t>Conclusion</a:t>
              </a:r>
            </a:p>
          </p:txBody>
        </p:sp>
      </p:grpSp>
      <p:grpSp>
        <p:nvGrpSpPr>
          <p:cNvPr name="Group 9" id="9"/>
          <p:cNvGrpSpPr/>
          <p:nvPr/>
        </p:nvGrpSpPr>
        <p:grpSpPr>
          <a:xfrm rot="0">
            <a:off x="7785199" y="2214562"/>
            <a:ext cx="4659511" cy="3287316"/>
            <a:chOff x="0" y="0"/>
            <a:chExt cx="6212682" cy="4383088"/>
          </a:xfrm>
        </p:grpSpPr>
        <p:sp>
          <p:nvSpPr>
            <p:cNvPr name="Freeform 10" id="10"/>
            <p:cNvSpPr/>
            <p:nvPr/>
          </p:nvSpPr>
          <p:spPr>
            <a:xfrm flipH="false" flipV="false" rot="0">
              <a:off x="6350" y="6350"/>
              <a:ext cx="6200013" cy="4370451"/>
            </a:xfrm>
            <a:custGeom>
              <a:avLst/>
              <a:gdLst/>
              <a:ahLst/>
              <a:cxnLst/>
              <a:rect r="r" b="b" t="t" l="l"/>
              <a:pathLst>
                <a:path h="4370451" w="6200013">
                  <a:moveTo>
                    <a:pt x="0" y="149098"/>
                  </a:moveTo>
                  <a:cubicBezTo>
                    <a:pt x="0" y="66802"/>
                    <a:pt x="66802" y="0"/>
                    <a:pt x="149225" y="0"/>
                  </a:cubicBezTo>
                  <a:lnTo>
                    <a:pt x="6050788" y="0"/>
                  </a:lnTo>
                  <a:cubicBezTo>
                    <a:pt x="6133211" y="0"/>
                    <a:pt x="6200013" y="66802"/>
                    <a:pt x="6200013" y="149098"/>
                  </a:cubicBezTo>
                  <a:lnTo>
                    <a:pt x="6200013" y="4221226"/>
                  </a:lnTo>
                  <a:cubicBezTo>
                    <a:pt x="6200013" y="4303522"/>
                    <a:pt x="6133211" y="4370324"/>
                    <a:pt x="6050788" y="4370324"/>
                  </a:cubicBezTo>
                  <a:lnTo>
                    <a:pt x="149225" y="4370324"/>
                  </a:lnTo>
                  <a:cubicBezTo>
                    <a:pt x="66802" y="4370451"/>
                    <a:pt x="0" y="4303649"/>
                    <a:pt x="0" y="4221226"/>
                  </a:cubicBezTo>
                  <a:close/>
                </a:path>
              </a:pathLst>
            </a:custGeom>
            <a:solidFill>
              <a:srgbClr val="CCEEFF"/>
            </a:solidFill>
          </p:spPr>
        </p:sp>
        <p:sp>
          <p:nvSpPr>
            <p:cNvPr name="Freeform 11" id="11"/>
            <p:cNvSpPr/>
            <p:nvPr/>
          </p:nvSpPr>
          <p:spPr>
            <a:xfrm flipH="false" flipV="false" rot="0">
              <a:off x="0" y="0"/>
              <a:ext cx="6212713" cy="4383151"/>
            </a:xfrm>
            <a:custGeom>
              <a:avLst/>
              <a:gdLst/>
              <a:ahLst/>
              <a:cxnLst/>
              <a:rect r="r" b="b" t="t" l="l"/>
              <a:pathLst>
                <a:path h="4383151" w="6212713">
                  <a:moveTo>
                    <a:pt x="0" y="155448"/>
                  </a:moveTo>
                  <a:cubicBezTo>
                    <a:pt x="0" y="69596"/>
                    <a:pt x="69723" y="0"/>
                    <a:pt x="155575" y="0"/>
                  </a:cubicBezTo>
                  <a:lnTo>
                    <a:pt x="6057138" y="0"/>
                  </a:lnTo>
                  <a:lnTo>
                    <a:pt x="6057138" y="6350"/>
                  </a:lnTo>
                  <a:lnTo>
                    <a:pt x="6057138" y="0"/>
                  </a:lnTo>
                  <a:cubicBezTo>
                    <a:pt x="6143117" y="0"/>
                    <a:pt x="6212713" y="69596"/>
                    <a:pt x="6212713" y="155448"/>
                  </a:cubicBezTo>
                  <a:lnTo>
                    <a:pt x="6206363" y="155448"/>
                  </a:lnTo>
                  <a:lnTo>
                    <a:pt x="6212713" y="155448"/>
                  </a:lnTo>
                  <a:lnTo>
                    <a:pt x="6212713" y="4227576"/>
                  </a:lnTo>
                  <a:lnTo>
                    <a:pt x="6206363" y="4227576"/>
                  </a:lnTo>
                  <a:lnTo>
                    <a:pt x="6212713" y="4227576"/>
                  </a:lnTo>
                  <a:cubicBezTo>
                    <a:pt x="6212713" y="4313428"/>
                    <a:pt x="6142990" y="4383024"/>
                    <a:pt x="6057138" y="4383024"/>
                  </a:cubicBezTo>
                  <a:lnTo>
                    <a:pt x="6057138" y="4376674"/>
                  </a:lnTo>
                  <a:lnTo>
                    <a:pt x="6057138" y="4383024"/>
                  </a:lnTo>
                  <a:lnTo>
                    <a:pt x="155575" y="4383024"/>
                  </a:lnTo>
                  <a:lnTo>
                    <a:pt x="155575" y="4376674"/>
                  </a:lnTo>
                  <a:lnTo>
                    <a:pt x="155575" y="4383024"/>
                  </a:lnTo>
                  <a:cubicBezTo>
                    <a:pt x="69723" y="4383151"/>
                    <a:pt x="0" y="4313428"/>
                    <a:pt x="0" y="4227576"/>
                  </a:cubicBezTo>
                  <a:lnTo>
                    <a:pt x="0" y="155448"/>
                  </a:lnTo>
                  <a:lnTo>
                    <a:pt x="6350" y="155448"/>
                  </a:lnTo>
                  <a:lnTo>
                    <a:pt x="0" y="155448"/>
                  </a:lnTo>
                  <a:moveTo>
                    <a:pt x="12700" y="155448"/>
                  </a:moveTo>
                  <a:lnTo>
                    <a:pt x="12700" y="4227576"/>
                  </a:lnTo>
                  <a:lnTo>
                    <a:pt x="6350" y="4227576"/>
                  </a:lnTo>
                  <a:lnTo>
                    <a:pt x="12700" y="4227576"/>
                  </a:lnTo>
                  <a:cubicBezTo>
                    <a:pt x="12700" y="4306443"/>
                    <a:pt x="76708" y="4370324"/>
                    <a:pt x="155575" y="4370324"/>
                  </a:cubicBezTo>
                  <a:lnTo>
                    <a:pt x="6057138" y="4370324"/>
                  </a:lnTo>
                  <a:cubicBezTo>
                    <a:pt x="6136005" y="4370324"/>
                    <a:pt x="6200013" y="4306443"/>
                    <a:pt x="6200013" y="4227576"/>
                  </a:cubicBezTo>
                  <a:lnTo>
                    <a:pt x="6200013" y="155448"/>
                  </a:lnTo>
                  <a:cubicBezTo>
                    <a:pt x="6200013" y="76581"/>
                    <a:pt x="6136005" y="12700"/>
                    <a:pt x="6057138" y="12700"/>
                  </a:cubicBezTo>
                  <a:lnTo>
                    <a:pt x="155575" y="12700"/>
                  </a:lnTo>
                  <a:lnTo>
                    <a:pt x="155575" y="6350"/>
                  </a:lnTo>
                  <a:lnTo>
                    <a:pt x="155575" y="12700"/>
                  </a:lnTo>
                  <a:cubicBezTo>
                    <a:pt x="76708" y="12700"/>
                    <a:pt x="12700" y="76581"/>
                    <a:pt x="12700" y="155448"/>
                  </a:cubicBezTo>
                  <a:close/>
                </a:path>
              </a:pathLst>
            </a:custGeom>
            <a:solidFill>
              <a:srgbClr val="B2D4E5"/>
            </a:solidFill>
          </p:spPr>
        </p:sp>
      </p:grpSp>
      <p:grpSp>
        <p:nvGrpSpPr>
          <p:cNvPr name="Group 12" id="12"/>
          <p:cNvGrpSpPr/>
          <p:nvPr/>
        </p:nvGrpSpPr>
        <p:grpSpPr>
          <a:xfrm rot="0">
            <a:off x="8065740" y="2495104"/>
            <a:ext cx="3556397" cy="436810"/>
            <a:chOff x="0" y="0"/>
            <a:chExt cx="4741863" cy="582413"/>
          </a:xfrm>
        </p:grpSpPr>
        <p:sp>
          <p:nvSpPr>
            <p:cNvPr name="Freeform 13" id="13"/>
            <p:cNvSpPr/>
            <p:nvPr/>
          </p:nvSpPr>
          <p:spPr>
            <a:xfrm flipH="false" flipV="false" rot="0">
              <a:off x="0" y="0"/>
              <a:ext cx="4741863" cy="582413"/>
            </a:xfrm>
            <a:custGeom>
              <a:avLst/>
              <a:gdLst/>
              <a:ahLst/>
              <a:cxnLst/>
              <a:rect r="r" b="b" t="t" l="l"/>
              <a:pathLst>
                <a:path h="582413" w="4741863">
                  <a:moveTo>
                    <a:pt x="0" y="0"/>
                  </a:moveTo>
                  <a:lnTo>
                    <a:pt x="4741863" y="0"/>
                  </a:lnTo>
                  <a:lnTo>
                    <a:pt x="4741863" y="582413"/>
                  </a:lnTo>
                  <a:lnTo>
                    <a:pt x="0" y="582413"/>
                  </a:lnTo>
                  <a:close/>
                </a:path>
              </a:pathLst>
            </a:custGeom>
            <a:solidFill>
              <a:srgbClr val="000000">
                <a:alpha val="0"/>
              </a:srgbClr>
            </a:solidFill>
          </p:spPr>
        </p:sp>
        <p:sp>
          <p:nvSpPr>
            <p:cNvPr name="TextBox 14" id="14"/>
            <p:cNvSpPr txBox="true"/>
            <p:nvPr/>
          </p:nvSpPr>
          <p:spPr>
            <a:xfrm>
              <a:off x="0" y="-28575"/>
              <a:ext cx="4741863" cy="610988"/>
            </a:xfrm>
            <a:prstGeom prst="rect">
              <a:avLst/>
            </a:prstGeom>
          </p:spPr>
          <p:txBody>
            <a:bodyPr anchor="t" rtlCol="false" tIns="0" lIns="0" bIns="0" rIns="0"/>
            <a:lstStyle/>
            <a:p>
              <a:pPr algn="l">
                <a:lnSpc>
                  <a:spcPts val="3437"/>
                </a:lnSpc>
              </a:pPr>
              <a:r>
                <a:rPr lang="en-US" sz="2750">
                  <a:solidFill>
                    <a:srgbClr val="272525"/>
                  </a:solidFill>
                  <a:latin typeface="Petrona"/>
                  <a:ea typeface="Petrona"/>
                  <a:cs typeface="Petrona"/>
                  <a:sym typeface="Petrona"/>
                </a:rPr>
                <a:t>Efficient Management</a:t>
              </a:r>
            </a:p>
          </p:txBody>
        </p:sp>
      </p:grpSp>
      <p:grpSp>
        <p:nvGrpSpPr>
          <p:cNvPr name="Group 15" id="15"/>
          <p:cNvGrpSpPr/>
          <p:nvPr/>
        </p:nvGrpSpPr>
        <p:grpSpPr>
          <a:xfrm rot="0">
            <a:off x="8065740" y="3091606"/>
            <a:ext cx="4098429" cy="2129730"/>
            <a:chOff x="0" y="0"/>
            <a:chExt cx="5464572" cy="2839640"/>
          </a:xfrm>
        </p:grpSpPr>
        <p:sp>
          <p:nvSpPr>
            <p:cNvPr name="Freeform 16" id="16"/>
            <p:cNvSpPr/>
            <p:nvPr/>
          </p:nvSpPr>
          <p:spPr>
            <a:xfrm flipH="false" flipV="false" rot="0">
              <a:off x="0" y="0"/>
              <a:ext cx="5464572" cy="2839640"/>
            </a:xfrm>
            <a:custGeom>
              <a:avLst/>
              <a:gdLst/>
              <a:ahLst/>
              <a:cxnLst/>
              <a:rect r="r" b="b" t="t" l="l"/>
              <a:pathLst>
                <a:path h="2839640" w="5464572">
                  <a:moveTo>
                    <a:pt x="0" y="0"/>
                  </a:moveTo>
                  <a:lnTo>
                    <a:pt x="5464572" y="0"/>
                  </a:lnTo>
                  <a:lnTo>
                    <a:pt x="5464572" y="2839640"/>
                  </a:lnTo>
                  <a:lnTo>
                    <a:pt x="0" y="2839640"/>
                  </a:lnTo>
                  <a:close/>
                </a:path>
              </a:pathLst>
            </a:custGeom>
            <a:solidFill>
              <a:srgbClr val="000000">
                <a:alpha val="0"/>
              </a:srgbClr>
            </a:solidFill>
          </p:spPr>
        </p:sp>
        <p:sp>
          <p:nvSpPr>
            <p:cNvPr name="TextBox 17" id="17"/>
            <p:cNvSpPr txBox="true"/>
            <p:nvPr/>
          </p:nvSpPr>
          <p:spPr>
            <a:xfrm>
              <a:off x="0" y="-95250"/>
              <a:ext cx="5464572" cy="2934890"/>
            </a:xfrm>
            <a:prstGeom prst="rect">
              <a:avLst/>
            </a:prstGeom>
          </p:spPr>
          <p:txBody>
            <a:bodyPr anchor="t" rtlCol="false" tIns="0" lIns="0" bIns="0" rIns="0"/>
            <a:lstStyle/>
            <a:p>
              <a:pPr algn="l">
                <a:lnSpc>
                  <a:spcPts val="3312"/>
                </a:lnSpc>
              </a:pPr>
              <a:r>
                <a:rPr lang="en-US" sz="2062">
                  <a:solidFill>
                    <a:srgbClr val="272525"/>
                  </a:solidFill>
                  <a:latin typeface="Inter"/>
                  <a:ea typeface="Inter"/>
                  <a:cs typeface="Inter"/>
                  <a:sym typeface="Inter"/>
                </a:rPr>
                <a:t>The Admin Dashboard ensures streamlined management of users. This also includes streamlined management of employee tasks.</a:t>
              </a:r>
            </a:p>
          </p:txBody>
        </p:sp>
      </p:grpSp>
      <p:grpSp>
        <p:nvGrpSpPr>
          <p:cNvPr name="Group 18" id="18"/>
          <p:cNvGrpSpPr/>
          <p:nvPr/>
        </p:nvGrpSpPr>
        <p:grpSpPr>
          <a:xfrm rot="0">
            <a:off x="12701439" y="2214562"/>
            <a:ext cx="4659511" cy="3287316"/>
            <a:chOff x="0" y="0"/>
            <a:chExt cx="6212682" cy="4383088"/>
          </a:xfrm>
        </p:grpSpPr>
        <p:sp>
          <p:nvSpPr>
            <p:cNvPr name="Freeform 19" id="19"/>
            <p:cNvSpPr/>
            <p:nvPr/>
          </p:nvSpPr>
          <p:spPr>
            <a:xfrm flipH="false" flipV="false" rot="0">
              <a:off x="6350" y="6350"/>
              <a:ext cx="6200013" cy="4370451"/>
            </a:xfrm>
            <a:custGeom>
              <a:avLst/>
              <a:gdLst/>
              <a:ahLst/>
              <a:cxnLst/>
              <a:rect r="r" b="b" t="t" l="l"/>
              <a:pathLst>
                <a:path h="4370451" w="6200013">
                  <a:moveTo>
                    <a:pt x="0" y="149098"/>
                  </a:moveTo>
                  <a:cubicBezTo>
                    <a:pt x="0" y="66802"/>
                    <a:pt x="66802" y="0"/>
                    <a:pt x="149225" y="0"/>
                  </a:cubicBezTo>
                  <a:lnTo>
                    <a:pt x="6050788" y="0"/>
                  </a:lnTo>
                  <a:cubicBezTo>
                    <a:pt x="6133211" y="0"/>
                    <a:pt x="6200013" y="66802"/>
                    <a:pt x="6200013" y="149098"/>
                  </a:cubicBezTo>
                  <a:lnTo>
                    <a:pt x="6200013" y="4221226"/>
                  </a:lnTo>
                  <a:cubicBezTo>
                    <a:pt x="6200013" y="4303522"/>
                    <a:pt x="6133211" y="4370324"/>
                    <a:pt x="6050788" y="4370324"/>
                  </a:cubicBezTo>
                  <a:lnTo>
                    <a:pt x="149225" y="4370324"/>
                  </a:lnTo>
                  <a:cubicBezTo>
                    <a:pt x="66802" y="4370451"/>
                    <a:pt x="0" y="4303649"/>
                    <a:pt x="0" y="4221226"/>
                  </a:cubicBezTo>
                  <a:close/>
                </a:path>
              </a:pathLst>
            </a:custGeom>
            <a:solidFill>
              <a:srgbClr val="CCEEFF"/>
            </a:solidFill>
          </p:spPr>
        </p:sp>
        <p:sp>
          <p:nvSpPr>
            <p:cNvPr name="Freeform 20" id="20"/>
            <p:cNvSpPr/>
            <p:nvPr/>
          </p:nvSpPr>
          <p:spPr>
            <a:xfrm flipH="false" flipV="false" rot="0">
              <a:off x="0" y="0"/>
              <a:ext cx="6212713" cy="4383151"/>
            </a:xfrm>
            <a:custGeom>
              <a:avLst/>
              <a:gdLst/>
              <a:ahLst/>
              <a:cxnLst/>
              <a:rect r="r" b="b" t="t" l="l"/>
              <a:pathLst>
                <a:path h="4383151" w="6212713">
                  <a:moveTo>
                    <a:pt x="0" y="155448"/>
                  </a:moveTo>
                  <a:cubicBezTo>
                    <a:pt x="0" y="69596"/>
                    <a:pt x="69723" y="0"/>
                    <a:pt x="155575" y="0"/>
                  </a:cubicBezTo>
                  <a:lnTo>
                    <a:pt x="6057138" y="0"/>
                  </a:lnTo>
                  <a:lnTo>
                    <a:pt x="6057138" y="6350"/>
                  </a:lnTo>
                  <a:lnTo>
                    <a:pt x="6057138" y="0"/>
                  </a:lnTo>
                  <a:cubicBezTo>
                    <a:pt x="6143117" y="0"/>
                    <a:pt x="6212713" y="69596"/>
                    <a:pt x="6212713" y="155448"/>
                  </a:cubicBezTo>
                  <a:lnTo>
                    <a:pt x="6206363" y="155448"/>
                  </a:lnTo>
                  <a:lnTo>
                    <a:pt x="6212713" y="155448"/>
                  </a:lnTo>
                  <a:lnTo>
                    <a:pt x="6212713" y="4227576"/>
                  </a:lnTo>
                  <a:lnTo>
                    <a:pt x="6206363" y="4227576"/>
                  </a:lnTo>
                  <a:lnTo>
                    <a:pt x="6212713" y="4227576"/>
                  </a:lnTo>
                  <a:cubicBezTo>
                    <a:pt x="6212713" y="4313428"/>
                    <a:pt x="6142990" y="4383024"/>
                    <a:pt x="6057138" y="4383024"/>
                  </a:cubicBezTo>
                  <a:lnTo>
                    <a:pt x="6057138" y="4376674"/>
                  </a:lnTo>
                  <a:lnTo>
                    <a:pt x="6057138" y="4383024"/>
                  </a:lnTo>
                  <a:lnTo>
                    <a:pt x="155575" y="4383024"/>
                  </a:lnTo>
                  <a:lnTo>
                    <a:pt x="155575" y="4376674"/>
                  </a:lnTo>
                  <a:lnTo>
                    <a:pt x="155575" y="4383024"/>
                  </a:lnTo>
                  <a:cubicBezTo>
                    <a:pt x="69723" y="4383151"/>
                    <a:pt x="0" y="4313428"/>
                    <a:pt x="0" y="4227576"/>
                  </a:cubicBezTo>
                  <a:lnTo>
                    <a:pt x="0" y="155448"/>
                  </a:lnTo>
                  <a:lnTo>
                    <a:pt x="6350" y="155448"/>
                  </a:lnTo>
                  <a:lnTo>
                    <a:pt x="0" y="155448"/>
                  </a:lnTo>
                  <a:moveTo>
                    <a:pt x="12700" y="155448"/>
                  </a:moveTo>
                  <a:lnTo>
                    <a:pt x="12700" y="4227576"/>
                  </a:lnTo>
                  <a:lnTo>
                    <a:pt x="6350" y="4227576"/>
                  </a:lnTo>
                  <a:lnTo>
                    <a:pt x="12700" y="4227576"/>
                  </a:lnTo>
                  <a:cubicBezTo>
                    <a:pt x="12700" y="4306443"/>
                    <a:pt x="76708" y="4370324"/>
                    <a:pt x="155575" y="4370324"/>
                  </a:cubicBezTo>
                  <a:lnTo>
                    <a:pt x="6057138" y="4370324"/>
                  </a:lnTo>
                  <a:cubicBezTo>
                    <a:pt x="6136005" y="4370324"/>
                    <a:pt x="6200013" y="4306443"/>
                    <a:pt x="6200013" y="4227576"/>
                  </a:cubicBezTo>
                  <a:lnTo>
                    <a:pt x="6200013" y="155448"/>
                  </a:lnTo>
                  <a:cubicBezTo>
                    <a:pt x="6200013" y="76581"/>
                    <a:pt x="6136005" y="12700"/>
                    <a:pt x="6057138" y="12700"/>
                  </a:cubicBezTo>
                  <a:lnTo>
                    <a:pt x="155575" y="12700"/>
                  </a:lnTo>
                  <a:lnTo>
                    <a:pt x="155575" y="6350"/>
                  </a:lnTo>
                  <a:lnTo>
                    <a:pt x="155575" y="12700"/>
                  </a:lnTo>
                  <a:cubicBezTo>
                    <a:pt x="76708" y="12700"/>
                    <a:pt x="12700" y="76581"/>
                    <a:pt x="12700" y="155448"/>
                  </a:cubicBezTo>
                  <a:close/>
                </a:path>
              </a:pathLst>
            </a:custGeom>
            <a:solidFill>
              <a:srgbClr val="B2D4E5"/>
            </a:solidFill>
          </p:spPr>
        </p:sp>
      </p:grpSp>
      <p:grpSp>
        <p:nvGrpSpPr>
          <p:cNvPr name="Group 21" id="21"/>
          <p:cNvGrpSpPr/>
          <p:nvPr/>
        </p:nvGrpSpPr>
        <p:grpSpPr>
          <a:xfrm rot="0">
            <a:off x="12981980" y="2495104"/>
            <a:ext cx="3722043" cy="436810"/>
            <a:chOff x="0" y="0"/>
            <a:chExt cx="4962723" cy="582413"/>
          </a:xfrm>
        </p:grpSpPr>
        <p:sp>
          <p:nvSpPr>
            <p:cNvPr name="Freeform 22" id="22"/>
            <p:cNvSpPr/>
            <p:nvPr/>
          </p:nvSpPr>
          <p:spPr>
            <a:xfrm flipH="false" flipV="false" rot="0">
              <a:off x="0" y="0"/>
              <a:ext cx="4962723" cy="582413"/>
            </a:xfrm>
            <a:custGeom>
              <a:avLst/>
              <a:gdLst/>
              <a:ahLst/>
              <a:cxnLst/>
              <a:rect r="r" b="b" t="t" l="l"/>
              <a:pathLst>
                <a:path h="582413" w="4962723">
                  <a:moveTo>
                    <a:pt x="0" y="0"/>
                  </a:moveTo>
                  <a:lnTo>
                    <a:pt x="4962723" y="0"/>
                  </a:lnTo>
                  <a:lnTo>
                    <a:pt x="4962723" y="582413"/>
                  </a:lnTo>
                  <a:lnTo>
                    <a:pt x="0" y="582413"/>
                  </a:lnTo>
                  <a:close/>
                </a:path>
              </a:pathLst>
            </a:custGeom>
            <a:solidFill>
              <a:srgbClr val="000000">
                <a:alpha val="0"/>
              </a:srgbClr>
            </a:solidFill>
          </p:spPr>
        </p:sp>
        <p:sp>
          <p:nvSpPr>
            <p:cNvPr name="TextBox 23" id="23"/>
            <p:cNvSpPr txBox="true"/>
            <p:nvPr/>
          </p:nvSpPr>
          <p:spPr>
            <a:xfrm>
              <a:off x="0" y="-28575"/>
              <a:ext cx="4962723" cy="610988"/>
            </a:xfrm>
            <a:prstGeom prst="rect">
              <a:avLst/>
            </a:prstGeom>
          </p:spPr>
          <p:txBody>
            <a:bodyPr anchor="t" rtlCol="false" tIns="0" lIns="0" bIns="0" rIns="0"/>
            <a:lstStyle/>
            <a:p>
              <a:pPr algn="l">
                <a:lnSpc>
                  <a:spcPts val="3437"/>
                </a:lnSpc>
              </a:pPr>
              <a:r>
                <a:rPr lang="en-US" sz="2750">
                  <a:solidFill>
                    <a:srgbClr val="272525"/>
                  </a:solidFill>
                  <a:latin typeface="Petrona"/>
                  <a:ea typeface="Petrona"/>
                  <a:cs typeface="Petrona"/>
                  <a:sym typeface="Petrona"/>
                </a:rPr>
                <a:t>Organized CRM System</a:t>
              </a:r>
            </a:p>
          </p:txBody>
        </p:sp>
      </p:grpSp>
      <p:grpSp>
        <p:nvGrpSpPr>
          <p:cNvPr name="Group 24" id="24"/>
          <p:cNvGrpSpPr/>
          <p:nvPr/>
        </p:nvGrpSpPr>
        <p:grpSpPr>
          <a:xfrm rot="0">
            <a:off x="12981980" y="3091606"/>
            <a:ext cx="4098429" cy="1703785"/>
            <a:chOff x="0" y="0"/>
            <a:chExt cx="5464572" cy="2271713"/>
          </a:xfrm>
        </p:grpSpPr>
        <p:sp>
          <p:nvSpPr>
            <p:cNvPr name="Freeform 25" id="25"/>
            <p:cNvSpPr/>
            <p:nvPr/>
          </p:nvSpPr>
          <p:spPr>
            <a:xfrm flipH="false" flipV="false" rot="0">
              <a:off x="0" y="0"/>
              <a:ext cx="5464572" cy="2271713"/>
            </a:xfrm>
            <a:custGeom>
              <a:avLst/>
              <a:gdLst/>
              <a:ahLst/>
              <a:cxnLst/>
              <a:rect r="r" b="b" t="t" l="l"/>
              <a:pathLst>
                <a:path h="2271713" w="5464572">
                  <a:moveTo>
                    <a:pt x="0" y="0"/>
                  </a:moveTo>
                  <a:lnTo>
                    <a:pt x="5464572" y="0"/>
                  </a:lnTo>
                  <a:lnTo>
                    <a:pt x="5464572" y="2271713"/>
                  </a:lnTo>
                  <a:lnTo>
                    <a:pt x="0" y="2271713"/>
                  </a:lnTo>
                  <a:close/>
                </a:path>
              </a:pathLst>
            </a:custGeom>
            <a:solidFill>
              <a:srgbClr val="000000">
                <a:alpha val="0"/>
              </a:srgbClr>
            </a:solidFill>
          </p:spPr>
        </p:sp>
        <p:sp>
          <p:nvSpPr>
            <p:cNvPr name="TextBox 26" id="26"/>
            <p:cNvSpPr txBox="true"/>
            <p:nvPr/>
          </p:nvSpPr>
          <p:spPr>
            <a:xfrm>
              <a:off x="0" y="-95250"/>
              <a:ext cx="5464572" cy="2366963"/>
            </a:xfrm>
            <a:prstGeom prst="rect">
              <a:avLst/>
            </a:prstGeom>
          </p:spPr>
          <p:txBody>
            <a:bodyPr anchor="t" rtlCol="false" tIns="0" lIns="0" bIns="0" rIns="0"/>
            <a:lstStyle/>
            <a:p>
              <a:pPr algn="l">
                <a:lnSpc>
                  <a:spcPts val="3312"/>
                </a:lnSpc>
              </a:pPr>
              <a:r>
                <a:rPr lang="en-US" sz="2062">
                  <a:solidFill>
                    <a:srgbClr val="272525"/>
                  </a:solidFill>
                  <a:latin typeface="Inter"/>
                  <a:ea typeface="Inter"/>
                  <a:cs typeface="Inter"/>
                  <a:sym typeface="Inter"/>
                </a:rPr>
                <a:t>Each function maintains a robust and organized CRM system. This promotes productivity.</a:t>
              </a:r>
            </a:p>
          </p:txBody>
        </p:sp>
      </p:grpSp>
      <p:grpSp>
        <p:nvGrpSpPr>
          <p:cNvPr name="Group 27" id="27"/>
          <p:cNvGrpSpPr/>
          <p:nvPr/>
        </p:nvGrpSpPr>
        <p:grpSpPr>
          <a:xfrm rot="0">
            <a:off x="7785199" y="5758606"/>
            <a:ext cx="9575601" cy="2009477"/>
            <a:chOff x="0" y="0"/>
            <a:chExt cx="12767468" cy="2679303"/>
          </a:xfrm>
        </p:grpSpPr>
        <p:sp>
          <p:nvSpPr>
            <p:cNvPr name="Freeform 28" id="28"/>
            <p:cNvSpPr/>
            <p:nvPr/>
          </p:nvSpPr>
          <p:spPr>
            <a:xfrm flipH="false" flipV="false" rot="0">
              <a:off x="6350" y="6350"/>
              <a:ext cx="12754864" cy="2666619"/>
            </a:xfrm>
            <a:custGeom>
              <a:avLst/>
              <a:gdLst/>
              <a:ahLst/>
              <a:cxnLst/>
              <a:rect r="r" b="b" t="t" l="l"/>
              <a:pathLst>
                <a:path h="2666619" w="12754864">
                  <a:moveTo>
                    <a:pt x="0" y="149098"/>
                  </a:moveTo>
                  <a:cubicBezTo>
                    <a:pt x="0" y="66802"/>
                    <a:pt x="67056" y="0"/>
                    <a:pt x="149733" y="0"/>
                  </a:cubicBezTo>
                  <a:lnTo>
                    <a:pt x="12605131" y="0"/>
                  </a:lnTo>
                  <a:cubicBezTo>
                    <a:pt x="12687808" y="0"/>
                    <a:pt x="12754864" y="66802"/>
                    <a:pt x="12754864" y="149098"/>
                  </a:cubicBezTo>
                  <a:lnTo>
                    <a:pt x="12754864" y="2517521"/>
                  </a:lnTo>
                  <a:cubicBezTo>
                    <a:pt x="12754864" y="2599817"/>
                    <a:pt x="12687808" y="2666619"/>
                    <a:pt x="12605131" y="2666619"/>
                  </a:cubicBezTo>
                  <a:lnTo>
                    <a:pt x="149733" y="2666619"/>
                  </a:lnTo>
                  <a:cubicBezTo>
                    <a:pt x="67056" y="2666619"/>
                    <a:pt x="0" y="2599817"/>
                    <a:pt x="0" y="2517521"/>
                  </a:cubicBezTo>
                  <a:close/>
                </a:path>
              </a:pathLst>
            </a:custGeom>
            <a:solidFill>
              <a:srgbClr val="CCEEFF"/>
            </a:solidFill>
          </p:spPr>
        </p:sp>
        <p:sp>
          <p:nvSpPr>
            <p:cNvPr name="Freeform 29" id="29"/>
            <p:cNvSpPr/>
            <p:nvPr/>
          </p:nvSpPr>
          <p:spPr>
            <a:xfrm flipH="false" flipV="false" rot="0">
              <a:off x="0" y="0"/>
              <a:ext cx="12767564" cy="2679319"/>
            </a:xfrm>
            <a:custGeom>
              <a:avLst/>
              <a:gdLst/>
              <a:ahLst/>
              <a:cxnLst/>
              <a:rect r="r" b="b" t="t" l="l"/>
              <a:pathLst>
                <a:path h="2679319" w="12767564">
                  <a:moveTo>
                    <a:pt x="0" y="155448"/>
                  </a:moveTo>
                  <a:cubicBezTo>
                    <a:pt x="0" y="69596"/>
                    <a:pt x="69850" y="0"/>
                    <a:pt x="156083" y="0"/>
                  </a:cubicBezTo>
                  <a:lnTo>
                    <a:pt x="12611481" y="0"/>
                  </a:lnTo>
                  <a:lnTo>
                    <a:pt x="12611481" y="6350"/>
                  </a:lnTo>
                  <a:lnTo>
                    <a:pt x="12611481" y="0"/>
                  </a:lnTo>
                  <a:cubicBezTo>
                    <a:pt x="12697588" y="0"/>
                    <a:pt x="12767564" y="69596"/>
                    <a:pt x="12767564" y="155448"/>
                  </a:cubicBezTo>
                  <a:lnTo>
                    <a:pt x="12761214" y="155448"/>
                  </a:lnTo>
                  <a:lnTo>
                    <a:pt x="12767564" y="155448"/>
                  </a:lnTo>
                  <a:lnTo>
                    <a:pt x="12767564" y="2523871"/>
                  </a:lnTo>
                  <a:lnTo>
                    <a:pt x="12761214" y="2523871"/>
                  </a:lnTo>
                  <a:lnTo>
                    <a:pt x="12767564" y="2523871"/>
                  </a:lnTo>
                  <a:cubicBezTo>
                    <a:pt x="12767564" y="2609723"/>
                    <a:pt x="12697714" y="2679319"/>
                    <a:pt x="12611481" y="2679319"/>
                  </a:cubicBezTo>
                  <a:lnTo>
                    <a:pt x="12611481" y="2672969"/>
                  </a:lnTo>
                  <a:lnTo>
                    <a:pt x="12611481" y="2679319"/>
                  </a:lnTo>
                  <a:lnTo>
                    <a:pt x="156083" y="2679319"/>
                  </a:lnTo>
                  <a:lnTo>
                    <a:pt x="156083" y="2672969"/>
                  </a:lnTo>
                  <a:lnTo>
                    <a:pt x="156083" y="2679319"/>
                  </a:lnTo>
                  <a:cubicBezTo>
                    <a:pt x="69850" y="2679319"/>
                    <a:pt x="0" y="2609723"/>
                    <a:pt x="0" y="2523871"/>
                  </a:cubicBezTo>
                  <a:lnTo>
                    <a:pt x="0" y="155448"/>
                  </a:lnTo>
                  <a:lnTo>
                    <a:pt x="6350" y="155448"/>
                  </a:lnTo>
                  <a:lnTo>
                    <a:pt x="0" y="155448"/>
                  </a:lnTo>
                  <a:moveTo>
                    <a:pt x="12700" y="155448"/>
                  </a:moveTo>
                  <a:lnTo>
                    <a:pt x="12700" y="2523871"/>
                  </a:lnTo>
                  <a:lnTo>
                    <a:pt x="6350" y="2523871"/>
                  </a:lnTo>
                  <a:lnTo>
                    <a:pt x="12700" y="2523871"/>
                  </a:lnTo>
                  <a:cubicBezTo>
                    <a:pt x="12700" y="2602738"/>
                    <a:pt x="76835" y="2666619"/>
                    <a:pt x="156083" y="2666619"/>
                  </a:cubicBezTo>
                  <a:lnTo>
                    <a:pt x="12611481" y="2666619"/>
                  </a:lnTo>
                  <a:cubicBezTo>
                    <a:pt x="12690602" y="2666619"/>
                    <a:pt x="12754864" y="2602738"/>
                    <a:pt x="12754864" y="2523871"/>
                  </a:cubicBezTo>
                  <a:lnTo>
                    <a:pt x="12754864" y="155448"/>
                  </a:lnTo>
                  <a:cubicBezTo>
                    <a:pt x="12754864" y="76581"/>
                    <a:pt x="12690729" y="12700"/>
                    <a:pt x="12611481" y="12700"/>
                  </a:cubicBezTo>
                  <a:lnTo>
                    <a:pt x="156083" y="12700"/>
                  </a:lnTo>
                  <a:lnTo>
                    <a:pt x="156083" y="6350"/>
                  </a:lnTo>
                  <a:lnTo>
                    <a:pt x="156083" y="12700"/>
                  </a:lnTo>
                  <a:cubicBezTo>
                    <a:pt x="76835" y="12700"/>
                    <a:pt x="12700" y="76581"/>
                    <a:pt x="12700" y="155448"/>
                  </a:cubicBezTo>
                  <a:close/>
                </a:path>
              </a:pathLst>
            </a:custGeom>
            <a:solidFill>
              <a:srgbClr val="B2D4E5"/>
            </a:solidFill>
          </p:spPr>
        </p:sp>
      </p:grpSp>
      <p:grpSp>
        <p:nvGrpSpPr>
          <p:cNvPr name="Group 30" id="30"/>
          <p:cNvGrpSpPr/>
          <p:nvPr/>
        </p:nvGrpSpPr>
        <p:grpSpPr>
          <a:xfrm rot="0">
            <a:off x="8065740" y="6039147"/>
            <a:ext cx="4356646" cy="436810"/>
            <a:chOff x="0" y="0"/>
            <a:chExt cx="5808862" cy="582413"/>
          </a:xfrm>
        </p:grpSpPr>
        <p:sp>
          <p:nvSpPr>
            <p:cNvPr name="Freeform 31" id="31"/>
            <p:cNvSpPr/>
            <p:nvPr/>
          </p:nvSpPr>
          <p:spPr>
            <a:xfrm flipH="false" flipV="false" rot="0">
              <a:off x="0" y="0"/>
              <a:ext cx="5808862" cy="582413"/>
            </a:xfrm>
            <a:custGeom>
              <a:avLst/>
              <a:gdLst/>
              <a:ahLst/>
              <a:cxnLst/>
              <a:rect r="r" b="b" t="t" l="l"/>
              <a:pathLst>
                <a:path h="582413" w="5808862">
                  <a:moveTo>
                    <a:pt x="0" y="0"/>
                  </a:moveTo>
                  <a:lnTo>
                    <a:pt x="5808862" y="0"/>
                  </a:lnTo>
                  <a:lnTo>
                    <a:pt x="5808862" y="582413"/>
                  </a:lnTo>
                  <a:lnTo>
                    <a:pt x="0" y="582413"/>
                  </a:lnTo>
                  <a:close/>
                </a:path>
              </a:pathLst>
            </a:custGeom>
            <a:solidFill>
              <a:srgbClr val="000000">
                <a:alpha val="0"/>
              </a:srgbClr>
            </a:solidFill>
          </p:spPr>
        </p:sp>
        <p:sp>
          <p:nvSpPr>
            <p:cNvPr name="TextBox 32" id="32"/>
            <p:cNvSpPr txBox="true"/>
            <p:nvPr/>
          </p:nvSpPr>
          <p:spPr>
            <a:xfrm>
              <a:off x="0" y="-28575"/>
              <a:ext cx="5808862" cy="610988"/>
            </a:xfrm>
            <a:prstGeom prst="rect">
              <a:avLst/>
            </a:prstGeom>
          </p:spPr>
          <p:txBody>
            <a:bodyPr anchor="t" rtlCol="false" tIns="0" lIns="0" bIns="0" rIns="0"/>
            <a:lstStyle/>
            <a:p>
              <a:pPr algn="l">
                <a:lnSpc>
                  <a:spcPts val="3437"/>
                </a:lnSpc>
              </a:pPr>
              <a:r>
                <a:rPr lang="en-US" sz="2750">
                  <a:solidFill>
                    <a:srgbClr val="272525"/>
                  </a:solidFill>
                  <a:latin typeface="Petrona"/>
                  <a:ea typeface="Petrona"/>
                  <a:cs typeface="Petrona"/>
                  <a:sym typeface="Petrona"/>
                </a:rPr>
                <a:t>Informed Decision-Making</a:t>
              </a:r>
            </a:p>
          </p:txBody>
        </p:sp>
      </p:grpSp>
      <p:grpSp>
        <p:nvGrpSpPr>
          <p:cNvPr name="Group 33" id="33"/>
          <p:cNvGrpSpPr/>
          <p:nvPr/>
        </p:nvGrpSpPr>
        <p:grpSpPr>
          <a:xfrm rot="0">
            <a:off x="8065740" y="6635651"/>
            <a:ext cx="9014520" cy="851892"/>
            <a:chOff x="0" y="0"/>
            <a:chExt cx="12019360" cy="1135857"/>
          </a:xfrm>
        </p:grpSpPr>
        <p:sp>
          <p:nvSpPr>
            <p:cNvPr name="Freeform 34" id="34"/>
            <p:cNvSpPr/>
            <p:nvPr/>
          </p:nvSpPr>
          <p:spPr>
            <a:xfrm flipH="false" flipV="false" rot="0">
              <a:off x="0" y="0"/>
              <a:ext cx="12019360" cy="1135857"/>
            </a:xfrm>
            <a:custGeom>
              <a:avLst/>
              <a:gdLst/>
              <a:ahLst/>
              <a:cxnLst/>
              <a:rect r="r" b="b" t="t" l="l"/>
              <a:pathLst>
                <a:path h="1135857" w="12019360">
                  <a:moveTo>
                    <a:pt x="0" y="0"/>
                  </a:moveTo>
                  <a:lnTo>
                    <a:pt x="12019360" y="0"/>
                  </a:lnTo>
                  <a:lnTo>
                    <a:pt x="12019360" y="1135857"/>
                  </a:lnTo>
                  <a:lnTo>
                    <a:pt x="0" y="1135857"/>
                  </a:lnTo>
                  <a:close/>
                </a:path>
              </a:pathLst>
            </a:custGeom>
            <a:solidFill>
              <a:srgbClr val="000000">
                <a:alpha val="0"/>
              </a:srgbClr>
            </a:solidFill>
          </p:spPr>
        </p:sp>
        <p:sp>
          <p:nvSpPr>
            <p:cNvPr name="TextBox 35" id="35"/>
            <p:cNvSpPr txBox="true"/>
            <p:nvPr/>
          </p:nvSpPr>
          <p:spPr>
            <a:xfrm>
              <a:off x="0" y="-95250"/>
              <a:ext cx="12019360" cy="1231107"/>
            </a:xfrm>
            <a:prstGeom prst="rect">
              <a:avLst/>
            </a:prstGeom>
          </p:spPr>
          <p:txBody>
            <a:bodyPr anchor="t" rtlCol="false" tIns="0" lIns="0" bIns="0" rIns="0"/>
            <a:lstStyle/>
            <a:p>
              <a:pPr algn="l">
                <a:lnSpc>
                  <a:spcPts val="3312"/>
                </a:lnSpc>
              </a:pPr>
              <a:r>
                <a:rPr lang="en-US" sz="2062">
                  <a:solidFill>
                    <a:srgbClr val="272525"/>
                  </a:solidFill>
                  <a:latin typeface="Inter"/>
                  <a:ea typeface="Inter"/>
                  <a:cs typeface="Inter"/>
                  <a:sym typeface="Inter"/>
                </a:rPr>
                <a:t>The functions facilitate informed decision-making. This will enhance strategic planning.</a:t>
              </a:r>
            </a:p>
          </p:txBody>
        </p:sp>
      </p:grpSp>
      <p:grpSp>
        <p:nvGrpSpPr>
          <p:cNvPr name="Group 36" id="36"/>
          <p:cNvGrpSpPr/>
          <p:nvPr/>
        </p:nvGrpSpPr>
        <p:grpSpPr>
          <a:xfrm rot="0">
            <a:off x="7789961" y="8062764"/>
            <a:ext cx="9566076" cy="1277839"/>
            <a:chOff x="0" y="0"/>
            <a:chExt cx="12754768" cy="1703785"/>
          </a:xfrm>
        </p:grpSpPr>
        <p:sp>
          <p:nvSpPr>
            <p:cNvPr name="Freeform 37" id="37"/>
            <p:cNvSpPr/>
            <p:nvPr/>
          </p:nvSpPr>
          <p:spPr>
            <a:xfrm flipH="false" flipV="false" rot="0">
              <a:off x="0" y="0"/>
              <a:ext cx="12754769" cy="1703785"/>
            </a:xfrm>
            <a:custGeom>
              <a:avLst/>
              <a:gdLst/>
              <a:ahLst/>
              <a:cxnLst/>
              <a:rect r="r" b="b" t="t" l="l"/>
              <a:pathLst>
                <a:path h="1703785" w="12754769">
                  <a:moveTo>
                    <a:pt x="0" y="0"/>
                  </a:moveTo>
                  <a:lnTo>
                    <a:pt x="12754769" y="0"/>
                  </a:lnTo>
                  <a:lnTo>
                    <a:pt x="12754769" y="1703785"/>
                  </a:lnTo>
                  <a:lnTo>
                    <a:pt x="0" y="1703785"/>
                  </a:lnTo>
                  <a:close/>
                </a:path>
              </a:pathLst>
            </a:custGeom>
            <a:solidFill>
              <a:srgbClr val="000000">
                <a:alpha val="0"/>
              </a:srgbClr>
            </a:solidFill>
          </p:spPr>
        </p:sp>
        <p:sp>
          <p:nvSpPr>
            <p:cNvPr name="TextBox 38" id="38"/>
            <p:cNvSpPr txBox="true"/>
            <p:nvPr/>
          </p:nvSpPr>
          <p:spPr>
            <a:xfrm>
              <a:off x="0" y="-95250"/>
              <a:ext cx="12754768" cy="1799035"/>
            </a:xfrm>
            <a:prstGeom prst="rect">
              <a:avLst/>
            </a:prstGeom>
          </p:spPr>
          <p:txBody>
            <a:bodyPr anchor="t" rtlCol="false" tIns="0" lIns="0" bIns="0" rIns="0"/>
            <a:lstStyle/>
            <a:p>
              <a:pPr algn="l">
                <a:lnSpc>
                  <a:spcPts val="3312"/>
                </a:lnSpc>
              </a:pPr>
              <a:r>
                <a:rPr lang="en-US" sz="2062">
                  <a:solidFill>
                    <a:srgbClr val="272525"/>
                  </a:solidFill>
                  <a:latin typeface="Inter"/>
                  <a:ea typeface="Inter"/>
                  <a:cs typeface="Inter"/>
                  <a:sym typeface="Inter"/>
                </a:rPr>
                <a:t>The Admin Dashboard is designed for efficient management. It ensures users, employee tasks, and agent activities are streamlined. The functions foster productivity and informed decision-making.</a:t>
              </a:r>
            </a:p>
          </p:txBody>
        </p:sp>
      </p:grpSp>
    </p:spTree>
  </p:cSld>
  <p:clrMapOvr>
    <a:masterClrMapping/>
  </p:clrMapOvr>
</p:sld>
</file>

<file path=ppt/slides/slide1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886d640f88649b4"/>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e743e3ab9d144872"/>
            <a:stretch>
              <a:fillRect l="0" t="0" r="0" b="0"/>
            </a:stretch>
          </a:blipFill>
        </p:spPr>
      </p:sp>
      <p:grpSp>
        <p:nvGrpSpPr>
          <p:cNvPr name="Group 6" id="6"/>
          <p:cNvGrpSpPr/>
          <p:nvPr/>
        </p:nvGrpSpPr>
        <p:grpSpPr>
          <a:xfrm rot="0">
            <a:off x="7850237" y="2401341"/>
            <a:ext cx="9445526" cy="2790974"/>
            <a:chOff x="0" y="0"/>
            <a:chExt cx="12594035" cy="3721298"/>
          </a:xfrm>
        </p:grpSpPr>
        <p:sp>
          <p:nvSpPr>
            <p:cNvPr name="Freeform 7" id="7"/>
            <p:cNvSpPr/>
            <p:nvPr/>
          </p:nvSpPr>
          <p:spPr>
            <a:xfrm flipH="false" flipV="false" rot="0">
              <a:off x="0" y="0"/>
              <a:ext cx="12594035" cy="3721298"/>
            </a:xfrm>
            <a:custGeom>
              <a:avLst/>
              <a:gdLst/>
              <a:ahLst/>
              <a:cxnLst/>
              <a:rect r="r" b="b" t="t" l="l"/>
              <a:pathLst>
                <a:path h="3721298" w="12594035">
                  <a:moveTo>
                    <a:pt x="0" y="0"/>
                  </a:moveTo>
                  <a:lnTo>
                    <a:pt x="12594035" y="0"/>
                  </a:lnTo>
                  <a:lnTo>
                    <a:pt x="12594035" y="3721298"/>
                  </a:lnTo>
                  <a:lnTo>
                    <a:pt x="0" y="3721298"/>
                  </a:lnTo>
                  <a:close/>
                </a:path>
              </a:pathLst>
            </a:custGeom>
            <a:solidFill>
              <a:srgbClr val="000000">
                <a:alpha val="0"/>
              </a:srgbClr>
            </a:solidFill>
          </p:spPr>
        </p:sp>
        <p:sp>
          <p:nvSpPr>
            <p:cNvPr name="TextBox 8" id="8"/>
            <p:cNvSpPr txBox="true"/>
            <p:nvPr/>
          </p:nvSpPr>
          <p:spPr>
            <a:xfrm>
              <a:off x="0" y="-47625"/>
              <a:ext cx="12594035" cy="3768923"/>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CRM Project Conclusion: Streamlining Customer Relationships</a:t>
              </a:r>
            </a:p>
          </p:txBody>
        </p:sp>
      </p:grpSp>
      <p:grpSp>
        <p:nvGrpSpPr>
          <p:cNvPr name="Group 9" id="9"/>
          <p:cNvGrpSpPr/>
          <p:nvPr/>
        </p:nvGrpSpPr>
        <p:grpSpPr>
          <a:xfrm rot="0">
            <a:off x="7850237" y="5617517"/>
            <a:ext cx="9445526" cy="2268141"/>
            <a:chOff x="0" y="0"/>
            <a:chExt cx="12594035" cy="3024188"/>
          </a:xfrm>
        </p:grpSpPr>
        <p:sp>
          <p:nvSpPr>
            <p:cNvPr name="Freeform 10" id="10"/>
            <p:cNvSpPr/>
            <p:nvPr/>
          </p:nvSpPr>
          <p:spPr>
            <a:xfrm flipH="false" flipV="false" rot="0">
              <a:off x="0" y="0"/>
              <a:ext cx="12594035" cy="3024188"/>
            </a:xfrm>
            <a:custGeom>
              <a:avLst/>
              <a:gdLst/>
              <a:ahLst/>
              <a:cxnLst/>
              <a:rect r="r" b="b" t="t" l="l"/>
              <a:pathLst>
                <a:path h="3024188" w="12594035">
                  <a:moveTo>
                    <a:pt x="0" y="0"/>
                  </a:moveTo>
                  <a:lnTo>
                    <a:pt x="12594035" y="0"/>
                  </a:lnTo>
                  <a:lnTo>
                    <a:pt x="12594035" y="3024188"/>
                  </a:lnTo>
                  <a:lnTo>
                    <a:pt x="0" y="3024188"/>
                  </a:lnTo>
                  <a:close/>
                </a:path>
              </a:pathLst>
            </a:custGeom>
            <a:solidFill>
              <a:srgbClr val="000000">
                <a:alpha val="0"/>
              </a:srgbClr>
            </a:solidFill>
          </p:spPr>
        </p:sp>
        <p:sp>
          <p:nvSpPr>
            <p:cNvPr name="TextBox 11" id="11"/>
            <p:cNvSpPr txBox="true"/>
            <p:nvPr/>
          </p:nvSpPr>
          <p:spPr>
            <a:xfrm>
              <a:off x="0" y="-85725"/>
              <a:ext cx="12594035" cy="310991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This presentation summarizes the CRM project, its objectives, and achieved goals. The primary aim was to enhance customer relationship management and boost sales. The project has now successfully transitioned to ongoing operations, marking a new chapter in efficiency.</a:t>
              </a:r>
            </a:p>
          </p:txBody>
        </p:sp>
      </p:grpSp>
    </p:spTree>
  </p:cSld>
  <p:clrMapOvr>
    <a:masterClrMapping/>
  </p:clrMapOvr>
</p:sld>
</file>

<file path=ppt/slides/slide1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5803340b34a44110"/>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2377679"/>
            <a:ext cx="14769704" cy="930325"/>
            <a:chOff x="0" y="0"/>
            <a:chExt cx="19692938" cy="1240433"/>
          </a:xfrm>
        </p:grpSpPr>
        <p:sp>
          <p:nvSpPr>
            <p:cNvPr name="Freeform 6" id="6"/>
            <p:cNvSpPr/>
            <p:nvPr/>
          </p:nvSpPr>
          <p:spPr>
            <a:xfrm flipH="false" flipV="false" rot="0">
              <a:off x="0" y="0"/>
              <a:ext cx="19692939" cy="1240433"/>
            </a:xfrm>
            <a:custGeom>
              <a:avLst/>
              <a:gdLst/>
              <a:ahLst/>
              <a:cxnLst/>
              <a:rect r="r" b="b" t="t" l="l"/>
              <a:pathLst>
                <a:path h="1240433" w="19692939">
                  <a:moveTo>
                    <a:pt x="0" y="0"/>
                  </a:moveTo>
                  <a:lnTo>
                    <a:pt x="19692939" y="0"/>
                  </a:lnTo>
                  <a:lnTo>
                    <a:pt x="19692939" y="1240433"/>
                  </a:lnTo>
                  <a:lnTo>
                    <a:pt x="0" y="1240433"/>
                  </a:lnTo>
                  <a:close/>
                </a:path>
              </a:pathLst>
            </a:custGeom>
            <a:solidFill>
              <a:srgbClr val="000000">
                <a:alpha val="0"/>
              </a:srgbClr>
            </a:solidFill>
          </p:spPr>
        </p:sp>
        <p:sp>
          <p:nvSpPr>
            <p:cNvPr name="TextBox 7" id="7"/>
            <p:cNvSpPr txBox="true"/>
            <p:nvPr/>
          </p:nvSpPr>
          <p:spPr>
            <a:xfrm>
              <a:off x="0" y="-47625"/>
              <a:ext cx="19692938"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Key Features &amp; Benefits of Our CRM System</a:t>
              </a:r>
            </a:p>
          </p:txBody>
        </p:sp>
      </p:grpSp>
      <p:grpSp>
        <p:nvGrpSpPr>
          <p:cNvPr name="Group 8" id="8"/>
          <p:cNvGrpSpPr/>
          <p:nvPr/>
        </p:nvGrpSpPr>
        <p:grpSpPr>
          <a:xfrm rot="0">
            <a:off x="992238" y="4016722"/>
            <a:ext cx="3721299" cy="465087"/>
            <a:chOff x="0" y="0"/>
            <a:chExt cx="4961732" cy="620117"/>
          </a:xfrm>
        </p:grpSpPr>
        <p:sp>
          <p:nvSpPr>
            <p:cNvPr name="Freeform 9" id="9"/>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0" id="10"/>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User Management</a:t>
              </a:r>
            </a:p>
          </p:txBody>
        </p:sp>
      </p:grpSp>
      <p:grpSp>
        <p:nvGrpSpPr>
          <p:cNvPr name="Group 11" id="11"/>
          <p:cNvGrpSpPr/>
          <p:nvPr/>
        </p:nvGrpSpPr>
        <p:grpSpPr>
          <a:xfrm rot="0">
            <a:off x="992238" y="4765327"/>
            <a:ext cx="7805886" cy="453629"/>
            <a:chOff x="0" y="0"/>
            <a:chExt cx="10407848" cy="604838"/>
          </a:xfrm>
        </p:grpSpPr>
        <p:sp>
          <p:nvSpPr>
            <p:cNvPr name="Freeform 12" id="12"/>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3" id="13"/>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Efficient user creation and updates</a:t>
              </a:r>
            </a:p>
          </p:txBody>
        </p:sp>
      </p:grpSp>
      <p:grpSp>
        <p:nvGrpSpPr>
          <p:cNvPr name="Group 14" id="14"/>
          <p:cNvGrpSpPr/>
          <p:nvPr/>
        </p:nvGrpSpPr>
        <p:grpSpPr>
          <a:xfrm rot="0">
            <a:off x="992238" y="5318075"/>
            <a:ext cx="7805886" cy="453629"/>
            <a:chOff x="0" y="0"/>
            <a:chExt cx="10407848" cy="604838"/>
          </a:xfrm>
        </p:grpSpPr>
        <p:sp>
          <p:nvSpPr>
            <p:cNvPr name="Freeform 15" id="15"/>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6" id="16"/>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Role-based access control</a:t>
              </a:r>
            </a:p>
          </p:txBody>
        </p:sp>
      </p:grpSp>
      <p:grpSp>
        <p:nvGrpSpPr>
          <p:cNvPr name="Group 17" id="17"/>
          <p:cNvGrpSpPr/>
          <p:nvPr/>
        </p:nvGrpSpPr>
        <p:grpSpPr>
          <a:xfrm rot="0">
            <a:off x="992238" y="6055221"/>
            <a:ext cx="4226273" cy="465088"/>
            <a:chOff x="0" y="0"/>
            <a:chExt cx="5635030" cy="620117"/>
          </a:xfrm>
        </p:grpSpPr>
        <p:sp>
          <p:nvSpPr>
            <p:cNvPr name="Freeform 18" id="18"/>
            <p:cNvSpPr/>
            <p:nvPr/>
          </p:nvSpPr>
          <p:spPr>
            <a:xfrm flipH="false" flipV="false" rot="0">
              <a:off x="0" y="0"/>
              <a:ext cx="5635030" cy="620117"/>
            </a:xfrm>
            <a:custGeom>
              <a:avLst/>
              <a:gdLst/>
              <a:ahLst/>
              <a:cxnLst/>
              <a:rect r="r" b="b" t="t" l="l"/>
              <a:pathLst>
                <a:path h="620117" w="5635030">
                  <a:moveTo>
                    <a:pt x="0" y="0"/>
                  </a:moveTo>
                  <a:lnTo>
                    <a:pt x="5635030" y="0"/>
                  </a:lnTo>
                  <a:lnTo>
                    <a:pt x="5635030" y="620117"/>
                  </a:lnTo>
                  <a:lnTo>
                    <a:pt x="0" y="620117"/>
                  </a:lnTo>
                  <a:close/>
                </a:path>
              </a:pathLst>
            </a:custGeom>
            <a:solidFill>
              <a:srgbClr val="000000">
                <a:alpha val="0"/>
              </a:srgbClr>
            </a:solidFill>
          </p:spPr>
        </p:sp>
        <p:sp>
          <p:nvSpPr>
            <p:cNvPr name="TextBox 19" id="19"/>
            <p:cNvSpPr txBox="true"/>
            <p:nvPr/>
          </p:nvSpPr>
          <p:spPr>
            <a:xfrm>
              <a:off x="0" y="-28575"/>
              <a:ext cx="5635030"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Property Task Allocation</a:t>
              </a:r>
            </a:p>
          </p:txBody>
        </p:sp>
      </p:grpSp>
      <p:grpSp>
        <p:nvGrpSpPr>
          <p:cNvPr name="Group 20" id="20"/>
          <p:cNvGrpSpPr/>
          <p:nvPr/>
        </p:nvGrpSpPr>
        <p:grpSpPr>
          <a:xfrm rot="0">
            <a:off x="992238" y="6803826"/>
            <a:ext cx="7805886" cy="453629"/>
            <a:chOff x="0" y="0"/>
            <a:chExt cx="10407848" cy="604838"/>
          </a:xfrm>
        </p:grpSpPr>
        <p:sp>
          <p:nvSpPr>
            <p:cNvPr name="Freeform 21" id="21"/>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2" id="22"/>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Categorized property types</a:t>
              </a:r>
            </a:p>
          </p:txBody>
        </p:sp>
      </p:grpSp>
      <p:grpSp>
        <p:nvGrpSpPr>
          <p:cNvPr name="Group 23" id="23"/>
          <p:cNvGrpSpPr/>
          <p:nvPr/>
        </p:nvGrpSpPr>
        <p:grpSpPr>
          <a:xfrm rot="0">
            <a:off x="992238" y="7356574"/>
            <a:ext cx="7805886" cy="453629"/>
            <a:chOff x="0" y="0"/>
            <a:chExt cx="10407848" cy="604838"/>
          </a:xfrm>
        </p:grpSpPr>
        <p:sp>
          <p:nvSpPr>
            <p:cNvPr name="Freeform 24" id="24"/>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5" id="25"/>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Easy task assignment</a:t>
              </a:r>
            </a:p>
          </p:txBody>
        </p:sp>
      </p:grpSp>
      <p:grpSp>
        <p:nvGrpSpPr>
          <p:cNvPr name="Group 26" id="26"/>
          <p:cNvGrpSpPr/>
          <p:nvPr/>
        </p:nvGrpSpPr>
        <p:grpSpPr>
          <a:xfrm rot="0">
            <a:off x="9499401" y="4016722"/>
            <a:ext cx="4987081" cy="465087"/>
            <a:chOff x="0" y="0"/>
            <a:chExt cx="6649442" cy="620117"/>
          </a:xfrm>
        </p:grpSpPr>
        <p:sp>
          <p:nvSpPr>
            <p:cNvPr name="Freeform 27" id="27"/>
            <p:cNvSpPr/>
            <p:nvPr/>
          </p:nvSpPr>
          <p:spPr>
            <a:xfrm flipH="false" flipV="false" rot="0">
              <a:off x="0" y="0"/>
              <a:ext cx="6649441" cy="620117"/>
            </a:xfrm>
            <a:custGeom>
              <a:avLst/>
              <a:gdLst/>
              <a:ahLst/>
              <a:cxnLst/>
              <a:rect r="r" b="b" t="t" l="l"/>
              <a:pathLst>
                <a:path h="620117" w="6649441">
                  <a:moveTo>
                    <a:pt x="0" y="0"/>
                  </a:moveTo>
                  <a:lnTo>
                    <a:pt x="6649441" y="0"/>
                  </a:lnTo>
                  <a:lnTo>
                    <a:pt x="6649441" y="620117"/>
                  </a:lnTo>
                  <a:lnTo>
                    <a:pt x="0" y="620117"/>
                  </a:lnTo>
                  <a:close/>
                </a:path>
              </a:pathLst>
            </a:custGeom>
            <a:solidFill>
              <a:srgbClr val="000000">
                <a:alpha val="0"/>
              </a:srgbClr>
            </a:solidFill>
          </p:spPr>
        </p:sp>
        <p:sp>
          <p:nvSpPr>
            <p:cNvPr name="TextBox 28" id="28"/>
            <p:cNvSpPr txBox="true"/>
            <p:nvPr/>
          </p:nvSpPr>
          <p:spPr>
            <a:xfrm>
              <a:off x="0" y="-28575"/>
              <a:ext cx="6649442"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Advanced Financial Tracking</a:t>
              </a:r>
            </a:p>
          </p:txBody>
        </p:sp>
      </p:grpSp>
      <p:grpSp>
        <p:nvGrpSpPr>
          <p:cNvPr name="Group 29" id="29"/>
          <p:cNvGrpSpPr/>
          <p:nvPr/>
        </p:nvGrpSpPr>
        <p:grpSpPr>
          <a:xfrm rot="0">
            <a:off x="9499401" y="4765327"/>
            <a:ext cx="7805886" cy="453629"/>
            <a:chOff x="0" y="0"/>
            <a:chExt cx="10407848" cy="604838"/>
          </a:xfrm>
        </p:grpSpPr>
        <p:sp>
          <p:nvSpPr>
            <p:cNvPr name="Freeform 30" id="30"/>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31" id="31"/>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Booking and payment management</a:t>
              </a:r>
            </a:p>
          </p:txBody>
        </p:sp>
      </p:grpSp>
      <p:grpSp>
        <p:nvGrpSpPr>
          <p:cNvPr name="Group 32" id="32"/>
          <p:cNvGrpSpPr/>
          <p:nvPr/>
        </p:nvGrpSpPr>
        <p:grpSpPr>
          <a:xfrm rot="0">
            <a:off x="9499401" y="5318075"/>
            <a:ext cx="7805886" cy="453629"/>
            <a:chOff x="0" y="0"/>
            <a:chExt cx="10407848" cy="604838"/>
          </a:xfrm>
        </p:grpSpPr>
        <p:sp>
          <p:nvSpPr>
            <p:cNvPr name="Freeform 33" id="33"/>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34" id="34"/>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Sales entry and commission calculations</a:t>
              </a:r>
            </a:p>
          </p:txBody>
        </p:sp>
      </p:grpSp>
      <p:grpSp>
        <p:nvGrpSpPr>
          <p:cNvPr name="Group 35" id="35"/>
          <p:cNvGrpSpPr/>
          <p:nvPr/>
        </p:nvGrpSpPr>
        <p:grpSpPr>
          <a:xfrm rot="0">
            <a:off x="9499401" y="6055221"/>
            <a:ext cx="4977854" cy="465088"/>
            <a:chOff x="0" y="0"/>
            <a:chExt cx="6637138" cy="620117"/>
          </a:xfrm>
        </p:grpSpPr>
        <p:sp>
          <p:nvSpPr>
            <p:cNvPr name="Freeform 36" id="36"/>
            <p:cNvSpPr/>
            <p:nvPr/>
          </p:nvSpPr>
          <p:spPr>
            <a:xfrm flipH="false" flipV="false" rot="0">
              <a:off x="0" y="0"/>
              <a:ext cx="6637138" cy="620117"/>
            </a:xfrm>
            <a:custGeom>
              <a:avLst/>
              <a:gdLst/>
              <a:ahLst/>
              <a:cxnLst/>
              <a:rect r="r" b="b" t="t" l="l"/>
              <a:pathLst>
                <a:path h="620117" w="6637138">
                  <a:moveTo>
                    <a:pt x="0" y="0"/>
                  </a:moveTo>
                  <a:lnTo>
                    <a:pt x="6637138" y="0"/>
                  </a:lnTo>
                  <a:lnTo>
                    <a:pt x="6637138" y="620117"/>
                  </a:lnTo>
                  <a:lnTo>
                    <a:pt x="0" y="620117"/>
                  </a:lnTo>
                  <a:close/>
                </a:path>
              </a:pathLst>
            </a:custGeom>
            <a:solidFill>
              <a:srgbClr val="000000">
                <a:alpha val="0"/>
              </a:srgbClr>
            </a:solidFill>
          </p:spPr>
        </p:sp>
        <p:sp>
          <p:nvSpPr>
            <p:cNvPr name="TextBox 37" id="37"/>
            <p:cNvSpPr txBox="true"/>
            <p:nvPr/>
          </p:nvSpPr>
          <p:spPr>
            <a:xfrm>
              <a:off x="0" y="-28575"/>
              <a:ext cx="6637138"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Request Management System</a:t>
              </a:r>
            </a:p>
          </p:txBody>
        </p:sp>
      </p:grpSp>
      <p:grpSp>
        <p:nvGrpSpPr>
          <p:cNvPr name="Group 38" id="38"/>
          <p:cNvGrpSpPr/>
          <p:nvPr/>
        </p:nvGrpSpPr>
        <p:grpSpPr>
          <a:xfrm rot="0">
            <a:off x="9499401" y="6803826"/>
            <a:ext cx="7805886" cy="453629"/>
            <a:chOff x="0" y="0"/>
            <a:chExt cx="10407848" cy="604838"/>
          </a:xfrm>
        </p:grpSpPr>
        <p:sp>
          <p:nvSpPr>
            <p:cNvPr name="Freeform 39" id="39"/>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40" id="40"/>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Streamlined internal communication</a:t>
              </a:r>
            </a:p>
          </p:txBody>
        </p:sp>
      </p:grpSp>
      <p:grpSp>
        <p:nvGrpSpPr>
          <p:cNvPr name="Group 41" id="41"/>
          <p:cNvGrpSpPr/>
          <p:nvPr/>
        </p:nvGrpSpPr>
        <p:grpSpPr>
          <a:xfrm rot="0">
            <a:off x="9499401" y="7356574"/>
            <a:ext cx="7805886" cy="453629"/>
            <a:chOff x="0" y="0"/>
            <a:chExt cx="10407848" cy="604838"/>
          </a:xfrm>
        </p:grpSpPr>
        <p:sp>
          <p:nvSpPr>
            <p:cNvPr name="Freeform 42" id="42"/>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43" id="43"/>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Approval workflow</a:t>
              </a:r>
            </a:p>
          </p:txBody>
        </p:sp>
      </p:grpSp>
    </p:spTree>
  </p:cSld>
  <p:clrMapOvr>
    <a:masterClrMapping/>
  </p:clrMapOvr>
</p:sld>
</file>

<file path=ppt/slides/slide1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37746ed92e514bd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18288000" cy="3544044"/>
          </a:xfrm>
          <a:custGeom>
            <a:avLst/>
            <a:gdLst/>
            <a:ahLst/>
            <a:cxnLst/>
            <a:rect r="r" b="b" t="t" l="l"/>
            <a:pathLst>
              <a:path h="3544044" w="18288000">
                <a:moveTo>
                  <a:pt x="0" y="0"/>
                </a:moveTo>
                <a:lnTo>
                  <a:pt x="18288000" y="0"/>
                </a:lnTo>
                <a:lnTo>
                  <a:pt x="18288000" y="3544044"/>
                </a:lnTo>
                <a:lnTo>
                  <a:pt x="0" y="3544044"/>
                </a:lnTo>
                <a:lnTo>
                  <a:pt x="0" y="0"/>
                </a:lnTo>
                <a:close/>
              </a:path>
            </a:pathLst>
          </a:custGeom>
          <a:blipFill>
            <a:blip r:embed="R5f7d5bac6a124317"/>
            <a:stretch>
              <a:fillRect l="-10" t="0" r="-10" b="0"/>
            </a:stretch>
          </a:blipFill>
        </p:spPr>
      </p:sp>
      <p:grpSp>
        <p:nvGrpSpPr>
          <p:cNvPr name="Group 6" id="6"/>
          <p:cNvGrpSpPr/>
          <p:nvPr/>
        </p:nvGrpSpPr>
        <p:grpSpPr>
          <a:xfrm rot="0">
            <a:off x="992238" y="4708326"/>
            <a:ext cx="16303526" cy="1860649"/>
            <a:chOff x="0" y="0"/>
            <a:chExt cx="21738035" cy="2480865"/>
          </a:xfrm>
        </p:grpSpPr>
        <p:sp>
          <p:nvSpPr>
            <p:cNvPr name="Freeform 7" id="7"/>
            <p:cNvSpPr/>
            <p:nvPr/>
          </p:nvSpPr>
          <p:spPr>
            <a:xfrm flipH="false" flipV="false" rot="0">
              <a:off x="0" y="0"/>
              <a:ext cx="21738034" cy="2480865"/>
            </a:xfrm>
            <a:custGeom>
              <a:avLst/>
              <a:gdLst/>
              <a:ahLst/>
              <a:cxnLst/>
              <a:rect r="r" b="b" t="t" l="l"/>
              <a:pathLst>
                <a:path h="2480865" w="21738034">
                  <a:moveTo>
                    <a:pt x="0" y="0"/>
                  </a:moveTo>
                  <a:lnTo>
                    <a:pt x="21738034" y="0"/>
                  </a:lnTo>
                  <a:lnTo>
                    <a:pt x="21738034" y="2480865"/>
                  </a:lnTo>
                  <a:lnTo>
                    <a:pt x="0" y="2480865"/>
                  </a:lnTo>
                  <a:close/>
                </a:path>
              </a:pathLst>
            </a:custGeom>
            <a:solidFill>
              <a:srgbClr val="000000">
                <a:alpha val="0"/>
              </a:srgbClr>
            </a:solidFill>
          </p:spPr>
        </p:sp>
        <p:sp>
          <p:nvSpPr>
            <p:cNvPr name="TextBox 8" id="8"/>
            <p:cNvSpPr txBox="true"/>
            <p:nvPr/>
          </p:nvSpPr>
          <p:spPr>
            <a:xfrm>
              <a:off x="0" y="-47625"/>
              <a:ext cx="21738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Project Outcome: Enhanced Efficiency &amp; Communication</a:t>
              </a:r>
            </a:p>
          </p:txBody>
        </p:sp>
      </p:grpSp>
      <p:grpSp>
        <p:nvGrpSpPr>
          <p:cNvPr name="Group 9" id="9"/>
          <p:cNvGrpSpPr/>
          <p:nvPr/>
        </p:nvGrpSpPr>
        <p:grpSpPr>
          <a:xfrm rot="0">
            <a:off x="987475" y="6989415"/>
            <a:ext cx="5254973" cy="2138065"/>
            <a:chOff x="0" y="0"/>
            <a:chExt cx="7006630" cy="2850753"/>
          </a:xfrm>
        </p:grpSpPr>
        <p:sp>
          <p:nvSpPr>
            <p:cNvPr name="Freeform 10" id="10"/>
            <p:cNvSpPr/>
            <p:nvPr/>
          </p:nvSpPr>
          <p:spPr>
            <a:xfrm flipH="false" flipV="false" rot="0">
              <a:off x="6350" y="6350"/>
              <a:ext cx="6993890" cy="2838069"/>
            </a:xfrm>
            <a:custGeom>
              <a:avLst/>
              <a:gdLst/>
              <a:ahLst/>
              <a:cxnLst/>
              <a:rect r="r" b="b" t="t" l="l"/>
              <a:pathLst>
                <a:path h="2838069" w="6993890">
                  <a:moveTo>
                    <a:pt x="0" y="158750"/>
                  </a:moveTo>
                  <a:cubicBezTo>
                    <a:pt x="0" y="71120"/>
                    <a:pt x="71247" y="0"/>
                    <a:pt x="159258" y="0"/>
                  </a:cubicBezTo>
                  <a:lnTo>
                    <a:pt x="6834759" y="0"/>
                  </a:lnTo>
                  <a:cubicBezTo>
                    <a:pt x="6922643" y="0"/>
                    <a:pt x="6993890" y="71120"/>
                    <a:pt x="6993890" y="158750"/>
                  </a:cubicBezTo>
                  <a:lnTo>
                    <a:pt x="6993890" y="2679319"/>
                  </a:lnTo>
                  <a:cubicBezTo>
                    <a:pt x="6993890" y="2767076"/>
                    <a:pt x="6922643" y="2838069"/>
                    <a:pt x="6834632" y="2838069"/>
                  </a:cubicBezTo>
                  <a:lnTo>
                    <a:pt x="159258" y="2838069"/>
                  </a:lnTo>
                  <a:cubicBezTo>
                    <a:pt x="71374" y="2838069"/>
                    <a:pt x="0" y="2766949"/>
                    <a:pt x="0" y="2679319"/>
                  </a:cubicBezTo>
                  <a:close/>
                </a:path>
              </a:pathLst>
            </a:custGeom>
            <a:solidFill>
              <a:srgbClr val="CCEEFF"/>
            </a:solidFill>
          </p:spPr>
        </p:sp>
        <p:sp>
          <p:nvSpPr>
            <p:cNvPr name="Freeform 11" id="11"/>
            <p:cNvSpPr/>
            <p:nvPr/>
          </p:nvSpPr>
          <p:spPr>
            <a:xfrm flipH="false" flipV="false" rot="0">
              <a:off x="0" y="0"/>
              <a:ext cx="7006717" cy="2850769"/>
            </a:xfrm>
            <a:custGeom>
              <a:avLst/>
              <a:gdLst/>
              <a:ahLst/>
              <a:cxnLst/>
              <a:rect r="r" b="b" t="t" l="l"/>
              <a:pathLst>
                <a:path h="2850769" w="7006717">
                  <a:moveTo>
                    <a:pt x="0" y="165100"/>
                  </a:moveTo>
                  <a:cubicBezTo>
                    <a:pt x="0" y="73914"/>
                    <a:pt x="74168" y="0"/>
                    <a:pt x="165608" y="0"/>
                  </a:cubicBezTo>
                  <a:lnTo>
                    <a:pt x="6841109" y="0"/>
                  </a:lnTo>
                  <a:lnTo>
                    <a:pt x="6841109" y="6350"/>
                  </a:lnTo>
                  <a:lnTo>
                    <a:pt x="6841109" y="0"/>
                  </a:lnTo>
                  <a:cubicBezTo>
                    <a:pt x="6932549" y="0"/>
                    <a:pt x="7006717" y="73914"/>
                    <a:pt x="7006717" y="165100"/>
                  </a:cubicBezTo>
                  <a:lnTo>
                    <a:pt x="7000367" y="165100"/>
                  </a:lnTo>
                  <a:lnTo>
                    <a:pt x="7006717" y="165100"/>
                  </a:lnTo>
                  <a:lnTo>
                    <a:pt x="7006717" y="2685669"/>
                  </a:lnTo>
                  <a:lnTo>
                    <a:pt x="7000367" y="2685669"/>
                  </a:lnTo>
                  <a:lnTo>
                    <a:pt x="7006717" y="2685669"/>
                  </a:lnTo>
                  <a:cubicBezTo>
                    <a:pt x="7006717" y="2776855"/>
                    <a:pt x="6932549" y="2850769"/>
                    <a:pt x="6841109" y="2850769"/>
                  </a:cubicBezTo>
                  <a:lnTo>
                    <a:pt x="6841109" y="2844419"/>
                  </a:lnTo>
                  <a:lnTo>
                    <a:pt x="6841109" y="2850769"/>
                  </a:lnTo>
                  <a:lnTo>
                    <a:pt x="165608" y="2850769"/>
                  </a:lnTo>
                  <a:lnTo>
                    <a:pt x="165608" y="2844419"/>
                  </a:lnTo>
                  <a:lnTo>
                    <a:pt x="165608" y="2850769"/>
                  </a:lnTo>
                  <a:cubicBezTo>
                    <a:pt x="74168" y="2850769"/>
                    <a:pt x="0" y="2776855"/>
                    <a:pt x="0" y="2685669"/>
                  </a:cubicBezTo>
                  <a:lnTo>
                    <a:pt x="0" y="165100"/>
                  </a:lnTo>
                  <a:lnTo>
                    <a:pt x="6350" y="165100"/>
                  </a:lnTo>
                  <a:lnTo>
                    <a:pt x="0" y="165100"/>
                  </a:lnTo>
                  <a:moveTo>
                    <a:pt x="12700" y="165100"/>
                  </a:moveTo>
                  <a:lnTo>
                    <a:pt x="12700" y="2685669"/>
                  </a:lnTo>
                  <a:lnTo>
                    <a:pt x="6350" y="2685669"/>
                  </a:lnTo>
                  <a:lnTo>
                    <a:pt x="12700" y="2685669"/>
                  </a:lnTo>
                  <a:cubicBezTo>
                    <a:pt x="12700" y="2769870"/>
                    <a:pt x="81153" y="2838069"/>
                    <a:pt x="165608" y="2838069"/>
                  </a:cubicBezTo>
                  <a:lnTo>
                    <a:pt x="6841109" y="2838069"/>
                  </a:lnTo>
                  <a:cubicBezTo>
                    <a:pt x="6925564" y="2838069"/>
                    <a:pt x="6994017" y="2769743"/>
                    <a:pt x="6994017" y="2685669"/>
                  </a:cubicBezTo>
                  <a:lnTo>
                    <a:pt x="6994017" y="165100"/>
                  </a:lnTo>
                  <a:cubicBezTo>
                    <a:pt x="6994017" y="80899"/>
                    <a:pt x="6925564" y="12700"/>
                    <a:pt x="6841109" y="12700"/>
                  </a:cubicBezTo>
                  <a:lnTo>
                    <a:pt x="165608" y="12700"/>
                  </a:lnTo>
                  <a:lnTo>
                    <a:pt x="165608" y="6350"/>
                  </a:lnTo>
                  <a:lnTo>
                    <a:pt x="165608" y="12700"/>
                  </a:lnTo>
                  <a:cubicBezTo>
                    <a:pt x="81153" y="12700"/>
                    <a:pt x="12700" y="81026"/>
                    <a:pt x="12700" y="165100"/>
                  </a:cubicBezTo>
                  <a:close/>
                </a:path>
              </a:pathLst>
            </a:custGeom>
            <a:solidFill>
              <a:srgbClr val="B2D4E5"/>
            </a:solidFill>
          </p:spPr>
        </p:sp>
      </p:grpSp>
      <p:grpSp>
        <p:nvGrpSpPr>
          <p:cNvPr name="Group 12" id="12"/>
          <p:cNvGrpSpPr/>
          <p:nvPr/>
        </p:nvGrpSpPr>
        <p:grpSpPr>
          <a:xfrm rot="0">
            <a:off x="1285280" y="7287220"/>
            <a:ext cx="3721299" cy="465088"/>
            <a:chOff x="0" y="0"/>
            <a:chExt cx="4961732" cy="620117"/>
          </a:xfrm>
        </p:grpSpPr>
        <p:sp>
          <p:nvSpPr>
            <p:cNvPr name="Freeform 13" id="13"/>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4" id="14"/>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Efficiency</a:t>
              </a:r>
            </a:p>
          </p:txBody>
        </p:sp>
      </p:grpSp>
      <p:grpSp>
        <p:nvGrpSpPr>
          <p:cNvPr name="Group 15" id="15"/>
          <p:cNvGrpSpPr/>
          <p:nvPr/>
        </p:nvGrpSpPr>
        <p:grpSpPr>
          <a:xfrm rot="0">
            <a:off x="1285280" y="7922419"/>
            <a:ext cx="4659362" cy="907256"/>
            <a:chOff x="0" y="0"/>
            <a:chExt cx="6212483" cy="1209675"/>
          </a:xfrm>
        </p:grpSpPr>
        <p:sp>
          <p:nvSpPr>
            <p:cNvPr name="Freeform 16" id="16"/>
            <p:cNvSpPr/>
            <p:nvPr/>
          </p:nvSpPr>
          <p:spPr>
            <a:xfrm flipH="false" flipV="false" rot="0">
              <a:off x="0" y="0"/>
              <a:ext cx="6212483" cy="1209675"/>
            </a:xfrm>
            <a:custGeom>
              <a:avLst/>
              <a:gdLst/>
              <a:ahLst/>
              <a:cxnLst/>
              <a:rect r="r" b="b" t="t" l="l"/>
              <a:pathLst>
                <a:path h="1209675" w="6212483">
                  <a:moveTo>
                    <a:pt x="0" y="0"/>
                  </a:moveTo>
                  <a:lnTo>
                    <a:pt x="6212483" y="0"/>
                  </a:lnTo>
                  <a:lnTo>
                    <a:pt x="6212483" y="1209675"/>
                  </a:lnTo>
                  <a:lnTo>
                    <a:pt x="0" y="1209675"/>
                  </a:lnTo>
                  <a:close/>
                </a:path>
              </a:pathLst>
            </a:custGeom>
            <a:solidFill>
              <a:srgbClr val="000000">
                <a:alpha val="0"/>
              </a:srgbClr>
            </a:solidFill>
          </p:spPr>
        </p:sp>
        <p:sp>
          <p:nvSpPr>
            <p:cNvPr name="TextBox 17" id="17"/>
            <p:cNvSpPr txBox="true"/>
            <p:nvPr/>
          </p:nvSpPr>
          <p:spPr>
            <a:xfrm>
              <a:off x="0" y="-85725"/>
              <a:ext cx="6212483"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Streamlined operations from registration to task allocation.</a:t>
              </a:r>
            </a:p>
          </p:txBody>
        </p:sp>
      </p:grpSp>
      <p:grpSp>
        <p:nvGrpSpPr>
          <p:cNvPr name="Group 18" id="18"/>
          <p:cNvGrpSpPr/>
          <p:nvPr/>
        </p:nvGrpSpPr>
        <p:grpSpPr>
          <a:xfrm rot="0">
            <a:off x="6516440" y="6989415"/>
            <a:ext cx="5254973" cy="2138065"/>
            <a:chOff x="0" y="0"/>
            <a:chExt cx="7006630" cy="2850753"/>
          </a:xfrm>
        </p:grpSpPr>
        <p:sp>
          <p:nvSpPr>
            <p:cNvPr name="Freeform 19" id="19"/>
            <p:cNvSpPr/>
            <p:nvPr/>
          </p:nvSpPr>
          <p:spPr>
            <a:xfrm flipH="false" flipV="false" rot="0">
              <a:off x="6350" y="6350"/>
              <a:ext cx="6993890" cy="2838069"/>
            </a:xfrm>
            <a:custGeom>
              <a:avLst/>
              <a:gdLst/>
              <a:ahLst/>
              <a:cxnLst/>
              <a:rect r="r" b="b" t="t" l="l"/>
              <a:pathLst>
                <a:path h="2838069" w="6993890">
                  <a:moveTo>
                    <a:pt x="0" y="158750"/>
                  </a:moveTo>
                  <a:cubicBezTo>
                    <a:pt x="0" y="71120"/>
                    <a:pt x="71247" y="0"/>
                    <a:pt x="159258" y="0"/>
                  </a:cubicBezTo>
                  <a:lnTo>
                    <a:pt x="6834759" y="0"/>
                  </a:lnTo>
                  <a:cubicBezTo>
                    <a:pt x="6922643" y="0"/>
                    <a:pt x="6993890" y="71120"/>
                    <a:pt x="6993890" y="158750"/>
                  </a:cubicBezTo>
                  <a:lnTo>
                    <a:pt x="6993890" y="2679319"/>
                  </a:lnTo>
                  <a:cubicBezTo>
                    <a:pt x="6993890" y="2767076"/>
                    <a:pt x="6922643" y="2838069"/>
                    <a:pt x="6834632" y="2838069"/>
                  </a:cubicBezTo>
                  <a:lnTo>
                    <a:pt x="159258" y="2838069"/>
                  </a:lnTo>
                  <a:cubicBezTo>
                    <a:pt x="71374" y="2838069"/>
                    <a:pt x="0" y="2766949"/>
                    <a:pt x="0" y="2679319"/>
                  </a:cubicBezTo>
                  <a:close/>
                </a:path>
              </a:pathLst>
            </a:custGeom>
            <a:solidFill>
              <a:srgbClr val="CCEEFF"/>
            </a:solidFill>
          </p:spPr>
        </p:sp>
        <p:sp>
          <p:nvSpPr>
            <p:cNvPr name="Freeform 20" id="20"/>
            <p:cNvSpPr/>
            <p:nvPr/>
          </p:nvSpPr>
          <p:spPr>
            <a:xfrm flipH="false" flipV="false" rot="0">
              <a:off x="0" y="0"/>
              <a:ext cx="7006717" cy="2850769"/>
            </a:xfrm>
            <a:custGeom>
              <a:avLst/>
              <a:gdLst/>
              <a:ahLst/>
              <a:cxnLst/>
              <a:rect r="r" b="b" t="t" l="l"/>
              <a:pathLst>
                <a:path h="2850769" w="7006717">
                  <a:moveTo>
                    <a:pt x="0" y="165100"/>
                  </a:moveTo>
                  <a:cubicBezTo>
                    <a:pt x="0" y="73914"/>
                    <a:pt x="74168" y="0"/>
                    <a:pt x="165608" y="0"/>
                  </a:cubicBezTo>
                  <a:lnTo>
                    <a:pt x="6841109" y="0"/>
                  </a:lnTo>
                  <a:lnTo>
                    <a:pt x="6841109" y="6350"/>
                  </a:lnTo>
                  <a:lnTo>
                    <a:pt x="6841109" y="0"/>
                  </a:lnTo>
                  <a:cubicBezTo>
                    <a:pt x="6932549" y="0"/>
                    <a:pt x="7006717" y="73914"/>
                    <a:pt x="7006717" y="165100"/>
                  </a:cubicBezTo>
                  <a:lnTo>
                    <a:pt x="7000367" y="165100"/>
                  </a:lnTo>
                  <a:lnTo>
                    <a:pt x="7006717" y="165100"/>
                  </a:lnTo>
                  <a:lnTo>
                    <a:pt x="7006717" y="2685669"/>
                  </a:lnTo>
                  <a:lnTo>
                    <a:pt x="7000367" y="2685669"/>
                  </a:lnTo>
                  <a:lnTo>
                    <a:pt x="7006717" y="2685669"/>
                  </a:lnTo>
                  <a:cubicBezTo>
                    <a:pt x="7006717" y="2776855"/>
                    <a:pt x="6932549" y="2850769"/>
                    <a:pt x="6841109" y="2850769"/>
                  </a:cubicBezTo>
                  <a:lnTo>
                    <a:pt x="6841109" y="2844419"/>
                  </a:lnTo>
                  <a:lnTo>
                    <a:pt x="6841109" y="2850769"/>
                  </a:lnTo>
                  <a:lnTo>
                    <a:pt x="165608" y="2850769"/>
                  </a:lnTo>
                  <a:lnTo>
                    <a:pt x="165608" y="2844419"/>
                  </a:lnTo>
                  <a:lnTo>
                    <a:pt x="165608" y="2850769"/>
                  </a:lnTo>
                  <a:cubicBezTo>
                    <a:pt x="74168" y="2850769"/>
                    <a:pt x="0" y="2776855"/>
                    <a:pt x="0" y="2685669"/>
                  </a:cubicBezTo>
                  <a:lnTo>
                    <a:pt x="0" y="165100"/>
                  </a:lnTo>
                  <a:lnTo>
                    <a:pt x="6350" y="165100"/>
                  </a:lnTo>
                  <a:lnTo>
                    <a:pt x="0" y="165100"/>
                  </a:lnTo>
                  <a:moveTo>
                    <a:pt x="12700" y="165100"/>
                  </a:moveTo>
                  <a:lnTo>
                    <a:pt x="12700" y="2685669"/>
                  </a:lnTo>
                  <a:lnTo>
                    <a:pt x="6350" y="2685669"/>
                  </a:lnTo>
                  <a:lnTo>
                    <a:pt x="12700" y="2685669"/>
                  </a:lnTo>
                  <a:cubicBezTo>
                    <a:pt x="12700" y="2769870"/>
                    <a:pt x="81153" y="2838069"/>
                    <a:pt x="165608" y="2838069"/>
                  </a:cubicBezTo>
                  <a:lnTo>
                    <a:pt x="6841109" y="2838069"/>
                  </a:lnTo>
                  <a:cubicBezTo>
                    <a:pt x="6925564" y="2838069"/>
                    <a:pt x="6994017" y="2769743"/>
                    <a:pt x="6994017" y="2685669"/>
                  </a:cubicBezTo>
                  <a:lnTo>
                    <a:pt x="6994017" y="165100"/>
                  </a:lnTo>
                  <a:cubicBezTo>
                    <a:pt x="6994017" y="80899"/>
                    <a:pt x="6925564" y="12700"/>
                    <a:pt x="6841109" y="12700"/>
                  </a:cubicBezTo>
                  <a:lnTo>
                    <a:pt x="165608" y="12700"/>
                  </a:lnTo>
                  <a:lnTo>
                    <a:pt x="165608" y="6350"/>
                  </a:lnTo>
                  <a:lnTo>
                    <a:pt x="165608" y="12700"/>
                  </a:lnTo>
                  <a:cubicBezTo>
                    <a:pt x="81153" y="12700"/>
                    <a:pt x="12700" y="81026"/>
                    <a:pt x="12700" y="165100"/>
                  </a:cubicBezTo>
                  <a:close/>
                </a:path>
              </a:pathLst>
            </a:custGeom>
            <a:solidFill>
              <a:srgbClr val="B2D4E5"/>
            </a:solidFill>
          </p:spPr>
        </p:sp>
      </p:grpSp>
      <p:grpSp>
        <p:nvGrpSpPr>
          <p:cNvPr name="Group 21" id="21"/>
          <p:cNvGrpSpPr/>
          <p:nvPr/>
        </p:nvGrpSpPr>
        <p:grpSpPr>
          <a:xfrm rot="0">
            <a:off x="6814245" y="7287220"/>
            <a:ext cx="3721299" cy="465088"/>
            <a:chOff x="0" y="0"/>
            <a:chExt cx="4961732" cy="620117"/>
          </a:xfrm>
        </p:grpSpPr>
        <p:sp>
          <p:nvSpPr>
            <p:cNvPr name="Freeform 22" id="22"/>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3" id="23"/>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Communication</a:t>
              </a:r>
            </a:p>
          </p:txBody>
        </p:sp>
      </p:grpSp>
      <p:grpSp>
        <p:nvGrpSpPr>
          <p:cNvPr name="Group 24" id="24"/>
          <p:cNvGrpSpPr/>
          <p:nvPr/>
        </p:nvGrpSpPr>
        <p:grpSpPr>
          <a:xfrm rot="0">
            <a:off x="6814245" y="7922419"/>
            <a:ext cx="4659362" cy="907256"/>
            <a:chOff x="0" y="0"/>
            <a:chExt cx="6212483" cy="1209675"/>
          </a:xfrm>
        </p:grpSpPr>
        <p:sp>
          <p:nvSpPr>
            <p:cNvPr name="Freeform 25" id="25"/>
            <p:cNvSpPr/>
            <p:nvPr/>
          </p:nvSpPr>
          <p:spPr>
            <a:xfrm flipH="false" flipV="false" rot="0">
              <a:off x="0" y="0"/>
              <a:ext cx="6212483" cy="1209675"/>
            </a:xfrm>
            <a:custGeom>
              <a:avLst/>
              <a:gdLst/>
              <a:ahLst/>
              <a:cxnLst/>
              <a:rect r="r" b="b" t="t" l="l"/>
              <a:pathLst>
                <a:path h="1209675" w="6212483">
                  <a:moveTo>
                    <a:pt x="0" y="0"/>
                  </a:moveTo>
                  <a:lnTo>
                    <a:pt x="6212483" y="0"/>
                  </a:lnTo>
                  <a:lnTo>
                    <a:pt x="6212483" y="1209675"/>
                  </a:lnTo>
                  <a:lnTo>
                    <a:pt x="0" y="1209675"/>
                  </a:lnTo>
                  <a:close/>
                </a:path>
              </a:pathLst>
            </a:custGeom>
            <a:solidFill>
              <a:srgbClr val="000000">
                <a:alpha val="0"/>
              </a:srgbClr>
            </a:solidFill>
          </p:spPr>
        </p:sp>
        <p:sp>
          <p:nvSpPr>
            <p:cNvPr name="TextBox 26" id="26"/>
            <p:cNvSpPr txBox="true"/>
            <p:nvPr/>
          </p:nvSpPr>
          <p:spPr>
            <a:xfrm>
              <a:off x="0" y="-85725"/>
              <a:ext cx="6212483"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Improved communication among employees, agents, and admins.</a:t>
              </a:r>
            </a:p>
          </p:txBody>
        </p:sp>
      </p:grpSp>
      <p:grpSp>
        <p:nvGrpSpPr>
          <p:cNvPr name="Group 27" id="27"/>
          <p:cNvGrpSpPr/>
          <p:nvPr/>
        </p:nvGrpSpPr>
        <p:grpSpPr>
          <a:xfrm rot="0">
            <a:off x="12045404" y="6989415"/>
            <a:ext cx="5254973" cy="2138065"/>
            <a:chOff x="0" y="0"/>
            <a:chExt cx="7006630" cy="2850753"/>
          </a:xfrm>
        </p:grpSpPr>
        <p:sp>
          <p:nvSpPr>
            <p:cNvPr name="Freeform 28" id="28"/>
            <p:cNvSpPr/>
            <p:nvPr/>
          </p:nvSpPr>
          <p:spPr>
            <a:xfrm flipH="false" flipV="false" rot="0">
              <a:off x="6350" y="6350"/>
              <a:ext cx="6993890" cy="2838069"/>
            </a:xfrm>
            <a:custGeom>
              <a:avLst/>
              <a:gdLst/>
              <a:ahLst/>
              <a:cxnLst/>
              <a:rect r="r" b="b" t="t" l="l"/>
              <a:pathLst>
                <a:path h="2838069" w="6993890">
                  <a:moveTo>
                    <a:pt x="0" y="158750"/>
                  </a:moveTo>
                  <a:cubicBezTo>
                    <a:pt x="0" y="71120"/>
                    <a:pt x="71247" y="0"/>
                    <a:pt x="159258" y="0"/>
                  </a:cubicBezTo>
                  <a:lnTo>
                    <a:pt x="6834759" y="0"/>
                  </a:lnTo>
                  <a:cubicBezTo>
                    <a:pt x="6922643" y="0"/>
                    <a:pt x="6993890" y="71120"/>
                    <a:pt x="6993890" y="158750"/>
                  </a:cubicBezTo>
                  <a:lnTo>
                    <a:pt x="6993890" y="2679319"/>
                  </a:lnTo>
                  <a:cubicBezTo>
                    <a:pt x="6993890" y="2767076"/>
                    <a:pt x="6922643" y="2838069"/>
                    <a:pt x="6834632" y="2838069"/>
                  </a:cubicBezTo>
                  <a:lnTo>
                    <a:pt x="159258" y="2838069"/>
                  </a:lnTo>
                  <a:cubicBezTo>
                    <a:pt x="71374" y="2838069"/>
                    <a:pt x="0" y="2766949"/>
                    <a:pt x="0" y="2679319"/>
                  </a:cubicBezTo>
                  <a:close/>
                </a:path>
              </a:pathLst>
            </a:custGeom>
            <a:solidFill>
              <a:srgbClr val="CCEEFF"/>
            </a:solidFill>
          </p:spPr>
        </p:sp>
        <p:sp>
          <p:nvSpPr>
            <p:cNvPr name="Freeform 29" id="29"/>
            <p:cNvSpPr/>
            <p:nvPr/>
          </p:nvSpPr>
          <p:spPr>
            <a:xfrm flipH="false" flipV="false" rot="0">
              <a:off x="0" y="0"/>
              <a:ext cx="7006717" cy="2850769"/>
            </a:xfrm>
            <a:custGeom>
              <a:avLst/>
              <a:gdLst/>
              <a:ahLst/>
              <a:cxnLst/>
              <a:rect r="r" b="b" t="t" l="l"/>
              <a:pathLst>
                <a:path h="2850769" w="7006717">
                  <a:moveTo>
                    <a:pt x="0" y="165100"/>
                  </a:moveTo>
                  <a:cubicBezTo>
                    <a:pt x="0" y="73914"/>
                    <a:pt x="74168" y="0"/>
                    <a:pt x="165608" y="0"/>
                  </a:cubicBezTo>
                  <a:lnTo>
                    <a:pt x="6841109" y="0"/>
                  </a:lnTo>
                  <a:lnTo>
                    <a:pt x="6841109" y="6350"/>
                  </a:lnTo>
                  <a:lnTo>
                    <a:pt x="6841109" y="0"/>
                  </a:lnTo>
                  <a:cubicBezTo>
                    <a:pt x="6932549" y="0"/>
                    <a:pt x="7006717" y="73914"/>
                    <a:pt x="7006717" y="165100"/>
                  </a:cubicBezTo>
                  <a:lnTo>
                    <a:pt x="7000367" y="165100"/>
                  </a:lnTo>
                  <a:lnTo>
                    <a:pt x="7006717" y="165100"/>
                  </a:lnTo>
                  <a:lnTo>
                    <a:pt x="7006717" y="2685669"/>
                  </a:lnTo>
                  <a:lnTo>
                    <a:pt x="7000367" y="2685669"/>
                  </a:lnTo>
                  <a:lnTo>
                    <a:pt x="7006717" y="2685669"/>
                  </a:lnTo>
                  <a:cubicBezTo>
                    <a:pt x="7006717" y="2776855"/>
                    <a:pt x="6932549" y="2850769"/>
                    <a:pt x="6841109" y="2850769"/>
                  </a:cubicBezTo>
                  <a:lnTo>
                    <a:pt x="6841109" y="2844419"/>
                  </a:lnTo>
                  <a:lnTo>
                    <a:pt x="6841109" y="2850769"/>
                  </a:lnTo>
                  <a:lnTo>
                    <a:pt x="165608" y="2850769"/>
                  </a:lnTo>
                  <a:lnTo>
                    <a:pt x="165608" y="2844419"/>
                  </a:lnTo>
                  <a:lnTo>
                    <a:pt x="165608" y="2850769"/>
                  </a:lnTo>
                  <a:cubicBezTo>
                    <a:pt x="74168" y="2850769"/>
                    <a:pt x="0" y="2776855"/>
                    <a:pt x="0" y="2685669"/>
                  </a:cubicBezTo>
                  <a:lnTo>
                    <a:pt x="0" y="165100"/>
                  </a:lnTo>
                  <a:lnTo>
                    <a:pt x="6350" y="165100"/>
                  </a:lnTo>
                  <a:lnTo>
                    <a:pt x="0" y="165100"/>
                  </a:lnTo>
                  <a:moveTo>
                    <a:pt x="12700" y="165100"/>
                  </a:moveTo>
                  <a:lnTo>
                    <a:pt x="12700" y="2685669"/>
                  </a:lnTo>
                  <a:lnTo>
                    <a:pt x="6350" y="2685669"/>
                  </a:lnTo>
                  <a:lnTo>
                    <a:pt x="12700" y="2685669"/>
                  </a:lnTo>
                  <a:cubicBezTo>
                    <a:pt x="12700" y="2769870"/>
                    <a:pt x="81153" y="2838069"/>
                    <a:pt x="165608" y="2838069"/>
                  </a:cubicBezTo>
                  <a:lnTo>
                    <a:pt x="6841109" y="2838069"/>
                  </a:lnTo>
                  <a:cubicBezTo>
                    <a:pt x="6925564" y="2838069"/>
                    <a:pt x="6994017" y="2769743"/>
                    <a:pt x="6994017" y="2685669"/>
                  </a:cubicBezTo>
                  <a:lnTo>
                    <a:pt x="6994017" y="165100"/>
                  </a:lnTo>
                  <a:cubicBezTo>
                    <a:pt x="6994017" y="80899"/>
                    <a:pt x="6925564" y="12700"/>
                    <a:pt x="6841109" y="12700"/>
                  </a:cubicBezTo>
                  <a:lnTo>
                    <a:pt x="165608" y="12700"/>
                  </a:lnTo>
                  <a:lnTo>
                    <a:pt x="165608" y="6350"/>
                  </a:lnTo>
                  <a:lnTo>
                    <a:pt x="165608" y="12700"/>
                  </a:lnTo>
                  <a:cubicBezTo>
                    <a:pt x="81153" y="12700"/>
                    <a:pt x="12700" y="81026"/>
                    <a:pt x="12700" y="165100"/>
                  </a:cubicBezTo>
                  <a:close/>
                </a:path>
              </a:pathLst>
            </a:custGeom>
            <a:solidFill>
              <a:srgbClr val="B2D4E5"/>
            </a:solidFill>
          </p:spPr>
        </p:sp>
      </p:grpSp>
      <p:grpSp>
        <p:nvGrpSpPr>
          <p:cNvPr name="Group 30" id="30"/>
          <p:cNvGrpSpPr/>
          <p:nvPr/>
        </p:nvGrpSpPr>
        <p:grpSpPr>
          <a:xfrm rot="0">
            <a:off x="12343210" y="7287220"/>
            <a:ext cx="3721299" cy="465088"/>
            <a:chOff x="0" y="0"/>
            <a:chExt cx="4961732" cy="620117"/>
          </a:xfrm>
        </p:grpSpPr>
        <p:sp>
          <p:nvSpPr>
            <p:cNvPr name="Freeform 31" id="31"/>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32" id="32"/>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Management</a:t>
              </a:r>
            </a:p>
          </p:txBody>
        </p:sp>
      </p:grpSp>
      <p:grpSp>
        <p:nvGrpSpPr>
          <p:cNvPr name="Group 33" id="33"/>
          <p:cNvGrpSpPr/>
          <p:nvPr/>
        </p:nvGrpSpPr>
        <p:grpSpPr>
          <a:xfrm rot="0">
            <a:off x="12343210" y="7922419"/>
            <a:ext cx="4659362" cy="907256"/>
            <a:chOff x="0" y="0"/>
            <a:chExt cx="6212483" cy="1209675"/>
          </a:xfrm>
        </p:grpSpPr>
        <p:sp>
          <p:nvSpPr>
            <p:cNvPr name="Freeform 34" id="34"/>
            <p:cNvSpPr/>
            <p:nvPr/>
          </p:nvSpPr>
          <p:spPr>
            <a:xfrm flipH="false" flipV="false" rot="0">
              <a:off x="0" y="0"/>
              <a:ext cx="6212483" cy="1209675"/>
            </a:xfrm>
            <a:custGeom>
              <a:avLst/>
              <a:gdLst/>
              <a:ahLst/>
              <a:cxnLst/>
              <a:rect r="r" b="b" t="t" l="l"/>
              <a:pathLst>
                <a:path h="1209675" w="6212483">
                  <a:moveTo>
                    <a:pt x="0" y="0"/>
                  </a:moveTo>
                  <a:lnTo>
                    <a:pt x="6212483" y="0"/>
                  </a:lnTo>
                  <a:lnTo>
                    <a:pt x="6212483" y="1209675"/>
                  </a:lnTo>
                  <a:lnTo>
                    <a:pt x="0" y="1209675"/>
                  </a:lnTo>
                  <a:close/>
                </a:path>
              </a:pathLst>
            </a:custGeom>
            <a:solidFill>
              <a:srgbClr val="000000">
                <a:alpha val="0"/>
              </a:srgbClr>
            </a:solidFill>
          </p:spPr>
        </p:sp>
        <p:sp>
          <p:nvSpPr>
            <p:cNvPr name="TextBox 35" id="35"/>
            <p:cNvSpPr txBox="true"/>
            <p:nvPr/>
          </p:nvSpPr>
          <p:spPr>
            <a:xfrm>
              <a:off x="0" y="-85725"/>
              <a:ext cx="6212483"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Well-structured approach to handling real estate transactions.</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c0353fed53384c70"/>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a:hlinkClick r:id="rcIdc1ef169e6665401d"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afc08b5686394bb1"/>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2fd1e4161a954c7d"/>
            <a:stretch>
              <a:fillRect/>
            </a:stretch>
          </a:blipFill>
        </p:spPr>
      </p:sp>
      <p:grpSp>
        <p:nvGrpSpPr>
          <p:cNvPr id="7" name="Group 7"/>
          <p:cNvGrpSpPr/>
          <p:nvPr/>
        </p:nvGrpSpPr>
        <p:grpSpPr>
          <a:xfrm>
            <a:off x="992238" y="1343918"/>
            <a:ext cx="9445526" cy="1860649"/>
            <a:chOff x="0" y="0"/>
            <a:chExt cx="12594035" cy="2480865"/>
          </a:xfrm>
        </p:grpSpPr>
        <p:sp>
          <p:nvSpPr>
            <p:cNvPr id="8" name="Freeform 8"/>
            <p:cNvSpPr/>
            <p:nvPr/>
          </p:nvSpPr>
          <p:spPr>
            <a:xfrm>
              <a:off x="0" y="0"/>
              <a:ext cx="12594035" cy="2480865"/>
            </a:xfrm>
            <a:custGeom>
              <a:avLst/>
              <a:gdLst/>
              <a:ahLst/>
              <a:cxnLst/>
              <a:rect l="l" t="t" r="r" b="b"/>
              <a:pathLst>
                <a:path w="12594035" h="2480865">
                  <a:moveTo>
                    <a:pt x="0" y="0"/>
                  </a:moveTo>
                  <a:lnTo>
                    <a:pt x="12594035" y="0"/>
                  </a:lnTo>
                  <a:lnTo>
                    <a:pt x="12594035" y="2480865"/>
                  </a:lnTo>
                  <a:lnTo>
                    <a:pt x="0" y="2480865"/>
                  </a:lnTo>
                  <a:close/>
                </a:path>
              </a:pathLst>
            </a:custGeom>
            <a:solidFill>
              <a:srgbClr val="000000">
                <a:alpha val="0"/>
              </a:srgbClr>
            </a:solidFill>
          </p:spPr>
        </p:sp>
        <p:sp>
          <p:nvSpPr>
            <p:cNvPr id="9" name="TextBox 9"/>
            <p:cNvSpPr txBox="1"/>
            <p:nvPr/>
          </p:nvSpPr>
          <p:spPr>
            <a:xfrm>
              <a:off x="0" y="-47625"/>
              <a:ext cx="12594035" cy="2528490"/>
            </a:xfrm>
            <a:prstGeom prst="rect">
              <a:avLst/>
            </a:prstGeom>
          </p:spPr>
          <p:txBody>
            <a:bodyPr lIns="0" tIns="0" rIns="0" bIns="0" rtlCol="0" anchor="t"/>
            <a:lstStyle/>
            <a:p>
              <a:pPr algn="l">
                <a:lnSpc>
                  <a:spcPts val="7312"/>
                </a:lnSpc>
              </a:pPr>
              <a:r>
                <a:rPr lang="en-US" sz="5812" dirty="0">
                  <a:solidFill>
                    <a:srgbClr val="000000"/>
                  </a:solidFill>
                  <a:latin typeface="Petrona"/>
                  <a:ea typeface="Petrona"/>
                  <a:cs typeface="Petrona"/>
                  <a:sym typeface="Petrona"/>
                </a:rPr>
                <a:t>Admin Dashboard Overview</a:t>
              </a:r>
            </a:p>
          </p:txBody>
        </p:sp>
      </p:grpSp>
      <p:grpSp>
        <p:nvGrpSpPr>
          <p:cNvPr id="10" name="Group 10"/>
          <p:cNvGrpSpPr/>
          <p:nvPr/>
        </p:nvGrpSpPr>
        <p:grpSpPr>
          <a:xfrm>
            <a:off x="992238" y="3629769"/>
            <a:ext cx="9445526" cy="1360885"/>
            <a:chOff x="0" y="0"/>
            <a:chExt cx="12594035" cy="1814513"/>
          </a:xfrm>
        </p:grpSpPr>
        <p:sp>
          <p:nvSpPr>
            <p:cNvPr id="11" name="Freeform 11"/>
            <p:cNvSpPr/>
            <p:nvPr/>
          </p:nvSpPr>
          <p:spPr>
            <a:xfrm>
              <a:off x="0" y="0"/>
              <a:ext cx="12594035" cy="1814513"/>
            </a:xfrm>
            <a:custGeom>
              <a:avLst/>
              <a:gdLst/>
              <a:ahLst/>
              <a:cxnLst/>
              <a:rect l="l" t="t" r="r" b="b"/>
              <a:pathLst>
                <a:path w="12594035" h="1814513">
                  <a:moveTo>
                    <a:pt x="0" y="0"/>
                  </a:moveTo>
                  <a:lnTo>
                    <a:pt x="12594035" y="0"/>
                  </a:lnTo>
                  <a:lnTo>
                    <a:pt x="12594035" y="1814513"/>
                  </a:lnTo>
                  <a:lnTo>
                    <a:pt x="0" y="1814513"/>
                  </a:lnTo>
                  <a:close/>
                </a:path>
              </a:pathLst>
            </a:custGeom>
            <a:solidFill>
              <a:srgbClr val="000000">
                <a:alpha val="0"/>
              </a:srgbClr>
            </a:solidFill>
          </p:spPr>
        </p:sp>
        <p:sp>
          <p:nvSpPr>
            <p:cNvPr id="12" name="TextBox 12"/>
            <p:cNvSpPr txBox="1"/>
            <p:nvPr/>
          </p:nvSpPr>
          <p:spPr>
            <a:xfrm>
              <a:off x="0" y="-85725"/>
              <a:ext cx="12594035" cy="1900238"/>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The Admin dashboard provides comprehensive control. It features user management and system configuration. Visuals of the dashboard layout are included.</a:t>
              </a:r>
            </a:p>
          </p:txBody>
        </p:sp>
      </p:grpSp>
      <p:grpSp>
        <p:nvGrpSpPr>
          <p:cNvPr id="13" name="Group 13"/>
          <p:cNvGrpSpPr/>
          <p:nvPr/>
        </p:nvGrpSpPr>
        <p:grpSpPr>
          <a:xfrm>
            <a:off x="987475" y="5304830"/>
            <a:ext cx="9455051" cy="1684436"/>
            <a:chOff x="0" y="0"/>
            <a:chExt cx="12606735" cy="2245915"/>
          </a:xfrm>
        </p:grpSpPr>
        <p:sp>
          <p:nvSpPr>
            <p:cNvPr id="14" name="Freeform 14"/>
            <p:cNvSpPr/>
            <p:nvPr/>
          </p:nvSpPr>
          <p:spPr>
            <a:xfrm>
              <a:off x="6350" y="6350"/>
              <a:ext cx="12594082" cy="2233168"/>
            </a:xfrm>
            <a:custGeom>
              <a:avLst/>
              <a:gdLst/>
              <a:ahLst/>
              <a:cxnLst/>
              <a:rect l="l" t="t" r="r" b="b"/>
              <a:pathLst>
                <a:path w="12594082" h="2233168">
                  <a:moveTo>
                    <a:pt x="0" y="158750"/>
                  </a:moveTo>
                  <a:cubicBezTo>
                    <a:pt x="0" y="71120"/>
                    <a:pt x="71374" y="0"/>
                    <a:pt x="159512" y="0"/>
                  </a:cubicBezTo>
                  <a:lnTo>
                    <a:pt x="12434570" y="0"/>
                  </a:lnTo>
                  <a:cubicBezTo>
                    <a:pt x="12522708" y="0"/>
                    <a:pt x="12594082" y="71120"/>
                    <a:pt x="12594082" y="158750"/>
                  </a:cubicBezTo>
                  <a:lnTo>
                    <a:pt x="12594082" y="2074418"/>
                  </a:lnTo>
                  <a:cubicBezTo>
                    <a:pt x="12594082" y="2162048"/>
                    <a:pt x="12522708" y="2233168"/>
                    <a:pt x="12434570" y="2233168"/>
                  </a:cubicBezTo>
                  <a:lnTo>
                    <a:pt x="159512" y="2233168"/>
                  </a:lnTo>
                  <a:cubicBezTo>
                    <a:pt x="71374" y="2233168"/>
                    <a:pt x="0" y="2162048"/>
                    <a:pt x="0" y="2074418"/>
                  </a:cubicBezTo>
                  <a:close/>
                </a:path>
              </a:pathLst>
            </a:custGeom>
            <a:solidFill>
              <a:srgbClr val="CCEEFF"/>
            </a:solidFill>
          </p:spPr>
        </p:sp>
        <p:sp>
          <p:nvSpPr>
            <p:cNvPr id="15" name="Freeform 15"/>
            <p:cNvSpPr/>
            <p:nvPr/>
          </p:nvSpPr>
          <p:spPr>
            <a:xfrm>
              <a:off x="0" y="0"/>
              <a:ext cx="12606782" cy="2245868"/>
            </a:xfrm>
            <a:custGeom>
              <a:avLst/>
              <a:gdLst/>
              <a:ahLst/>
              <a:cxnLst/>
              <a:rect l="l" t="t" r="r" b="b"/>
              <a:pathLst>
                <a:path w="12606782" h="2245868">
                  <a:moveTo>
                    <a:pt x="0" y="165100"/>
                  </a:moveTo>
                  <a:cubicBezTo>
                    <a:pt x="0" y="73914"/>
                    <a:pt x="74295" y="0"/>
                    <a:pt x="165862" y="0"/>
                  </a:cubicBezTo>
                  <a:lnTo>
                    <a:pt x="12440920" y="0"/>
                  </a:lnTo>
                  <a:lnTo>
                    <a:pt x="12440920" y="6350"/>
                  </a:lnTo>
                  <a:lnTo>
                    <a:pt x="12440920" y="0"/>
                  </a:lnTo>
                  <a:cubicBezTo>
                    <a:pt x="12532487" y="0"/>
                    <a:pt x="12606782" y="73914"/>
                    <a:pt x="12606782" y="165100"/>
                  </a:cubicBezTo>
                  <a:lnTo>
                    <a:pt x="12600432" y="165100"/>
                  </a:lnTo>
                  <a:lnTo>
                    <a:pt x="12606782" y="165100"/>
                  </a:lnTo>
                  <a:lnTo>
                    <a:pt x="12606782" y="2080768"/>
                  </a:lnTo>
                  <a:lnTo>
                    <a:pt x="12600432" y="2080768"/>
                  </a:lnTo>
                  <a:lnTo>
                    <a:pt x="12606782" y="2080768"/>
                  </a:lnTo>
                  <a:cubicBezTo>
                    <a:pt x="12606782" y="2171954"/>
                    <a:pt x="12532487" y="2245868"/>
                    <a:pt x="12440920" y="2245868"/>
                  </a:cubicBezTo>
                  <a:lnTo>
                    <a:pt x="12440920" y="2239518"/>
                  </a:lnTo>
                  <a:lnTo>
                    <a:pt x="12440920" y="2245868"/>
                  </a:lnTo>
                  <a:lnTo>
                    <a:pt x="165862" y="2245868"/>
                  </a:lnTo>
                  <a:lnTo>
                    <a:pt x="165862" y="2239518"/>
                  </a:lnTo>
                  <a:lnTo>
                    <a:pt x="165862" y="2245868"/>
                  </a:lnTo>
                  <a:cubicBezTo>
                    <a:pt x="74295" y="2245868"/>
                    <a:pt x="0" y="2171954"/>
                    <a:pt x="0" y="2080768"/>
                  </a:cubicBezTo>
                  <a:lnTo>
                    <a:pt x="0" y="165100"/>
                  </a:lnTo>
                  <a:lnTo>
                    <a:pt x="6350" y="165100"/>
                  </a:lnTo>
                  <a:lnTo>
                    <a:pt x="0" y="165100"/>
                  </a:lnTo>
                  <a:moveTo>
                    <a:pt x="12700" y="165100"/>
                  </a:moveTo>
                  <a:lnTo>
                    <a:pt x="12700" y="2080768"/>
                  </a:lnTo>
                  <a:lnTo>
                    <a:pt x="6350" y="2080768"/>
                  </a:lnTo>
                  <a:lnTo>
                    <a:pt x="12700" y="2080768"/>
                  </a:lnTo>
                  <a:cubicBezTo>
                    <a:pt x="12700" y="2164969"/>
                    <a:pt x="81280" y="2233168"/>
                    <a:pt x="165862" y="2233168"/>
                  </a:cubicBezTo>
                  <a:lnTo>
                    <a:pt x="12440920" y="2233168"/>
                  </a:lnTo>
                  <a:cubicBezTo>
                    <a:pt x="12525501" y="2233168"/>
                    <a:pt x="12594082" y="2164842"/>
                    <a:pt x="12594082" y="2080768"/>
                  </a:cubicBezTo>
                  <a:lnTo>
                    <a:pt x="12594082" y="165100"/>
                  </a:lnTo>
                  <a:cubicBezTo>
                    <a:pt x="12594082" y="80899"/>
                    <a:pt x="12525501" y="12700"/>
                    <a:pt x="12440920" y="12700"/>
                  </a:cubicBezTo>
                  <a:lnTo>
                    <a:pt x="165862" y="12700"/>
                  </a:lnTo>
                  <a:lnTo>
                    <a:pt x="165862" y="6350"/>
                  </a:lnTo>
                  <a:lnTo>
                    <a:pt x="165862" y="12700"/>
                  </a:lnTo>
                  <a:cubicBezTo>
                    <a:pt x="81280" y="12700"/>
                    <a:pt x="12700" y="81026"/>
                    <a:pt x="12700" y="165100"/>
                  </a:cubicBezTo>
                  <a:close/>
                </a:path>
              </a:pathLst>
            </a:custGeom>
            <a:solidFill>
              <a:srgbClr val="B2D4E5"/>
            </a:solidFill>
          </p:spPr>
        </p:sp>
      </p:grpSp>
      <p:grpSp>
        <p:nvGrpSpPr>
          <p:cNvPr id="16" name="Group 16"/>
          <p:cNvGrpSpPr/>
          <p:nvPr/>
        </p:nvGrpSpPr>
        <p:grpSpPr>
          <a:xfrm>
            <a:off x="1285280" y="5602635"/>
            <a:ext cx="3721299" cy="465088"/>
            <a:chOff x="0" y="0"/>
            <a:chExt cx="4961732" cy="620117"/>
          </a:xfrm>
        </p:grpSpPr>
        <p:sp>
          <p:nvSpPr>
            <p:cNvPr id="17" name="Freeform 17"/>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8" name="TextBox 18"/>
            <p:cNvSpPr txBox="1"/>
            <p:nvPr/>
          </p:nvSpPr>
          <p:spPr>
            <a:xfrm>
              <a:off x="0" y="-28575"/>
              <a:ext cx="4961732" cy="648692"/>
            </a:xfrm>
            <a:prstGeom prst="rect">
              <a:avLst/>
            </a:prstGeom>
          </p:spPr>
          <p:txBody>
            <a:bodyPr lIns="0" tIns="0" rIns="0" bIns="0" rtlCol="0" anchor="t"/>
            <a:lstStyle/>
            <a:p>
              <a:pPr algn="l">
                <a:lnSpc>
                  <a:spcPts val="3625"/>
                </a:lnSpc>
              </a:pPr>
              <a:r>
                <a:rPr lang="en-US" sz="2874" dirty="0">
                  <a:solidFill>
                    <a:srgbClr val="272525"/>
                  </a:solidFill>
                  <a:latin typeface="Petrona"/>
                  <a:ea typeface="Petrona"/>
                  <a:cs typeface="Petrona"/>
                  <a:sym typeface="Petrona"/>
                </a:rPr>
                <a:t>User Management</a:t>
              </a:r>
            </a:p>
          </p:txBody>
        </p:sp>
      </p:grpSp>
      <p:grpSp>
        <p:nvGrpSpPr>
          <p:cNvPr id="19" name="Group 19"/>
          <p:cNvGrpSpPr/>
          <p:nvPr/>
        </p:nvGrpSpPr>
        <p:grpSpPr>
          <a:xfrm>
            <a:off x="1285280" y="6237834"/>
            <a:ext cx="8859441" cy="453629"/>
            <a:chOff x="0" y="0"/>
            <a:chExt cx="11812588" cy="604838"/>
          </a:xfrm>
        </p:grpSpPr>
        <p:sp>
          <p:nvSpPr>
            <p:cNvPr id="20" name="Freeform 20"/>
            <p:cNvSpPr/>
            <p:nvPr/>
          </p:nvSpPr>
          <p:spPr>
            <a:xfrm>
              <a:off x="0" y="0"/>
              <a:ext cx="11812588" cy="604838"/>
            </a:xfrm>
            <a:custGeom>
              <a:avLst/>
              <a:gdLst/>
              <a:ahLst/>
              <a:cxnLst/>
              <a:rect l="l" t="t" r="r" b="b"/>
              <a:pathLst>
                <a:path w="11812588" h="604838">
                  <a:moveTo>
                    <a:pt x="0" y="0"/>
                  </a:moveTo>
                  <a:lnTo>
                    <a:pt x="11812588" y="0"/>
                  </a:lnTo>
                  <a:lnTo>
                    <a:pt x="11812588" y="604838"/>
                  </a:lnTo>
                  <a:lnTo>
                    <a:pt x="0" y="604838"/>
                  </a:lnTo>
                  <a:close/>
                </a:path>
              </a:pathLst>
            </a:custGeom>
            <a:solidFill>
              <a:srgbClr val="000000">
                <a:alpha val="0"/>
              </a:srgbClr>
            </a:solidFill>
          </p:spPr>
        </p:sp>
        <p:sp>
          <p:nvSpPr>
            <p:cNvPr id="21" name="TextBox 21"/>
            <p:cNvSpPr txBox="1"/>
            <p:nvPr/>
          </p:nvSpPr>
          <p:spPr>
            <a:xfrm>
              <a:off x="0" y="-85725"/>
              <a:ext cx="11812588" cy="690563"/>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Add, edit, and delete users. Control user access.</a:t>
              </a:r>
            </a:p>
          </p:txBody>
        </p:sp>
      </p:grpSp>
      <p:grpSp>
        <p:nvGrpSpPr>
          <p:cNvPr id="22" name="Group 22"/>
          <p:cNvGrpSpPr/>
          <p:nvPr/>
        </p:nvGrpSpPr>
        <p:grpSpPr>
          <a:xfrm>
            <a:off x="987475" y="7263259"/>
            <a:ext cx="9455051" cy="1684436"/>
            <a:chOff x="0" y="0"/>
            <a:chExt cx="12606735" cy="2245915"/>
          </a:xfrm>
        </p:grpSpPr>
        <p:sp>
          <p:nvSpPr>
            <p:cNvPr id="23" name="Freeform 23"/>
            <p:cNvSpPr/>
            <p:nvPr/>
          </p:nvSpPr>
          <p:spPr>
            <a:xfrm>
              <a:off x="6350" y="6350"/>
              <a:ext cx="12594082" cy="2233168"/>
            </a:xfrm>
            <a:custGeom>
              <a:avLst/>
              <a:gdLst/>
              <a:ahLst/>
              <a:cxnLst/>
              <a:rect l="l" t="t" r="r" b="b"/>
              <a:pathLst>
                <a:path w="12594082" h="2233168">
                  <a:moveTo>
                    <a:pt x="0" y="158750"/>
                  </a:moveTo>
                  <a:cubicBezTo>
                    <a:pt x="0" y="71120"/>
                    <a:pt x="71374" y="0"/>
                    <a:pt x="159512" y="0"/>
                  </a:cubicBezTo>
                  <a:lnTo>
                    <a:pt x="12434570" y="0"/>
                  </a:lnTo>
                  <a:cubicBezTo>
                    <a:pt x="12522708" y="0"/>
                    <a:pt x="12594082" y="71120"/>
                    <a:pt x="12594082" y="158750"/>
                  </a:cubicBezTo>
                  <a:lnTo>
                    <a:pt x="12594082" y="2074418"/>
                  </a:lnTo>
                  <a:cubicBezTo>
                    <a:pt x="12594082" y="2162048"/>
                    <a:pt x="12522708" y="2233168"/>
                    <a:pt x="12434570" y="2233168"/>
                  </a:cubicBezTo>
                  <a:lnTo>
                    <a:pt x="159512" y="2233168"/>
                  </a:lnTo>
                  <a:cubicBezTo>
                    <a:pt x="71374" y="2233168"/>
                    <a:pt x="0" y="2162048"/>
                    <a:pt x="0" y="2074418"/>
                  </a:cubicBezTo>
                  <a:close/>
                </a:path>
              </a:pathLst>
            </a:custGeom>
            <a:solidFill>
              <a:srgbClr val="CCEEFF"/>
            </a:solidFill>
          </p:spPr>
        </p:sp>
        <p:sp>
          <p:nvSpPr>
            <p:cNvPr id="24" name="Freeform 24"/>
            <p:cNvSpPr/>
            <p:nvPr/>
          </p:nvSpPr>
          <p:spPr>
            <a:xfrm>
              <a:off x="0" y="0"/>
              <a:ext cx="12606782" cy="2245868"/>
            </a:xfrm>
            <a:custGeom>
              <a:avLst/>
              <a:gdLst/>
              <a:ahLst/>
              <a:cxnLst/>
              <a:rect l="l" t="t" r="r" b="b"/>
              <a:pathLst>
                <a:path w="12606782" h="2245868">
                  <a:moveTo>
                    <a:pt x="0" y="165100"/>
                  </a:moveTo>
                  <a:cubicBezTo>
                    <a:pt x="0" y="73914"/>
                    <a:pt x="74295" y="0"/>
                    <a:pt x="165862" y="0"/>
                  </a:cubicBezTo>
                  <a:lnTo>
                    <a:pt x="12440920" y="0"/>
                  </a:lnTo>
                  <a:lnTo>
                    <a:pt x="12440920" y="6350"/>
                  </a:lnTo>
                  <a:lnTo>
                    <a:pt x="12440920" y="0"/>
                  </a:lnTo>
                  <a:cubicBezTo>
                    <a:pt x="12532487" y="0"/>
                    <a:pt x="12606782" y="73914"/>
                    <a:pt x="12606782" y="165100"/>
                  </a:cubicBezTo>
                  <a:lnTo>
                    <a:pt x="12600432" y="165100"/>
                  </a:lnTo>
                  <a:lnTo>
                    <a:pt x="12606782" y="165100"/>
                  </a:lnTo>
                  <a:lnTo>
                    <a:pt x="12606782" y="2080768"/>
                  </a:lnTo>
                  <a:lnTo>
                    <a:pt x="12600432" y="2080768"/>
                  </a:lnTo>
                  <a:lnTo>
                    <a:pt x="12606782" y="2080768"/>
                  </a:lnTo>
                  <a:cubicBezTo>
                    <a:pt x="12606782" y="2171954"/>
                    <a:pt x="12532487" y="2245868"/>
                    <a:pt x="12440920" y="2245868"/>
                  </a:cubicBezTo>
                  <a:lnTo>
                    <a:pt x="12440920" y="2239518"/>
                  </a:lnTo>
                  <a:lnTo>
                    <a:pt x="12440920" y="2245868"/>
                  </a:lnTo>
                  <a:lnTo>
                    <a:pt x="165862" y="2245868"/>
                  </a:lnTo>
                  <a:lnTo>
                    <a:pt x="165862" y="2239518"/>
                  </a:lnTo>
                  <a:lnTo>
                    <a:pt x="165862" y="2245868"/>
                  </a:lnTo>
                  <a:cubicBezTo>
                    <a:pt x="74295" y="2245868"/>
                    <a:pt x="0" y="2171954"/>
                    <a:pt x="0" y="2080768"/>
                  </a:cubicBezTo>
                  <a:lnTo>
                    <a:pt x="0" y="165100"/>
                  </a:lnTo>
                  <a:lnTo>
                    <a:pt x="6350" y="165100"/>
                  </a:lnTo>
                  <a:lnTo>
                    <a:pt x="0" y="165100"/>
                  </a:lnTo>
                  <a:moveTo>
                    <a:pt x="12700" y="165100"/>
                  </a:moveTo>
                  <a:lnTo>
                    <a:pt x="12700" y="2080768"/>
                  </a:lnTo>
                  <a:lnTo>
                    <a:pt x="6350" y="2080768"/>
                  </a:lnTo>
                  <a:lnTo>
                    <a:pt x="12700" y="2080768"/>
                  </a:lnTo>
                  <a:cubicBezTo>
                    <a:pt x="12700" y="2164969"/>
                    <a:pt x="81280" y="2233168"/>
                    <a:pt x="165862" y="2233168"/>
                  </a:cubicBezTo>
                  <a:lnTo>
                    <a:pt x="12440920" y="2233168"/>
                  </a:lnTo>
                  <a:cubicBezTo>
                    <a:pt x="12525501" y="2233168"/>
                    <a:pt x="12594082" y="2164842"/>
                    <a:pt x="12594082" y="2080768"/>
                  </a:cubicBezTo>
                  <a:lnTo>
                    <a:pt x="12594082" y="165100"/>
                  </a:lnTo>
                  <a:cubicBezTo>
                    <a:pt x="12594082" y="80899"/>
                    <a:pt x="12525501" y="12700"/>
                    <a:pt x="12440920" y="12700"/>
                  </a:cubicBezTo>
                  <a:lnTo>
                    <a:pt x="165862" y="12700"/>
                  </a:lnTo>
                  <a:lnTo>
                    <a:pt x="165862" y="6350"/>
                  </a:lnTo>
                  <a:lnTo>
                    <a:pt x="165862" y="12700"/>
                  </a:lnTo>
                  <a:cubicBezTo>
                    <a:pt x="81280" y="12700"/>
                    <a:pt x="12700" y="81026"/>
                    <a:pt x="12700" y="165100"/>
                  </a:cubicBezTo>
                  <a:close/>
                </a:path>
              </a:pathLst>
            </a:custGeom>
            <a:solidFill>
              <a:srgbClr val="B2D4E5"/>
            </a:solidFill>
          </p:spPr>
        </p:sp>
      </p:grpSp>
      <p:grpSp>
        <p:nvGrpSpPr>
          <p:cNvPr id="25" name="Group 25"/>
          <p:cNvGrpSpPr/>
          <p:nvPr/>
        </p:nvGrpSpPr>
        <p:grpSpPr>
          <a:xfrm>
            <a:off x="1285280" y="7561064"/>
            <a:ext cx="3721299" cy="465088"/>
            <a:chOff x="0" y="0"/>
            <a:chExt cx="4961732" cy="620117"/>
          </a:xfrm>
        </p:grpSpPr>
        <p:sp>
          <p:nvSpPr>
            <p:cNvPr id="26" name="Freeform 26"/>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27" name="TextBox 27"/>
            <p:cNvSpPr txBox="1"/>
            <p:nvPr/>
          </p:nvSpPr>
          <p:spPr>
            <a:xfrm>
              <a:off x="0" y="-28575"/>
              <a:ext cx="4961732" cy="648692"/>
            </a:xfrm>
            <a:prstGeom prst="rect">
              <a:avLst/>
            </a:prstGeom>
          </p:spPr>
          <p:txBody>
            <a:bodyPr lIns="0" tIns="0" rIns="0" bIns="0" rtlCol="0" anchor="t"/>
            <a:lstStyle/>
            <a:p>
              <a:pPr algn="l">
                <a:lnSpc>
                  <a:spcPts val="3625"/>
                </a:lnSpc>
              </a:pPr>
              <a:r>
                <a:rPr lang="en-US" sz="2874" dirty="0">
                  <a:solidFill>
                    <a:srgbClr val="272525"/>
                  </a:solidFill>
                  <a:latin typeface="Petrona"/>
                  <a:ea typeface="Petrona"/>
                  <a:cs typeface="Petrona"/>
                  <a:sym typeface="Petrona"/>
                </a:rPr>
                <a:t>System Configuration</a:t>
              </a:r>
            </a:p>
          </p:txBody>
        </p:sp>
      </p:grpSp>
      <p:grpSp>
        <p:nvGrpSpPr>
          <p:cNvPr id="28" name="Group 28"/>
          <p:cNvGrpSpPr/>
          <p:nvPr/>
        </p:nvGrpSpPr>
        <p:grpSpPr>
          <a:xfrm>
            <a:off x="1285280" y="8196262"/>
            <a:ext cx="8859441" cy="453629"/>
            <a:chOff x="0" y="0"/>
            <a:chExt cx="11812588" cy="604838"/>
          </a:xfrm>
        </p:grpSpPr>
        <p:sp>
          <p:nvSpPr>
            <p:cNvPr id="29" name="Freeform 29"/>
            <p:cNvSpPr/>
            <p:nvPr/>
          </p:nvSpPr>
          <p:spPr>
            <a:xfrm>
              <a:off x="0" y="0"/>
              <a:ext cx="11812588" cy="604838"/>
            </a:xfrm>
            <a:custGeom>
              <a:avLst/>
              <a:gdLst/>
              <a:ahLst/>
              <a:cxnLst/>
              <a:rect l="l" t="t" r="r" b="b"/>
              <a:pathLst>
                <a:path w="11812588" h="604838">
                  <a:moveTo>
                    <a:pt x="0" y="0"/>
                  </a:moveTo>
                  <a:lnTo>
                    <a:pt x="11812588" y="0"/>
                  </a:lnTo>
                  <a:lnTo>
                    <a:pt x="11812588" y="604838"/>
                  </a:lnTo>
                  <a:lnTo>
                    <a:pt x="0" y="604838"/>
                  </a:lnTo>
                  <a:close/>
                </a:path>
              </a:pathLst>
            </a:custGeom>
            <a:solidFill>
              <a:srgbClr val="000000">
                <a:alpha val="0"/>
              </a:srgbClr>
            </a:solidFill>
          </p:spPr>
        </p:sp>
        <p:sp>
          <p:nvSpPr>
            <p:cNvPr id="30" name="TextBox 30"/>
            <p:cNvSpPr txBox="1"/>
            <p:nvPr/>
          </p:nvSpPr>
          <p:spPr>
            <a:xfrm>
              <a:off x="0" y="-85725"/>
              <a:ext cx="11812588" cy="690563"/>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Set up system parameters. Manage settings.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4224baaacd98499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92238" y="2055019"/>
            <a:ext cx="11147971" cy="930325"/>
            <a:chOff x="0" y="0"/>
            <a:chExt cx="14863962" cy="1240433"/>
          </a:xfrm>
        </p:grpSpPr>
        <p:sp>
          <p:nvSpPr>
            <p:cNvPr id="6" name="Freeform 6"/>
            <p:cNvSpPr/>
            <p:nvPr/>
          </p:nvSpPr>
          <p:spPr>
            <a:xfrm>
              <a:off x="0" y="0"/>
              <a:ext cx="14863962" cy="1240433"/>
            </a:xfrm>
            <a:custGeom>
              <a:avLst/>
              <a:gdLst/>
              <a:ahLst/>
              <a:cxnLst/>
              <a:rect l="l" t="t" r="r" b="b"/>
              <a:pathLst>
                <a:path w="14863962" h="1240433">
                  <a:moveTo>
                    <a:pt x="0" y="0"/>
                  </a:moveTo>
                  <a:lnTo>
                    <a:pt x="14863962" y="0"/>
                  </a:lnTo>
                  <a:lnTo>
                    <a:pt x="14863962" y="1240433"/>
                  </a:lnTo>
                  <a:lnTo>
                    <a:pt x="0" y="1240433"/>
                  </a:lnTo>
                  <a:close/>
                </a:path>
              </a:pathLst>
            </a:custGeom>
            <a:solidFill>
              <a:srgbClr val="000000">
                <a:alpha val="0"/>
              </a:srgbClr>
            </a:solidFill>
          </p:spPr>
        </p:sp>
        <p:sp>
          <p:nvSpPr>
            <p:cNvPr id="7" name="TextBox 7"/>
            <p:cNvSpPr txBox="1"/>
            <p:nvPr/>
          </p:nvSpPr>
          <p:spPr>
            <a:xfrm>
              <a:off x="0" y="-47625"/>
              <a:ext cx="14863962" cy="1288058"/>
            </a:xfrm>
            <a:prstGeom prst="rect">
              <a:avLst/>
            </a:prstGeom>
          </p:spPr>
          <p:txBody>
            <a:bodyPr lIns="0" tIns="0" rIns="0" bIns="0" rtlCol="0" anchor="t"/>
            <a:lstStyle/>
            <a:p>
              <a:pPr algn="l">
                <a:lnSpc>
                  <a:spcPts val="7312"/>
                </a:lnSpc>
              </a:pPr>
              <a:r>
                <a:rPr lang="en-US" sz="5812" dirty="0">
                  <a:solidFill>
                    <a:srgbClr val="000000"/>
                  </a:solidFill>
                  <a:latin typeface="Petrona"/>
                  <a:ea typeface="Petrona"/>
                  <a:cs typeface="Petrona"/>
                  <a:sym typeface="Petrona"/>
                </a:rPr>
                <a:t>Employee and Agent Dashboards</a:t>
              </a:r>
            </a:p>
          </p:txBody>
        </p:sp>
      </p:grpSp>
      <p:grpSp>
        <p:nvGrpSpPr>
          <p:cNvPr id="8" name="Group 8"/>
          <p:cNvGrpSpPr/>
          <p:nvPr/>
        </p:nvGrpSpPr>
        <p:grpSpPr>
          <a:xfrm>
            <a:off x="992238" y="3552379"/>
            <a:ext cx="16303526" cy="907256"/>
            <a:chOff x="0" y="0"/>
            <a:chExt cx="21738035" cy="1209675"/>
          </a:xfrm>
        </p:grpSpPr>
        <p:sp>
          <p:nvSpPr>
            <p:cNvPr id="9" name="Freeform 9"/>
            <p:cNvSpPr/>
            <p:nvPr/>
          </p:nvSpPr>
          <p:spPr>
            <a:xfrm>
              <a:off x="0" y="0"/>
              <a:ext cx="21738034" cy="1209675"/>
            </a:xfrm>
            <a:custGeom>
              <a:avLst/>
              <a:gdLst/>
              <a:ahLst/>
              <a:cxnLst/>
              <a:rect l="l" t="t" r="r" b="b"/>
              <a:pathLst>
                <a:path w="21738034" h="1209675">
                  <a:moveTo>
                    <a:pt x="0" y="0"/>
                  </a:moveTo>
                  <a:lnTo>
                    <a:pt x="21738034" y="0"/>
                  </a:lnTo>
                  <a:lnTo>
                    <a:pt x="21738034" y="1209675"/>
                  </a:lnTo>
                  <a:lnTo>
                    <a:pt x="0" y="1209675"/>
                  </a:lnTo>
                  <a:close/>
                </a:path>
              </a:pathLst>
            </a:custGeom>
            <a:solidFill>
              <a:srgbClr val="000000">
                <a:alpha val="0"/>
              </a:srgbClr>
            </a:solidFill>
          </p:spPr>
        </p:sp>
        <p:sp>
          <p:nvSpPr>
            <p:cNvPr id="10" name="TextBox 10"/>
            <p:cNvSpPr txBox="1"/>
            <p:nvPr/>
          </p:nvSpPr>
          <p:spPr>
            <a:xfrm>
              <a:off x="0" y="-85725"/>
              <a:ext cx="21738035" cy="1295400"/>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Employee and Agent dashboards cater to specific roles. Functionality is tailored to their responsibilities. Visuals of dashboard layouts highlight key differences.</a:t>
              </a:r>
            </a:p>
          </p:txBody>
        </p:sp>
      </p:grpSp>
      <p:grpSp>
        <p:nvGrpSpPr>
          <p:cNvPr id="11" name="Group 11"/>
          <p:cNvGrpSpPr/>
          <p:nvPr/>
        </p:nvGrpSpPr>
        <p:grpSpPr>
          <a:xfrm>
            <a:off x="987475" y="4773811"/>
            <a:ext cx="4085333" cy="1665386"/>
            <a:chOff x="0" y="0"/>
            <a:chExt cx="5447110" cy="2220515"/>
          </a:xfrm>
        </p:grpSpPr>
        <p:sp>
          <p:nvSpPr>
            <p:cNvPr id="12" name="Freeform 12"/>
            <p:cNvSpPr/>
            <p:nvPr/>
          </p:nvSpPr>
          <p:spPr>
            <a:xfrm>
              <a:off x="6350" y="6350"/>
              <a:ext cx="5434457" cy="2207768"/>
            </a:xfrm>
            <a:custGeom>
              <a:avLst/>
              <a:gdLst/>
              <a:ahLst/>
              <a:cxnLst/>
              <a:rect l="l" t="t" r="r" b="b"/>
              <a:pathLst>
                <a:path w="5434457" h="2207768">
                  <a:moveTo>
                    <a:pt x="0" y="158750"/>
                  </a:moveTo>
                  <a:cubicBezTo>
                    <a:pt x="0" y="71120"/>
                    <a:pt x="71374" y="0"/>
                    <a:pt x="159385" y="0"/>
                  </a:cubicBezTo>
                  <a:lnTo>
                    <a:pt x="5275072" y="0"/>
                  </a:lnTo>
                  <a:cubicBezTo>
                    <a:pt x="5363083" y="0"/>
                    <a:pt x="5434457" y="71120"/>
                    <a:pt x="5434457" y="158750"/>
                  </a:cubicBezTo>
                  <a:lnTo>
                    <a:pt x="5434457" y="2049018"/>
                  </a:lnTo>
                  <a:cubicBezTo>
                    <a:pt x="5434457" y="2136775"/>
                    <a:pt x="5363083" y="2207768"/>
                    <a:pt x="5275072" y="2207768"/>
                  </a:cubicBezTo>
                  <a:lnTo>
                    <a:pt x="159385" y="2207768"/>
                  </a:lnTo>
                  <a:cubicBezTo>
                    <a:pt x="71374" y="2207768"/>
                    <a:pt x="0" y="2136648"/>
                    <a:pt x="0" y="2049018"/>
                  </a:cubicBezTo>
                  <a:close/>
                </a:path>
              </a:pathLst>
            </a:custGeom>
            <a:solidFill>
              <a:srgbClr val="CCEEFF"/>
            </a:solidFill>
          </p:spPr>
        </p:sp>
        <p:sp>
          <p:nvSpPr>
            <p:cNvPr id="13" name="Freeform 13"/>
            <p:cNvSpPr/>
            <p:nvPr/>
          </p:nvSpPr>
          <p:spPr>
            <a:xfrm>
              <a:off x="0" y="0"/>
              <a:ext cx="5447157" cy="2220468"/>
            </a:xfrm>
            <a:custGeom>
              <a:avLst/>
              <a:gdLst/>
              <a:ahLst/>
              <a:cxnLst/>
              <a:rect l="l" t="t" r="r" b="b"/>
              <a:pathLst>
                <a:path w="5447157" h="2220468">
                  <a:moveTo>
                    <a:pt x="0" y="165100"/>
                  </a:moveTo>
                  <a:cubicBezTo>
                    <a:pt x="0" y="73914"/>
                    <a:pt x="74168" y="0"/>
                    <a:pt x="165735" y="0"/>
                  </a:cubicBezTo>
                  <a:lnTo>
                    <a:pt x="5281422" y="0"/>
                  </a:lnTo>
                  <a:lnTo>
                    <a:pt x="5281422" y="6350"/>
                  </a:lnTo>
                  <a:lnTo>
                    <a:pt x="5281422" y="0"/>
                  </a:lnTo>
                  <a:cubicBezTo>
                    <a:pt x="5372862" y="0"/>
                    <a:pt x="5447157" y="73914"/>
                    <a:pt x="5447157" y="165100"/>
                  </a:cubicBezTo>
                  <a:lnTo>
                    <a:pt x="5440807" y="165100"/>
                  </a:lnTo>
                  <a:lnTo>
                    <a:pt x="5447157" y="165100"/>
                  </a:lnTo>
                  <a:lnTo>
                    <a:pt x="5447157" y="2055368"/>
                  </a:lnTo>
                  <a:lnTo>
                    <a:pt x="5440807" y="2055368"/>
                  </a:lnTo>
                  <a:lnTo>
                    <a:pt x="5447157" y="2055368"/>
                  </a:lnTo>
                  <a:cubicBezTo>
                    <a:pt x="5447157" y="2146554"/>
                    <a:pt x="5372989" y="2220468"/>
                    <a:pt x="5281422" y="2220468"/>
                  </a:cubicBezTo>
                  <a:lnTo>
                    <a:pt x="5281422" y="2214118"/>
                  </a:lnTo>
                  <a:lnTo>
                    <a:pt x="5281422" y="2220468"/>
                  </a:lnTo>
                  <a:lnTo>
                    <a:pt x="165735" y="2220468"/>
                  </a:lnTo>
                  <a:lnTo>
                    <a:pt x="165735" y="2214118"/>
                  </a:lnTo>
                  <a:lnTo>
                    <a:pt x="165735" y="2220468"/>
                  </a:lnTo>
                  <a:cubicBezTo>
                    <a:pt x="74295" y="2220468"/>
                    <a:pt x="0" y="2146554"/>
                    <a:pt x="0" y="2055368"/>
                  </a:cubicBezTo>
                  <a:lnTo>
                    <a:pt x="0" y="165100"/>
                  </a:lnTo>
                  <a:lnTo>
                    <a:pt x="6350" y="165100"/>
                  </a:lnTo>
                  <a:lnTo>
                    <a:pt x="0" y="165100"/>
                  </a:lnTo>
                  <a:moveTo>
                    <a:pt x="12700" y="165100"/>
                  </a:moveTo>
                  <a:lnTo>
                    <a:pt x="12700" y="2055368"/>
                  </a:lnTo>
                  <a:lnTo>
                    <a:pt x="6350" y="2055368"/>
                  </a:lnTo>
                  <a:lnTo>
                    <a:pt x="12700" y="2055368"/>
                  </a:lnTo>
                  <a:cubicBezTo>
                    <a:pt x="12700" y="2139569"/>
                    <a:pt x="81153" y="2207768"/>
                    <a:pt x="165735" y="2207768"/>
                  </a:cubicBezTo>
                  <a:lnTo>
                    <a:pt x="5281422" y="2207768"/>
                  </a:lnTo>
                  <a:cubicBezTo>
                    <a:pt x="5365877" y="2207768"/>
                    <a:pt x="5434457" y="2139442"/>
                    <a:pt x="5434457" y="2055368"/>
                  </a:cubicBezTo>
                  <a:lnTo>
                    <a:pt x="5434457" y="165100"/>
                  </a:lnTo>
                  <a:cubicBezTo>
                    <a:pt x="5434457" y="80899"/>
                    <a:pt x="5366004" y="12700"/>
                    <a:pt x="5281422" y="12700"/>
                  </a:cubicBezTo>
                  <a:lnTo>
                    <a:pt x="165735" y="12700"/>
                  </a:lnTo>
                  <a:lnTo>
                    <a:pt x="165735" y="6350"/>
                  </a:lnTo>
                  <a:lnTo>
                    <a:pt x="165735" y="12700"/>
                  </a:lnTo>
                  <a:cubicBezTo>
                    <a:pt x="81153" y="12700"/>
                    <a:pt x="12700" y="81026"/>
                    <a:pt x="12700" y="165100"/>
                  </a:cubicBezTo>
                  <a:close/>
                </a:path>
              </a:pathLst>
            </a:custGeom>
            <a:solidFill>
              <a:srgbClr val="B2D4E5"/>
            </a:solidFill>
          </p:spPr>
        </p:sp>
      </p:grpSp>
      <p:grpSp>
        <p:nvGrpSpPr>
          <p:cNvPr id="14" name="Group 14"/>
          <p:cNvGrpSpPr/>
          <p:nvPr/>
        </p:nvGrpSpPr>
        <p:grpSpPr>
          <a:xfrm>
            <a:off x="2830711" y="5357366"/>
            <a:ext cx="398710" cy="498276"/>
            <a:chOff x="0" y="0"/>
            <a:chExt cx="531613" cy="664368"/>
          </a:xfrm>
        </p:grpSpPr>
        <p:sp>
          <p:nvSpPr>
            <p:cNvPr id="15" name="Freeform 15"/>
            <p:cNvSpPr/>
            <p:nvPr/>
          </p:nvSpPr>
          <p:spPr>
            <a:xfrm>
              <a:off x="0" y="0"/>
              <a:ext cx="531613" cy="664368"/>
            </a:xfrm>
            <a:custGeom>
              <a:avLst/>
              <a:gdLst/>
              <a:ahLst/>
              <a:cxnLst/>
              <a:rect l="l" t="t" r="r" b="b"/>
              <a:pathLst>
                <a:path w="531613" h="664368">
                  <a:moveTo>
                    <a:pt x="0" y="0"/>
                  </a:moveTo>
                  <a:lnTo>
                    <a:pt x="531613" y="0"/>
                  </a:lnTo>
                  <a:lnTo>
                    <a:pt x="531613" y="664368"/>
                  </a:lnTo>
                  <a:lnTo>
                    <a:pt x="0" y="664368"/>
                  </a:lnTo>
                  <a:close/>
                </a:path>
              </a:pathLst>
            </a:custGeom>
            <a:solidFill>
              <a:srgbClr val="000000">
                <a:alpha val="0"/>
              </a:srgbClr>
            </a:solidFill>
          </p:spPr>
        </p:sp>
        <p:sp>
          <p:nvSpPr>
            <p:cNvPr id="16" name="TextBox 16"/>
            <p:cNvSpPr txBox="1"/>
            <p:nvPr/>
          </p:nvSpPr>
          <p:spPr>
            <a:xfrm>
              <a:off x="0" y="-123825"/>
              <a:ext cx="531613" cy="788193"/>
            </a:xfrm>
            <a:prstGeom prst="rect">
              <a:avLst/>
            </a:prstGeom>
          </p:spPr>
          <p:txBody>
            <a:bodyPr lIns="0" tIns="0" rIns="0" bIns="0" rtlCol="0" anchor="t"/>
            <a:lstStyle/>
            <a:p>
              <a:pPr algn="ctr">
                <a:lnSpc>
                  <a:spcPts val="4999"/>
                </a:lnSpc>
              </a:pPr>
              <a:r>
                <a:rPr lang="en-US" sz="3125" dirty="0">
                  <a:solidFill>
                    <a:srgbClr val="272525"/>
                  </a:solidFill>
                  <a:latin typeface="Petrona"/>
                  <a:ea typeface="Petrona"/>
                  <a:cs typeface="Petrona"/>
                  <a:sym typeface="Petrona"/>
                </a:rPr>
                <a:t>1</a:t>
              </a:r>
            </a:p>
          </p:txBody>
        </p:sp>
      </p:grpSp>
      <p:grpSp>
        <p:nvGrpSpPr>
          <p:cNvPr id="17" name="Group 17"/>
          <p:cNvGrpSpPr/>
          <p:nvPr/>
        </p:nvGrpSpPr>
        <p:grpSpPr>
          <a:xfrm>
            <a:off x="5351561" y="5062091"/>
            <a:ext cx="2534245" cy="465088"/>
            <a:chOff x="0" y="0"/>
            <a:chExt cx="3378993" cy="620117"/>
          </a:xfrm>
        </p:grpSpPr>
        <p:sp>
          <p:nvSpPr>
            <p:cNvPr id="18" name="Freeform 18"/>
            <p:cNvSpPr/>
            <p:nvPr/>
          </p:nvSpPr>
          <p:spPr>
            <a:xfrm>
              <a:off x="0" y="0"/>
              <a:ext cx="3378993" cy="620117"/>
            </a:xfrm>
            <a:custGeom>
              <a:avLst/>
              <a:gdLst/>
              <a:ahLst/>
              <a:cxnLst/>
              <a:rect l="l" t="t" r="r" b="b"/>
              <a:pathLst>
                <a:path w="3378993" h="620117">
                  <a:moveTo>
                    <a:pt x="0" y="0"/>
                  </a:moveTo>
                  <a:lnTo>
                    <a:pt x="3378993" y="0"/>
                  </a:lnTo>
                  <a:lnTo>
                    <a:pt x="3378993" y="620117"/>
                  </a:lnTo>
                  <a:lnTo>
                    <a:pt x="0" y="620117"/>
                  </a:lnTo>
                  <a:close/>
                </a:path>
              </a:pathLst>
            </a:custGeom>
            <a:solidFill>
              <a:srgbClr val="000000">
                <a:alpha val="0"/>
              </a:srgbClr>
            </a:solidFill>
          </p:spPr>
        </p:sp>
        <p:sp>
          <p:nvSpPr>
            <p:cNvPr id="19" name="TextBox 19"/>
            <p:cNvSpPr txBox="1"/>
            <p:nvPr/>
          </p:nvSpPr>
          <p:spPr>
            <a:xfrm>
              <a:off x="0" y="-28575"/>
              <a:ext cx="3378993" cy="648692"/>
            </a:xfrm>
            <a:prstGeom prst="rect">
              <a:avLst/>
            </a:prstGeom>
          </p:spPr>
          <p:txBody>
            <a:bodyPr lIns="0" tIns="0" rIns="0" bIns="0" rtlCol="0" anchor="t"/>
            <a:lstStyle/>
            <a:p>
              <a:pPr algn="l">
                <a:lnSpc>
                  <a:spcPts val="3625"/>
                </a:lnSpc>
              </a:pPr>
              <a:r>
                <a:rPr lang="en-US" sz="2874" dirty="0">
                  <a:solidFill>
                    <a:srgbClr val="272525"/>
                  </a:solidFill>
                  <a:latin typeface="Petrona"/>
                  <a:ea typeface="Petrona"/>
                  <a:cs typeface="Petrona"/>
                  <a:sym typeface="Petrona"/>
                </a:rPr>
                <a:t>Employee</a:t>
              </a:r>
            </a:p>
          </p:txBody>
        </p:sp>
      </p:grpSp>
      <p:grpSp>
        <p:nvGrpSpPr>
          <p:cNvPr id="20" name="Group 20"/>
          <p:cNvGrpSpPr/>
          <p:nvPr/>
        </p:nvGrpSpPr>
        <p:grpSpPr>
          <a:xfrm>
            <a:off x="5351561" y="5697290"/>
            <a:ext cx="2534245" cy="453629"/>
            <a:chOff x="0" y="0"/>
            <a:chExt cx="3378993" cy="604838"/>
          </a:xfrm>
        </p:grpSpPr>
        <p:sp>
          <p:nvSpPr>
            <p:cNvPr id="21" name="Freeform 21"/>
            <p:cNvSpPr/>
            <p:nvPr/>
          </p:nvSpPr>
          <p:spPr>
            <a:xfrm>
              <a:off x="0" y="0"/>
              <a:ext cx="3378993" cy="604838"/>
            </a:xfrm>
            <a:custGeom>
              <a:avLst/>
              <a:gdLst/>
              <a:ahLst/>
              <a:cxnLst/>
              <a:rect l="l" t="t" r="r" b="b"/>
              <a:pathLst>
                <a:path w="3378993" h="604838">
                  <a:moveTo>
                    <a:pt x="0" y="0"/>
                  </a:moveTo>
                  <a:lnTo>
                    <a:pt x="3378993" y="0"/>
                  </a:lnTo>
                  <a:lnTo>
                    <a:pt x="3378993" y="604838"/>
                  </a:lnTo>
                  <a:lnTo>
                    <a:pt x="0" y="604838"/>
                  </a:lnTo>
                  <a:close/>
                </a:path>
              </a:pathLst>
            </a:custGeom>
            <a:solidFill>
              <a:srgbClr val="000000">
                <a:alpha val="0"/>
              </a:srgbClr>
            </a:solidFill>
          </p:spPr>
        </p:sp>
        <p:sp>
          <p:nvSpPr>
            <p:cNvPr id="22" name="TextBox 22"/>
            <p:cNvSpPr txBox="1"/>
            <p:nvPr/>
          </p:nvSpPr>
          <p:spPr>
            <a:xfrm>
              <a:off x="0" y="-85725"/>
              <a:ext cx="3378993" cy="690563"/>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Task management.</a:t>
              </a:r>
            </a:p>
          </p:txBody>
        </p:sp>
      </p:grpSp>
      <p:grpSp>
        <p:nvGrpSpPr>
          <p:cNvPr id="23" name="Group 23"/>
          <p:cNvGrpSpPr/>
          <p:nvPr/>
        </p:nvGrpSpPr>
        <p:grpSpPr>
          <a:xfrm>
            <a:off x="5209729" y="6415385"/>
            <a:ext cx="11944350" cy="19050"/>
            <a:chOff x="0" y="0"/>
            <a:chExt cx="15925800" cy="25400"/>
          </a:xfrm>
        </p:grpSpPr>
        <p:sp>
          <p:nvSpPr>
            <p:cNvPr id="24" name="Freeform 24"/>
            <p:cNvSpPr/>
            <p:nvPr/>
          </p:nvSpPr>
          <p:spPr>
            <a:xfrm>
              <a:off x="0" y="0"/>
              <a:ext cx="15925800" cy="25400"/>
            </a:xfrm>
            <a:custGeom>
              <a:avLst/>
              <a:gdLst/>
              <a:ahLst/>
              <a:cxnLst/>
              <a:rect l="l" t="t" r="r" b="b"/>
              <a:pathLst>
                <a:path w="15925800" h="25400">
                  <a:moveTo>
                    <a:pt x="0" y="12700"/>
                  </a:moveTo>
                  <a:cubicBezTo>
                    <a:pt x="0" y="5715"/>
                    <a:pt x="5715" y="0"/>
                    <a:pt x="12700" y="0"/>
                  </a:cubicBezTo>
                  <a:lnTo>
                    <a:pt x="15913100" y="0"/>
                  </a:lnTo>
                  <a:cubicBezTo>
                    <a:pt x="15920086" y="0"/>
                    <a:pt x="15925800" y="5715"/>
                    <a:pt x="15925800" y="12700"/>
                  </a:cubicBezTo>
                  <a:cubicBezTo>
                    <a:pt x="15925800" y="19685"/>
                    <a:pt x="15920086" y="25400"/>
                    <a:pt x="15913100" y="25400"/>
                  </a:cubicBezTo>
                  <a:lnTo>
                    <a:pt x="12700" y="25400"/>
                  </a:lnTo>
                  <a:cubicBezTo>
                    <a:pt x="5715" y="25400"/>
                    <a:pt x="0" y="19685"/>
                    <a:pt x="0" y="12700"/>
                  </a:cubicBezTo>
                  <a:close/>
                </a:path>
              </a:pathLst>
            </a:custGeom>
            <a:solidFill>
              <a:srgbClr val="B2D4E5"/>
            </a:solidFill>
          </p:spPr>
        </p:sp>
      </p:grpSp>
      <p:grpSp>
        <p:nvGrpSpPr>
          <p:cNvPr id="25" name="Group 25"/>
          <p:cNvGrpSpPr/>
          <p:nvPr/>
        </p:nvGrpSpPr>
        <p:grpSpPr>
          <a:xfrm>
            <a:off x="987475" y="6571358"/>
            <a:ext cx="8161288" cy="1665386"/>
            <a:chOff x="0" y="0"/>
            <a:chExt cx="10881717" cy="2220515"/>
          </a:xfrm>
        </p:grpSpPr>
        <p:sp>
          <p:nvSpPr>
            <p:cNvPr id="26" name="Freeform 26"/>
            <p:cNvSpPr/>
            <p:nvPr/>
          </p:nvSpPr>
          <p:spPr>
            <a:xfrm>
              <a:off x="6350" y="6350"/>
              <a:ext cx="10869041" cy="2207768"/>
            </a:xfrm>
            <a:custGeom>
              <a:avLst/>
              <a:gdLst/>
              <a:ahLst/>
              <a:cxnLst/>
              <a:rect l="l" t="t" r="r" b="b"/>
              <a:pathLst>
                <a:path w="10869041" h="2207768">
                  <a:moveTo>
                    <a:pt x="0" y="158750"/>
                  </a:moveTo>
                  <a:cubicBezTo>
                    <a:pt x="0" y="71120"/>
                    <a:pt x="71374" y="0"/>
                    <a:pt x="159512" y="0"/>
                  </a:cubicBezTo>
                  <a:lnTo>
                    <a:pt x="10709529" y="0"/>
                  </a:lnTo>
                  <a:cubicBezTo>
                    <a:pt x="10797667" y="0"/>
                    <a:pt x="10869041" y="71120"/>
                    <a:pt x="10869041" y="158750"/>
                  </a:cubicBezTo>
                  <a:lnTo>
                    <a:pt x="10869041" y="2049018"/>
                  </a:lnTo>
                  <a:cubicBezTo>
                    <a:pt x="10869041" y="2136775"/>
                    <a:pt x="10797667" y="2207768"/>
                    <a:pt x="10709529" y="2207768"/>
                  </a:cubicBezTo>
                  <a:lnTo>
                    <a:pt x="159512" y="2207768"/>
                  </a:lnTo>
                  <a:cubicBezTo>
                    <a:pt x="71374" y="2207768"/>
                    <a:pt x="0" y="2136648"/>
                    <a:pt x="0" y="2049018"/>
                  </a:cubicBezTo>
                  <a:close/>
                </a:path>
              </a:pathLst>
            </a:custGeom>
            <a:solidFill>
              <a:srgbClr val="CCEEFF"/>
            </a:solidFill>
          </p:spPr>
        </p:sp>
        <p:sp>
          <p:nvSpPr>
            <p:cNvPr id="27" name="Freeform 27"/>
            <p:cNvSpPr/>
            <p:nvPr/>
          </p:nvSpPr>
          <p:spPr>
            <a:xfrm>
              <a:off x="0" y="0"/>
              <a:ext cx="10881741" cy="2220468"/>
            </a:xfrm>
            <a:custGeom>
              <a:avLst/>
              <a:gdLst/>
              <a:ahLst/>
              <a:cxnLst/>
              <a:rect l="l" t="t" r="r" b="b"/>
              <a:pathLst>
                <a:path w="10881741" h="2220468">
                  <a:moveTo>
                    <a:pt x="0" y="165100"/>
                  </a:moveTo>
                  <a:cubicBezTo>
                    <a:pt x="0" y="73914"/>
                    <a:pt x="74295" y="0"/>
                    <a:pt x="165862" y="0"/>
                  </a:cubicBezTo>
                  <a:lnTo>
                    <a:pt x="10715879" y="0"/>
                  </a:lnTo>
                  <a:lnTo>
                    <a:pt x="10715879" y="6350"/>
                  </a:lnTo>
                  <a:lnTo>
                    <a:pt x="10715879" y="0"/>
                  </a:lnTo>
                  <a:cubicBezTo>
                    <a:pt x="10807447" y="0"/>
                    <a:pt x="10881741" y="73914"/>
                    <a:pt x="10881741" y="165100"/>
                  </a:cubicBezTo>
                  <a:lnTo>
                    <a:pt x="10875391" y="165100"/>
                  </a:lnTo>
                  <a:lnTo>
                    <a:pt x="10881741" y="165100"/>
                  </a:lnTo>
                  <a:lnTo>
                    <a:pt x="10881741" y="2055368"/>
                  </a:lnTo>
                  <a:lnTo>
                    <a:pt x="10875391" y="2055368"/>
                  </a:lnTo>
                  <a:lnTo>
                    <a:pt x="10881741" y="2055368"/>
                  </a:lnTo>
                  <a:cubicBezTo>
                    <a:pt x="10881741" y="2146554"/>
                    <a:pt x="10807447" y="2220468"/>
                    <a:pt x="10715879" y="2220468"/>
                  </a:cubicBezTo>
                  <a:lnTo>
                    <a:pt x="10715879" y="2214118"/>
                  </a:lnTo>
                  <a:lnTo>
                    <a:pt x="10715879" y="2220468"/>
                  </a:lnTo>
                  <a:lnTo>
                    <a:pt x="165862" y="2220468"/>
                  </a:lnTo>
                  <a:lnTo>
                    <a:pt x="165862" y="2214118"/>
                  </a:lnTo>
                  <a:lnTo>
                    <a:pt x="165862" y="2220468"/>
                  </a:lnTo>
                  <a:cubicBezTo>
                    <a:pt x="74295" y="2220468"/>
                    <a:pt x="0" y="2146554"/>
                    <a:pt x="0" y="2055368"/>
                  </a:cubicBezTo>
                  <a:lnTo>
                    <a:pt x="0" y="165100"/>
                  </a:lnTo>
                  <a:lnTo>
                    <a:pt x="6350" y="165100"/>
                  </a:lnTo>
                  <a:lnTo>
                    <a:pt x="0" y="165100"/>
                  </a:lnTo>
                  <a:moveTo>
                    <a:pt x="12700" y="165100"/>
                  </a:moveTo>
                  <a:lnTo>
                    <a:pt x="12700" y="2055368"/>
                  </a:lnTo>
                  <a:lnTo>
                    <a:pt x="6350" y="2055368"/>
                  </a:lnTo>
                  <a:lnTo>
                    <a:pt x="12700" y="2055368"/>
                  </a:lnTo>
                  <a:cubicBezTo>
                    <a:pt x="12700" y="2139569"/>
                    <a:pt x="81280" y="2207768"/>
                    <a:pt x="165862" y="2207768"/>
                  </a:cubicBezTo>
                  <a:lnTo>
                    <a:pt x="10715879" y="2207768"/>
                  </a:lnTo>
                  <a:cubicBezTo>
                    <a:pt x="10800461" y="2207768"/>
                    <a:pt x="10869041" y="2139442"/>
                    <a:pt x="10869041" y="2055368"/>
                  </a:cubicBezTo>
                  <a:lnTo>
                    <a:pt x="10869041" y="165100"/>
                  </a:lnTo>
                  <a:cubicBezTo>
                    <a:pt x="10869041" y="80899"/>
                    <a:pt x="10800461" y="12700"/>
                    <a:pt x="10715879" y="12700"/>
                  </a:cubicBezTo>
                  <a:lnTo>
                    <a:pt x="165862" y="12700"/>
                  </a:lnTo>
                  <a:lnTo>
                    <a:pt x="165862" y="6350"/>
                  </a:lnTo>
                  <a:lnTo>
                    <a:pt x="165862" y="12700"/>
                  </a:lnTo>
                  <a:cubicBezTo>
                    <a:pt x="81280" y="12700"/>
                    <a:pt x="12700" y="81026"/>
                    <a:pt x="12700" y="165100"/>
                  </a:cubicBezTo>
                  <a:close/>
                </a:path>
              </a:pathLst>
            </a:custGeom>
            <a:solidFill>
              <a:srgbClr val="B2D4E5"/>
            </a:solidFill>
          </p:spPr>
        </p:sp>
      </p:grpSp>
      <p:grpSp>
        <p:nvGrpSpPr>
          <p:cNvPr id="28" name="Group 28"/>
          <p:cNvGrpSpPr/>
          <p:nvPr/>
        </p:nvGrpSpPr>
        <p:grpSpPr>
          <a:xfrm>
            <a:off x="4868764" y="7154912"/>
            <a:ext cx="398710" cy="498276"/>
            <a:chOff x="0" y="0"/>
            <a:chExt cx="531613" cy="664368"/>
          </a:xfrm>
        </p:grpSpPr>
        <p:sp>
          <p:nvSpPr>
            <p:cNvPr id="29" name="Freeform 29"/>
            <p:cNvSpPr/>
            <p:nvPr/>
          </p:nvSpPr>
          <p:spPr>
            <a:xfrm>
              <a:off x="0" y="0"/>
              <a:ext cx="531613" cy="664368"/>
            </a:xfrm>
            <a:custGeom>
              <a:avLst/>
              <a:gdLst/>
              <a:ahLst/>
              <a:cxnLst/>
              <a:rect l="l" t="t" r="r" b="b"/>
              <a:pathLst>
                <a:path w="531613" h="664368">
                  <a:moveTo>
                    <a:pt x="0" y="0"/>
                  </a:moveTo>
                  <a:lnTo>
                    <a:pt x="531613" y="0"/>
                  </a:lnTo>
                  <a:lnTo>
                    <a:pt x="531613" y="664368"/>
                  </a:lnTo>
                  <a:lnTo>
                    <a:pt x="0" y="664368"/>
                  </a:lnTo>
                  <a:close/>
                </a:path>
              </a:pathLst>
            </a:custGeom>
            <a:solidFill>
              <a:srgbClr val="000000">
                <a:alpha val="0"/>
              </a:srgbClr>
            </a:solidFill>
          </p:spPr>
        </p:sp>
        <p:sp>
          <p:nvSpPr>
            <p:cNvPr id="30" name="TextBox 30"/>
            <p:cNvSpPr txBox="1"/>
            <p:nvPr/>
          </p:nvSpPr>
          <p:spPr>
            <a:xfrm>
              <a:off x="0" y="-123825"/>
              <a:ext cx="531613" cy="788193"/>
            </a:xfrm>
            <a:prstGeom prst="rect">
              <a:avLst/>
            </a:prstGeom>
          </p:spPr>
          <p:txBody>
            <a:bodyPr lIns="0" tIns="0" rIns="0" bIns="0" rtlCol="0" anchor="t"/>
            <a:lstStyle/>
            <a:p>
              <a:pPr algn="ctr">
                <a:lnSpc>
                  <a:spcPts val="4999"/>
                </a:lnSpc>
              </a:pPr>
              <a:r>
                <a:rPr lang="en-US" sz="3125" dirty="0">
                  <a:solidFill>
                    <a:srgbClr val="272525"/>
                  </a:solidFill>
                  <a:latin typeface="Petrona"/>
                  <a:ea typeface="Petrona"/>
                  <a:cs typeface="Petrona"/>
                  <a:sym typeface="Petrona"/>
                </a:rPr>
                <a:t>2</a:t>
              </a:r>
            </a:p>
          </p:txBody>
        </p:sp>
      </p:grpSp>
      <p:grpSp>
        <p:nvGrpSpPr>
          <p:cNvPr id="31" name="Group 31"/>
          <p:cNvGrpSpPr/>
          <p:nvPr/>
        </p:nvGrpSpPr>
        <p:grpSpPr>
          <a:xfrm>
            <a:off x="9427518" y="6859638"/>
            <a:ext cx="2074218" cy="465088"/>
            <a:chOff x="0" y="0"/>
            <a:chExt cx="2765623" cy="620117"/>
          </a:xfrm>
        </p:grpSpPr>
        <p:sp>
          <p:nvSpPr>
            <p:cNvPr id="32" name="Freeform 32"/>
            <p:cNvSpPr/>
            <p:nvPr/>
          </p:nvSpPr>
          <p:spPr>
            <a:xfrm>
              <a:off x="0" y="0"/>
              <a:ext cx="2765623" cy="620117"/>
            </a:xfrm>
            <a:custGeom>
              <a:avLst/>
              <a:gdLst/>
              <a:ahLst/>
              <a:cxnLst/>
              <a:rect l="l" t="t" r="r" b="b"/>
              <a:pathLst>
                <a:path w="2765623" h="620117">
                  <a:moveTo>
                    <a:pt x="0" y="0"/>
                  </a:moveTo>
                  <a:lnTo>
                    <a:pt x="2765623" y="0"/>
                  </a:lnTo>
                  <a:lnTo>
                    <a:pt x="2765623" y="620117"/>
                  </a:lnTo>
                  <a:lnTo>
                    <a:pt x="0" y="620117"/>
                  </a:lnTo>
                  <a:close/>
                </a:path>
              </a:pathLst>
            </a:custGeom>
            <a:solidFill>
              <a:srgbClr val="000000">
                <a:alpha val="0"/>
              </a:srgbClr>
            </a:solidFill>
          </p:spPr>
        </p:sp>
        <p:sp>
          <p:nvSpPr>
            <p:cNvPr id="33" name="TextBox 33"/>
            <p:cNvSpPr txBox="1"/>
            <p:nvPr/>
          </p:nvSpPr>
          <p:spPr>
            <a:xfrm>
              <a:off x="0" y="-28575"/>
              <a:ext cx="2765623" cy="648692"/>
            </a:xfrm>
            <a:prstGeom prst="rect">
              <a:avLst/>
            </a:prstGeom>
          </p:spPr>
          <p:txBody>
            <a:bodyPr lIns="0" tIns="0" rIns="0" bIns="0" rtlCol="0" anchor="t"/>
            <a:lstStyle/>
            <a:p>
              <a:pPr algn="l">
                <a:lnSpc>
                  <a:spcPts val="3625"/>
                </a:lnSpc>
              </a:pPr>
              <a:r>
                <a:rPr lang="en-US" sz="2874" dirty="0">
                  <a:solidFill>
                    <a:srgbClr val="272525"/>
                  </a:solidFill>
                  <a:latin typeface="Petrona"/>
                  <a:ea typeface="Petrona"/>
                  <a:cs typeface="Petrona"/>
                  <a:sym typeface="Petrona"/>
                </a:rPr>
                <a:t>Agent</a:t>
              </a:r>
            </a:p>
          </p:txBody>
        </p:sp>
      </p:grpSp>
      <p:grpSp>
        <p:nvGrpSpPr>
          <p:cNvPr id="34" name="Group 34"/>
          <p:cNvGrpSpPr/>
          <p:nvPr/>
        </p:nvGrpSpPr>
        <p:grpSpPr>
          <a:xfrm>
            <a:off x="9427518" y="7494835"/>
            <a:ext cx="2074218" cy="453629"/>
            <a:chOff x="0" y="0"/>
            <a:chExt cx="2765623" cy="604838"/>
          </a:xfrm>
        </p:grpSpPr>
        <p:sp>
          <p:nvSpPr>
            <p:cNvPr id="35" name="Freeform 35"/>
            <p:cNvSpPr/>
            <p:nvPr/>
          </p:nvSpPr>
          <p:spPr>
            <a:xfrm>
              <a:off x="0" y="0"/>
              <a:ext cx="2765623" cy="604838"/>
            </a:xfrm>
            <a:custGeom>
              <a:avLst/>
              <a:gdLst/>
              <a:ahLst/>
              <a:cxnLst/>
              <a:rect l="l" t="t" r="r" b="b"/>
              <a:pathLst>
                <a:path w="2765623" h="604838">
                  <a:moveTo>
                    <a:pt x="0" y="0"/>
                  </a:moveTo>
                  <a:lnTo>
                    <a:pt x="2765623" y="0"/>
                  </a:lnTo>
                  <a:lnTo>
                    <a:pt x="2765623" y="604838"/>
                  </a:lnTo>
                  <a:lnTo>
                    <a:pt x="0" y="604838"/>
                  </a:lnTo>
                  <a:close/>
                </a:path>
              </a:pathLst>
            </a:custGeom>
            <a:solidFill>
              <a:srgbClr val="000000">
                <a:alpha val="0"/>
              </a:srgbClr>
            </a:solidFill>
          </p:spPr>
        </p:sp>
        <p:sp>
          <p:nvSpPr>
            <p:cNvPr id="36" name="TextBox 36"/>
            <p:cNvSpPr txBox="1"/>
            <p:nvPr/>
          </p:nvSpPr>
          <p:spPr>
            <a:xfrm>
              <a:off x="0" y="-85725"/>
              <a:ext cx="2765623" cy="690563"/>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Client relations.</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437fcf5ace24465b"/>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5924c6323e514f5d"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a3dc18edd41b445f"/>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9af624e92a0c4ccb"/>
            <a:stretch>
              <a:fillRect l="0" t="0" r="0" b="0"/>
            </a:stretch>
          </a:blipFill>
        </p:spPr>
      </p:sp>
      <p:grpSp>
        <p:nvGrpSpPr>
          <p:cNvPr name="Group 7" id="7"/>
          <p:cNvGrpSpPr/>
          <p:nvPr/>
        </p:nvGrpSpPr>
        <p:grpSpPr>
          <a:xfrm rot="0">
            <a:off x="992238" y="2628156"/>
            <a:ext cx="9445526" cy="2790974"/>
            <a:chOff x="0" y="0"/>
            <a:chExt cx="12594035" cy="3721298"/>
          </a:xfrm>
        </p:grpSpPr>
        <p:sp>
          <p:nvSpPr>
            <p:cNvPr name="Freeform 8" id="8"/>
            <p:cNvSpPr/>
            <p:nvPr/>
          </p:nvSpPr>
          <p:spPr>
            <a:xfrm flipH="false" flipV="false" rot="0">
              <a:off x="0" y="0"/>
              <a:ext cx="12594035" cy="3721298"/>
            </a:xfrm>
            <a:custGeom>
              <a:avLst/>
              <a:gdLst/>
              <a:ahLst/>
              <a:cxnLst/>
              <a:rect r="r" b="b" t="t" l="l"/>
              <a:pathLst>
                <a:path h="3721298" w="12594035">
                  <a:moveTo>
                    <a:pt x="0" y="0"/>
                  </a:moveTo>
                  <a:lnTo>
                    <a:pt x="12594035" y="0"/>
                  </a:lnTo>
                  <a:lnTo>
                    <a:pt x="12594035" y="3721298"/>
                  </a:lnTo>
                  <a:lnTo>
                    <a:pt x="0" y="3721298"/>
                  </a:lnTo>
                  <a:close/>
                </a:path>
              </a:pathLst>
            </a:custGeom>
            <a:solidFill>
              <a:srgbClr val="000000">
                <a:alpha val="0"/>
              </a:srgbClr>
            </a:solidFill>
          </p:spPr>
        </p:sp>
        <p:sp>
          <p:nvSpPr>
            <p:cNvPr name="TextBox 9" id="9"/>
            <p:cNvSpPr txBox="true"/>
            <p:nvPr/>
          </p:nvSpPr>
          <p:spPr>
            <a:xfrm>
              <a:off x="0" y="-47625"/>
              <a:ext cx="12594035" cy="3768923"/>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Skyline Properties CRM Project : Agent Dashboard Overview</a:t>
              </a:r>
            </a:p>
          </p:txBody>
        </p:sp>
      </p:grpSp>
      <p:grpSp>
        <p:nvGrpSpPr>
          <p:cNvPr name="Group 10" id="10"/>
          <p:cNvGrpSpPr/>
          <p:nvPr/>
        </p:nvGrpSpPr>
        <p:grpSpPr>
          <a:xfrm rot="0">
            <a:off x="992238" y="5844331"/>
            <a:ext cx="9445526" cy="1814512"/>
            <a:chOff x="0" y="0"/>
            <a:chExt cx="12594035" cy="2419350"/>
          </a:xfrm>
        </p:grpSpPr>
        <p:sp>
          <p:nvSpPr>
            <p:cNvPr name="Freeform 11" id="11"/>
            <p:cNvSpPr/>
            <p:nvPr/>
          </p:nvSpPr>
          <p:spPr>
            <a:xfrm flipH="false" flipV="false" rot="0">
              <a:off x="0" y="0"/>
              <a:ext cx="12594035" cy="2419350"/>
            </a:xfrm>
            <a:custGeom>
              <a:avLst/>
              <a:gdLst/>
              <a:ahLst/>
              <a:cxnLst/>
              <a:rect r="r" b="b" t="t" l="l"/>
              <a:pathLst>
                <a:path h="2419350" w="12594035">
                  <a:moveTo>
                    <a:pt x="0" y="0"/>
                  </a:moveTo>
                  <a:lnTo>
                    <a:pt x="12594035" y="0"/>
                  </a:lnTo>
                  <a:lnTo>
                    <a:pt x="12594035" y="2419350"/>
                  </a:lnTo>
                  <a:lnTo>
                    <a:pt x="0" y="2419350"/>
                  </a:lnTo>
                  <a:close/>
                </a:path>
              </a:pathLst>
            </a:custGeom>
            <a:solidFill>
              <a:srgbClr val="000000">
                <a:alpha val="0"/>
              </a:srgbClr>
            </a:solidFill>
          </p:spPr>
        </p:sp>
        <p:sp>
          <p:nvSpPr>
            <p:cNvPr name="TextBox 12" id="12"/>
            <p:cNvSpPr txBox="true"/>
            <p:nvPr/>
          </p:nvSpPr>
          <p:spPr>
            <a:xfrm>
              <a:off x="0" y="-85725"/>
              <a:ext cx="12594035" cy="2505075"/>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Welcome to the Skyline Construction Agent Dashboard. This presentation provides an overview of the dashboard's features and functionalities, designed to streamline your workflow and enhance productivity.</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03e0e604f55e4347"/>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25288236bfb84e98"/>
            <a:stretch>
              <a:fillRect l="0" t="0" r="0" b="0"/>
            </a:stretch>
          </a:blipFill>
        </p:spPr>
      </p:sp>
      <p:grpSp>
        <p:nvGrpSpPr>
          <p:cNvPr name="Group 6" id="6"/>
          <p:cNvGrpSpPr/>
          <p:nvPr/>
        </p:nvGrpSpPr>
        <p:grpSpPr>
          <a:xfrm rot="0">
            <a:off x="7850237" y="871389"/>
            <a:ext cx="7442746" cy="930325"/>
            <a:chOff x="0" y="0"/>
            <a:chExt cx="9923662" cy="1240433"/>
          </a:xfrm>
        </p:grpSpPr>
        <p:sp>
          <p:nvSpPr>
            <p:cNvPr name="Freeform 7" id="7"/>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8" id="8"/>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Dashboard Overview</a:t>
              </a:r>
            </a:p>
          </p:txBody>
        </p:sp>
      </p:grpSp>
      <p:grpSp>
        <p:nvGrpSpPr>
          <p:cNvPr name="Group 9" id="9"/>
          <p:cNvGrpSpPr/>
          <p:nvPr/>
        </p:nvGrpSpPr>
        <p:grpSpPr>
          <a:xfrm rot="0">
            <a:off x="7850237" y="2226915"/>
            <a:ext cx="9445526" cy="1814512"/>
            <a:chOff x="0" y="0"/>
            <a:chExt cx="12594035" cy="2419350"/>
          </a:xfrm>
        </p:grpSpPr>
        <p:sp>
          <p:nvSpPr>
            <p:cNvPr name="Freeform 10" id="10"/>
            <p:cNvSpPr/>
            <p:nvPr/>
          </p:nvSpPr>
          <p:spPr>
            <a:xfrm flipH="false" flipV="false" rot="0">
              <a:off x="0" y="0"/>
              <a:ext cx="12594035" cy="2419350"/>
            </a:xfrm>
            <a:custGeom>
              <a:avLst/>
              <a:gdLst/>
              <a:ahLst/>
              <a:cxnLst/>
              <a:rect r="r" b="b" t="t" l="l"/>
              <a:pathLst>
                <a:path h="2419350" w="12594035">
                  <a:moveTo>
                    <a:pt x="0" y="0"/>
                  </a:moveTo>
                  <a:lnTo>
                    <a:pt x="12594035" y="0"/>
                  </a:lnTo>
                  <a:lnTo>
                    <a:pt x="12594035" y="2419350"/>
                  </a:lnTo>
                  <a:lnTo>
                    <a:pt x="0" y="2419350"/>
                  </a:lnTo>
                  <a:close/>
                </a:path>
              </a:pathLst>
            </a:custGeom>
            <a:solidFill>
              <a:srgbClr val="000000">
                <a:alpha val="0"/>
              </a:srgbClr>
            </a:solidFill>
          </p:spPr>
        </p:sp>
        <p:sp>
          <p:nvSpPr>
            <p:cNvPr name="TextBox 11" id="11"/>
            <p:cNvSpPr txBox="true"/>
            <p:nvPr/>
          </p:nvSpPr>
          <p:spPr>
            <a:xfrm>
              <a:off x="0" y="-85725"/>
              <a:ext cx="12594035" cy="2505075"/>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dashboard provides access to key functions. These include enquiry management, bookings, sales entries, and request handling. The dashboard is designed for efficient tracking and management of all agent activities.</a:t>
              </a:r>
            </a:p>
          </p:txBody>
        </p:sp>
      </p:grpSp>
      <p:grpSp>
        <p:nvGrpSpPr>
          <p:cNvPr name="Group 12" id="12"/>
          <p:cNvGrpSpPr/>
          <p:nvPr/>
        </p:nvGrpSpPr>
        <p:grpSpPr>
          <a:xfrm rot="0">
            <a:off x="7845475" y="4355604"/>
            <a:ext cx="9455051" cy="1060697"/>
            <a:chOff x="0" y="0"/>
            <a:chExt cx="12606735" cy="1414263"/>
          </a:xfrm>
        </p:grpSpPr>
        <p:sp>
          <p:nvSpPr>
            <p:cNvPr name="Freeform 13" id="13"/>
            <p:cNvSpPr/>
            <p:nvPr/>
          </p:nvSpPr>
          <p:spPr>
            <a:xfrm flipH="false" flipV="false" rot="0">
              <a:off x="6350" y="6350"/>
              <a:ext cx="12593955" cy="1401572"/>
            </a:xfrm>
            <a:custGeom>
              <a:avLst/>
              <a:gdLst/>
              <a:ahLst/>
              <a:cxnLst/>
              <a:rect r="r" b="b" t="t" l="l"/>
              <a:pathLst>
                <a:path h="1401572" w="12593955">
                  <a:moveTo>
                    <a:pt x="0" y="158750"/>
                  </a:moveTo>
                  <a:cubicBezTo>
                    <a:pt x="0" y="71120"/>
                    <a:pt x="71628" y="0"/>
                    <a:pt x="160020" y="0"/>
                  </a:cubicBezTo>
                  <a:lnTo>
                    <a:pt x="12433935" y="0"/>
                  </a:lnTo>
                  <a:cubicBezTo>
                    <a:pt x="12522327" y="0"/>
                    <a:pt x="12593955" y="71120"/>
                    <a:pt x="12593955" y="158750"/>
                  </a:cubicBezTo>
                  <a:lnTo>
                    <a:pt x="12593955" y="1242822"/>
                  </a:lnTo>
                  <a:cubicBezTo>
                    <a:pt x="12593955" y="1330452"/>
                    <a:pt x="12522327" y="1401572"/>
                    <a:pt x="12433935" y="1401572"/>
                  </a:cubicBezTo>
                  <a:lnTo>
                    <a:pt x="160020" y="1401572"/>
                  </a:lnTo>
                  <a:cubicBezTo>
                    <a:pt x="71628" y="1401572"/>
                    <a:pt x="0" y="1330452"/>
                    <a:pt x="0" y="1242822"/>
                  </a:cubicBezTo>
                  <a:close/>
                </a:path>
              </a:pathLst>
            </a:custGeom>
            <a:solidFill>
              <a:srgbClr val="CCEEFF"/>
            </a:solidFill>
          </p:spPr>
        </p:sp>
        <p:sp>
          <p:nvSpPr>
            <p:cNvPr name="Freeform 14" id="14"/>
            <p:cNvSpPr/>
            <p:nvPr/>
          </p:nvSpPr>
          <p:spPr>
            <a:xfrm flipH="false" flipV="false" rot="0">
              <a:off x="0" y="0"/>
              <a:ext cx="12606655" cy="1414272"/>
            </a:xfrm>
            <a:custGeom>
              <a:avLst/>
              <a:gdLst/>
              <a:ahLst/>
              <a:cxnLst/>
              <a:rect r="r" b="b" t="t" l="l"/>
              <a:pathLst>
                <a:path h="1414272" w="12606655">
                  <a:moveTo>
                    <a:pt x="0" y="165100"/>
                  </a:moveTo>
                  <a:cubicBezTo>
                    <a:pt x="0" y="73914"/>
                    <a:pt x="74549" y="0"/>
                    <a:pt x="166370" y="0"/>
                  </a:cubicBezTo>
                  <a:lnTo>
                    <a:pt x="12440285" y="0"/>
                  </a:lnTo>
                  <a:lnTo>
                    <a:pt x="12440285" y="6350"/>
                  </a:lnTo>
                  <a:lnTo>
                    <a:pt x="12440285" y="0"/>
                  </a:lnTo>
                  <a:cubicBezTo>
                    <a:pt x="12532106" y="0"/>
                    <a:pt x="12606655" y="73914"/>
                    <a:pt x="12606655" y="165100"/>
                  </a:cubicBezTo>
                  <a:lnTo>
                    <a:pt x="12600305" y="165100"/>
                  </a:lnTo>
                  <a:lnTo>
                    <a:pt x="12606655" y="165100"/>
                  </a:lnTo>
                  <a:lnTo>
                    <a:pt x="12606655" y="1249172"/>
                  </a:lnTo>
                  <a:lnTo>
                    <a:pt x="12600305" y="1249172"/>
                  </a:lnTo>
                  <a:lnTo>
                    <a:pt x="12606655" y="1249172"/>
                  </a:lnTo>
                  <a:cubicBezTo>
                    <a:pt x="12606655" y="1340358"/>
                    <a:pt x="12532106" y="1414272"/>
                    <a:pt x="12440285" y="1414272"/>
                  </a:cubicBezTo>
                  <a:lnTo>
                    <a:pt x="12440285" y="1407922"/>
                  </a:lnTo>
                  <a:lnTo>
                    <a:pt x="12440285" y="1414272"/>
                  </a:lnTo>
                  <a:lnTo>
                    <a:pt x="166370" y="1414272"/>
                  </a:lnTo>
                  <a:lnTo>
                    <a:pt x="166370" y="1407922"/>
                  </a:lnTo>
                  <a:lnTo>
                    <a:pt x="166370" y="1414272"/>
                  </a:lnTo>
                  <a:cubicBezTo>
                    <a:pt x="74549" y="1414272"/>
                    <a:pt x="0" y="1340358"/>
                    <a:pt x="0" y="1249172"/>
                  </a:cubicBezTo>
                  <a:lnTo>
                    <a:pt x="0" y="165100"/>
                  </a:lnTo>
                  <a:lnTo>
                    <a:pt x="6350" y="165100"/>
                  </a:lnTo>
                  <a:lnTo>
                    <a:pt x="0" y="165100"/>
                  </a:lnTo>
                  <a:moveTo>
                    <a:pt x="12700" y="165100"/>
                  </a:moveTo>
                  <a:lnTo>
                    <a:pt x="12700" y="1249172"/>
                  </a:lnTo>
                  <a:lnTo>
                    <a:pt x="6350" y="1249172"/>
                  </a:lnTo>
                  <a:lnTo>
                    <a:pt x="12700" y="1249172"/>
                  </a:lnTo>
                  <a:cubicBezTo>
                    <a:pt x="12700" y="1333373"/>
                    <a:pt x="81407" y="1401572"/>
                    <a:pt x="166370" y="1401572"/>
                  </a:cubicBezTo>
                  <a:lnTo>
                    <a:pt x="12440285" y="1401572"/>
                  </a:lnTo>
                  <a:cubicBezTo>
                    <a:pt x="12525248" y="1401572"/>
                    <a:pt x="12593955" y="1333246"/>
                    <a:pt x="12593955" y="1249172"/>
                  </a:cubicBezTo>
                  <a:lnTo>
                    <a:pt x="12593955" y="165100"/>
                  </a:lnTo>
                  <a:cubicBezTo>
                    <a:pt x="12593955" y="80899"/>
                    <a:pt x="12525248" y="12700"/>
                    <a:pt x="12440285" y="12700"/>
                  </a:cubicBezTo>
                  <a:lnTo>
                    <a:pt x="166370" y="12700"/>
                  </a:lnTo>
                  <a:lnTo>
                    <a:pt x="166370" y="6350"/>
                  </a:lnTo>
                  <a:lnTo>
                    <a:pt x="166370" y="12700"/>
                  </a:lnTo>
                  <a:cubicBezTo>
                    <a:pt x="81407" y="12700"/>
                    <a:pt x="12700" y="81026"/>
                    <a:pt x="12700" y="165100"/>
                  </a:cubicBezTo>
                  <a:close/>
                </a:path>
              </a:pathLst>
            </a:custGeom>
            <a:solidFill>
              <a:srgbClr val="B2D4E5"/>
            </a:solidFill>
          </p:spPr>
        </p:sp>
      </p:grpSp>
      <p:grpSp>
        <p:nvGrpSpPr>
          <p:cNvPr name="Group 15" id="15"/>
          <p:cNvGrpSpPr/>
          <p:nvPr/>
        </p:nvGrpSpPr>
        <p:grpSpPr>
          <a:xfrm rot="0">
            <a:off x="8143280" y="4653409"/>
            <a:ext cx="3721299" cy="465088"/>
            <a:chOff x="0" y="0"/>
            <a:chExt cx="4961732" cy="620117"/>
          </a:xfrm>
        </p:grpSpPr>
        <p:sp>
          <p:nvSpPr>
            <p:cNvPr name="Freeform 16" id="16"/>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7" id="17"/>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Enquiry Management</a:t>
              </a:r>
            </a:p>
          </p:txBody>
        </p:sp>
      </p:grpSp>
      <p:grpSp>
        <p:nvGrpSpPr>
          <p:cNvPr name="Group 18" id="18"/>
          <p:cNvGrpSpPr/>
          <p:nvPr/>
        </p:nvGrpSpPr>
        <p:grpSpPr>
          <a:xfrm rot="0">
            <a:off x="7845475" y="5690295"/>
            <a:ext cx="9455051" cy="1060697"/>
            <a:chOff x="0" y="0"/>
            <a:chExt cx="12606735" cy="1414263"/>
          </a:xfrm>
        </p:grpSpPr>
        <p:sp>
          <p:nvSpPr>
            <p:cNvPr name="Freeform 19" id="19"/>
            <p:cNvSpPr/>
            <p:nvPr/>
          </p:nvSpPr>
          <p:spPr>
            <a:xfrm flipH="false" flipV="false" rot="0">
              <a:off x="6350" y="6350"/>
              <a:ext cx="12593955" cy="1401572"/>
            </a:xfrm>
            <a:custGeom>
              <a:avLst/>
              <a:gdLst/>
              <a:ahLst/>
              <a:cxnLst/>
              <a:rect r="r" b="b" t="t" l="l"/>
              <a:pathLst>
                <a:path h="1401572" w="12593955">
                  <a:moveTo>
                    <a:pt x="0" y="158750"/>
                  </a:moveTo>
                  <a:cubicBezTo>
                    <a:pt x="0" y="71120"/>
                    <a:pt x="71628" y="0"/>
                    <a:pt x="160020" y="0"/>
                  </a:cubicBezTo>
                  <a:lnTo>
                    <a:pt x="12433935" y="0"/>
                  </a:lnTo>
                  <a:cubicBezTo>
                    <a:pt x="12522327" y="0"/>
                    <a:pt x="12593955" y="71120"/>
                    <a:pt x="12593955" y="158750"/>
                  </a:cubicBezTo>
                  <a:lnTo>
                    <a:pt x="12593955" y="1242822"/>
                  </a:lnTo>
                  <a:cubicBezTo>
                    <a:pt x="12593955" y="1330452"/>
                    <a:pt x="12522327" y="1401572"/>
                    <a:pt x="12433935" y="1401572"/>
                  </a:cubicBezTo>
                  <a:lnTo>
                    <a:pt x="160020" y="1401572"/>
                  </a:lnTo>
                  <a:cubicBezTo>
                    <a:pt x="71628" y="1401572"/>
                    <a:pt x="0" y="1330452"/>
                    <a:pt x="0" y="1242822"/>
                  </a:cubicBezTo>
                  <a:close/>
                </a:path>
              </a:pathLst>
            </a:custGeom>
            <a:solidFill>
              <a:srgbClr val="CCEEFF"/>
            </a:solidFill>
          </p:spPr>
        </p:sp>
        <p:sp>
          <p:nvSpPr>
            <p:cNvPr name="Freeform 20" id="20"/>
            <p:cNvSpPr/>
            <p:nvPr/>
          </p:nvSpPr>
          <p:spPr>
            <a:xfrm flipH="false" flipV="false" rot="0">
              <a:off x="0" y="0"/>
              <a:ext cx="12606655" cy="1414272"/>
            </a:xfrm>
            <a:custGeom>
              <a:avLst/>
              <a:gdLst/>
              <a:ahLst/>
              <a:cxnLst/>
              <a:rect r="r" b="b" t="t" l="l"/>
              <a:pathLst>
                <a:path h="1414272" w="12606655">
                  <a:moveTo>
                    <a:pt x="0" y="165100"/>
                  </a:moveTo>
                  <a:cubicBezTo>
                    <a:pt x="0" y="73914"/>
                    <a:pt x="74549" y="0"/>
                    <a:pt x="166370" y="0"/>
                  </a:cubicBezTo>
                  <a:lnTo>
                    <a:pt x="12440285" y="0"/>
                  </a:lnTo>
                  <a:lnTo>
                    <a:pt x="12440285" y="6350"/>
                  </a:lnTo>
                  <a:lnTo>
                    <a:pt x="12440285" y="0"/>
                  </a:lnTo>
                  <a:cubicBezTo>
                    <a:pt x="12532106" y="0"/>
                    <a:pt x="12606655" y="73914"/>
                    <a:pt x="12606655" y="165100"/>
                  </a:cubicBezTo>
                  <a:lnTo>
                    <a:pt x="12600305" y="165100"/>
                  </a:lnTo>
                  <a:lnTo>
                    <a:pt x="12606655" y="165100"/>
                  </a:lnTo>
                  <a:lnTo>
                    <a:pt x="12606655" y="1249172"/>
                  </a:lnTo>
                  <a:lnTo>
                    <a:pt x="12600305" y="1249172"/>
                  </a:lnTo>
                  <a:lnTo>
                    <a:pt x="12606655" y="1249172"/>
                  </a:lnTo>
                  <a:cubicBezTo>
                    <a:pt x="12606655" y="1340358"/>
                    <a:pt x="12532106" y="1414272"/>
                    <a:pt x="12440285" y="1414272"/>
                  </a:cubicBezTo>
                  <a:lnTo>
                    <a:pt x="12440285" y="1407922"/>
                  </a:lnTo>
                  <a:lnTo>
                    <a:pt x="12440285" y="1414272"/>
                  </a:lnTo>
                  <a:lnTo>
                    <a:pt x="166370" y="1414272"/>
                  </a:lnTo>
                  <a:lnTo>
                    <a:pt x="166370" y="1407922"/>
                  </a:lnTo>
                  <a:lnTo>
                    <a:pt x="166370" y="1414272"/>
                  </a:lnTo>
                  <a:cubicBezTo>
                    <a:pt x="74549" y="1414272"/>
                    <a:pt x="0" y="1340358"/>
                    <a:pt x="0" y="1249172"/>
                  </a:cubicBezTo>
                  <a:lnTo>
                    <a:pt x="0" y="165100"/>
                  </a:lnTo>
                  <a:lnTo>
                    <a:pt x="6350" y="165100"/>
                  </a:lnTo>
                  <a:lnTo>
                    <a:pt x="0" y="165100"/>
                  </a:lnTo>
                  <a:moveTo>
                    <a:pt x="12700" y="165100"/>
                  </a:moveTo>
                  <a:lnTo>
                    <a:pt x="12700" y="1249172"/>
                  </a:lnTo>
                  <a:lnTo>
                    <a:pt x="6350" y="1249172"/>
                  </a:lnTo>
                  <a:lnTo>
                    <a:pt x="12700" y="1249172"/>
                  </a:lnTo>
                  <a:cubicBezTo>
                    <a:pt x="12700" y="1333373"/>
                    <a:pt x="81407" y="1401572"/>
                    <a:pt x="166370" y="1401572"/>
                  </a:cubicBezTo>
                  <a:lnTo>
                    <a:pt x="12440285" y="1401572"/>
                  </a:lnTo>
                  <a:cubicBezTo>
                    <a:pt x="12525248" y="1401572"/>
                    <a:pt x="12593955" y="1333246"/>
                    <a:pt x="12593955" y="1249172"/>
                  </a:cubicBezTo>
                  <a:lnTo>
                    <a:pt x="12593955" y="165100"/>
                  </a:lnTo>
                  <a:cubicBezTo>
                    <a:pt x="12593955" y="80899"/>
                    <a:pt x="12525248" y="12700"/>
                    <a:pt x="12440285" y="12700"/>
                  </a:cubicBezTo>
                  <a:lnTo>
                    <a:pt x="166370" y="12700"/>
                  </a:lnTo>
                  <a:lnTo>
                    <a:pt x="166370" y="6350"/>
                  </a:lnTo>
                  <a:lnTo>
                    <a:pt x="166370" y="12700"/>
                  </a:lnTo>
                  <a:cubicBezTo>
                    <a:pt x="81407" y="12700"/>
                    <a:pt x="12700" y="81026"/>
                    <a:pt x="12700" y="165100"/>
                  </a:cubicBezTo>
                  <a:close/>
                </a:path>
              </a:pathLst>
            </a:custGeom>
            <a:solidFill>
              <a:srgbClr val="B2D4E5"/>
            </a:solidFill>
          </p:spPr>
        </p:sp>
      </p:grpSp>
      <p:grpSp>
        <p:nvGrpSpPr>
          <p:cNvPr name="Group 21" id="21"/>
          <p:cNvGrpSpPr/>
          <p:nvPr/>
        </p:nvGrpSpPr>
        <p:grpSpPr>
          <a:xfrm rot="0">
            <a:off x="8143280" y="5988100"/>
            <a:ext cx="3721299" cy="465088"/>
            <a:chOff x="0" y="0"/>
            <a:chExt cx="4961732" cy="620117"/>
          </a:xfrm>
        </p:grpSpPr>
        <p:sp>
          <p:nvSpPr>
            <p:cNvPr name="Freeform 22" id="22"/>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3" id="23"/>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Booking Management</a:t>
              </a:r>
            </a:p>
          </p:txBody>
        </p:sp>
      </p:grpSp>
      <p:grpSp>
        <p:nvGrpSpPr>
          <p:cNvPr name="Group 24" id="24"/>
          <p:cNvGrpSpPr/>
          <p:nvPr/>
        </p:nvGrpSpPr>
        <p:grpSpPr>
          <a:xfrm rot="0">
            <a:off x="7845475" y="7024985"/>
            <a:ext cx="9455051" cy="1060697"/>
            <a:chOff x="0" y="0"/>
            <a:chExt cx="12606735" cy="1414263"/>
          </a:xfrm>
        </p:grpSpPr>
        <p:sp>
          <p:nvSpPr>
            <p:cNvPr name="Freeform 25" id="25"/>
            <p:cNvSpPr/>
            <p:nvPr/>
          </p:nvSpPr>
          <p:spPr>
            <a:xfrm flipH="false" flipV="false" rot="0">
              <a:off x="6350" y="6350"/>
              <a:ext cx="12593955" cy="1401572"/>
            </a:xfrm>
            <a:custGeom>
              <a:avLst/>
              <a:gdLst/>
              <a:ahLst/>
              <a:cxnLst/>
              <a:rect r="r" b="b" t="t" l="l"/>
              <a:pathLst>
                <a:path h="1401572" w="12593955">
                  <a:moveTo>
                    <a:pt x="0" y="158750"/>
                  </a:moveTo>
                  <a:cubicBezTo>
                    <a:pt x="0" y="71120"/>
                    <a:pt x="71628" y="0"/>
                    <a:pt x="160020" y="0"/>
                  </a:cubicBezTo>
                  <a:lnTo>
                    <a:pt x="12433935" y="0"/>
                  </a:lnTo>
                  <a:cubicBezTo>
                    <a:pt x="12522327" y="0"/>
                    <a:pt x="12593955" y="71120"/>
                    <a:pt x="12593955" y="158750"/>
                  </a:cubicBezTo>
                  <a:lnTo>
                    <a:pt x="12593955" y="1242822"/>
                  </a:lnTo>
                  <a:cubicBezTo>
                    <a:pt x="12593955" y="1330452"/>
                    <a:pt x="12522327" y="1401572"/>
                    <a:pt x="12433935" y="1401572"/>
                  </a:cubicBezTo>
                  <a:lnTo>
                    <a:pt x="160020" y="1401572"/>
                  </a:lnTo>
                  <a:cubicBezTo>
                    <a:pt x="71628" y="1401572"/>
                    <a:pt x="0" y="1330452"/>
                    <a:pt x="0" y="1242822"/>
                  </a:cubicBezTo>
                  <a:close/>
                </a:path>
              </a:pathLst>
            </a:custGeom>
            <a:solidFill>
              <a:srgbClr val="CCEEFF"/>
            </a:solidFill>
          </p:spPr>
        </p:sp>
        <p:sp>
          <p:nvSpPr>
            <p:cNvPr name="Freeform 26" id="26"/>
            <p:cNvSpPr/>
            <p:nvPr/>
          </p:nvSpPr>
          <p:spPr>
            <a:xfrm flipH="false" flipV="false" rot="0">
              <a:off x="0" y="0"/>
              <a:ext cx="12606655" cy="1414272"/>
            </a:xfrm>
            <a:custGeom>
              <a:avLst/>
              <a:gdLst/>
              <a:ahLst/>
              <a:cxnLst/>
              <a:rect r="r" b="b" t="t" l="l"/>
              <a:pathLst>
                <a:path h="1414272" w="12606655">
                  <a:moveTo>
                    <a:pt x="0" y="165100"/>
                  </a:moveTo>
                  <a:cubicBezTo>
                    <a:pt x="0" y="73914"/>
                    <a:pt x="74549" y="0"/>
                    <a:pt x="166370" y="0"/>
                  </a:cubicBezTo>
                  <a:lnTo>
                    <a:pt x="12440285" y="0"/>
                  </a:lnTo>
                  <a:lnTo>
                    <a:pt x="12440285" y="6350"/>
                  </a:lnTo>
                  <a:lnTo>
                    <a:pt x="12440285" y="0"/>
                  </a:lnTo>
                  <a:cubicBezTo>
                    <a:pt x="12532106" y="0"/>
                    <a:pt x="12606655" y="73914"/>
                    <a:pt x="12606655" y="165100"/>
                  </a:cubicBezTo>
                  <a:lnTo>
                    <a:pt x="12600305" y="165100"/>
                  </a:lnTo>
                  <a:lnTo>
                    <a:pt x="12606655" y="165100"/>
                  </a:lnTo>
                  <a:lnTo>
                    <a:pt x="12606655" y="1249172"/>
                  </a:lnTo>
                  <a:lnTo>
                    <a:pt x="12600305" y="1249172"/>
                  </a:lnTo>
                  <a:lnTo>
                    <a:pt x="12606655" y="1249172"/>
                  </a:lnTo>
                  <a:cubicBezTo>
                    <a:pt x="12606655" y="1340358"/>
                    <a:pt x="12532106" y="1414272"/>
                    <a:pt x="12440285" y="1414272"/>
                  </a:cubicBezTo>
                  <a:lnTo>
                    <a:pt x="12440285" y="1407922"/>
                  </a:lnTo>
                  <a:lnTo>
                    <a:pt x="12440285" y="1414272"/>
                  </a:lnTo>
                  <a:lnTo>
                    <a:pt x="166370" y="1414272"/>
                  </a:lnTo>
                  <a:lnTo>
                    <a:pt x="166370" y="1407922"/>
                  </a:lnTo>
                  <a:lnTo>
                    <a:pt x="166370" y="1414272"/>
                  </a:lnTo>
                  <a:cubicBezTo>
                    <a:pt x="74549" y="1414272"/>
                    <a:pt x="0" y="1340358"/>
                    <a:pt x="0" y="1249172"/>
                  </a:cubicBezTo>
                  <a:lnTo>
                    <a:pt x="0" y="165100"/>
                  </a:lnTo>
                  <a:lnTo>
                    <a:pt x="6350" y="165100"/>
                  </a:lnTo>
                  <a:lnTo>
                    <a:pt x="0" y="165100"/>
                  </a:lnTo>
                  <a:moveTo>
                    <a:pt x="12700" y="165100"/>
                  </a:moveTo>
                  <a:lnTo>
                    <a:pt x="12700" y="1249172"/>
                  </a:lnTo>
                  <a:lnTo>
                    <a:pt x="6350" y="1249172"/>
                  </a:lnTo>
                  <a:lnTo>
                    <a:pt x="12700" y="1249172"/>
                  </a:lnTo>
                  <a:cubicBezTo>
                    <a:pt x="12700" y="1333373"/>
                    <a:pt x="81407" y="1401572"/>
                    <a:pt x="166370" y="1401572"/>
                  </a:cubicBezTo>
                  <a:lnTo>
                    <a:pt x="12440285" y="1401572"/>
                  </a:lnTo>
                  <a:cubicBezTo>
                    <a:pt x="12525248" y="1401572"/>
                    <a:pt x="12593955" y="1333246"/>
                    <a:pt x="12593955" y="1249172"/>
                  </a:cubicBezTo>
                  <a:lnTo>
                    <a:pt x="12593955" y="165100"/>
                  </a:lnTo>
                  <a:cubicBezTo>
                    <a:pt x="12593955" y="80899"/>
                    <a:pt x="12525248" y="12700"/>
                    <a:pt x="12440285" y="12700"/>
                  </a:cubicBezTo>
                  <a:lnTo>
                    <a:pt x="166370" y="12700"/>
                  </a:lnTo>
                  <a:lnTo>
                    <a:pt x="166370" y="6350"/>
                  </a:lnTo>
                  <a:lnTo>
                    <a:pt x="166370" y="12700"/>
                  </a:lnTo>
                  <a:cubicBezTo>
                    <a:pt x="81407" y="12700"/>
                    <a:pt x="12700" y="81026"/>
                    <a:pt x="12700" y="165100"/>
                  </a:cubicBezTo>
                  <a:close/>
                </a:path>
              </a:pathLst>
            </a:custGeom>
            <a:solidFill>
              <a:srgbClr val="B2D4E5"/>
            </a:solidFill>
          </p:spPr>
        </p:sp>
      </p:grpSp>
      <p:grpSp>
        <p:nvGrpSpPr>
          <p:cNvPr name="Group 27" id="27"/>
          <p:cNvGrpSpPr/>
          <p:nvPr/>
        </p:nvGrpSpPr>
        <p:grpSpPr>
          <a:xfrm rot="0">
            <a:off x="8143280" y="7322790"/>
            <a:ext cx="3721299" cy="465088"/>
            <a:chOff x="0" y="0"/>
            <a:chExt cx="4961732" cy="620117"/>
          </a:xfrm>
        </p:grpSpPr>
        <p:sp>
          <p:nvSpPr>
            <p:cNvPr name="Freeform 28" id="28"/>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9" id="29"/>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Sales Tracking</a:t>
              </a:r>
            </a:p>
          </p:txBody>
        </p:sp>
      </p:grpSp>
      <p:grpSp>
        <p:nvGrpSpPr>
          <p:cNvPr name="Group 30" id="30"/>
          <p:cNvGrpSpPr/>
          <p:nvPr/>
        </p:nvGrpSpPr>
        <p:grpSpPr>
          <a:xfrm rot="0">
            <a:off x="7845475" y="8359676"/>
            <a:ext cx="9455051" cy="1060697"/>
            <a:chOff x="0" y="0"/>
            <a:chExt cx="12606735" cy="1414263"/>
          </a:xfrm>
        </p:grpSpPr>
        <p:sp>
          <p:nvSpPr>
            <p:cNvPr name="Freeform 31" id="31"/>
            <p:cNvSpPr/>
            <p:nvPr/>
          </p:nvSpPr>
          <p:spPr>
            <a:xfrm flipH="false" flipV="false" rot="0">
              <a:off x="6350" y="6350"/>
              <a:ext cx="12593955" cy="1401572"/>
            </a:xfrm>
            <a:custGeom>
              <a:avLst/>
              <a:gdLst/>
              <a:ahLst/>
              <a:cxnLst/>
              <a:rect r="r" b="b" t="t" l="l"/>
              <a:pathLst>
                <a:path h="1401572" w="12593955">
                  <a:moveTo>
                    <a:pt x="0" y="158750"/>
                  </a:moveTo>
                  <a:cubicBezTo>
                    <a:pt x="0" y="71120"/>
                    <a:pt x="71628" y="0"/>
                    <a:pt x="160020" y="0"/>
                  </a:cubicBezTo>
                  <a:lnTo>
                    <a:pt x="12433935" y="0"/>
                  </a:lnTo>
                  <a:cubicBezTo>
                    <a:pt x="12522327" y="0"/>
                    <a:pt x="12593955" y="71120"/>
                    <a:pt x="12593955" y="158750"/>
                  </a:cubicBezTo>
                  <a:lnTo>
                    <a:pt x="12593955" y="1242822"/>
                  </a:lnTo>
                  <a:cubicBezTo>
                    <a:pt x="12593955" y="1330452"/>
                    <a:pt x="12522327" y="1401572"/>
                    <a:pt x="12433935" y="1401572"/>
                  </a:cubicBezTo>
                  <a:lnTo>
                    <a:pt x="160020" y="1401572"/>
                  </a:lnTo>
                  <a:cubicBezTo>
                    <a:pt x="71628" y="1401572"/>
                    <a:pt x="0" y="1330452"/>
                    <a:pt x="0" y="1242822"/>
                  </a:cubicBezTo>
                  <a:close/>
                </a:path>
              </a:pathLst>
            </a:custGeom>
            <a:solidFill>
              <a:srgbClr val="CCEEFF"/>
            </a:solidFill>
          </p:spPr>
        </p:sp>
        <p:sp>
          <p:nvSpPr>
            <p:cNvPr name="Freeform 32" id="32"/>
            <p:cNvSpPr/>
            <p:nvPr/>
          </p:nvSpPr>
          <p:spPr>
            <a:xfrm flipH="false" flipV="false" rot="0">
              <a:off x="0" y="0"/>
              <a:ext cx="12606655" cy="1414272"/>
            </a:xfrm>
            <a:custGeom>
              <a:avLst/>
              <a:gdLst/>
              <a:ahLst/>
              <a:cxnLst/>
              <a:rect r="r" b="b" t="t" l="l"/>
              <a:pathLst>
                <a:path h="1414272" w="12606655">
                  <a:moveTo>
                    <a:pt x="0" y="165100"/>
                  </a:moveTo>
                  <a:cubicBezTo>
                    <a:pt x="0" y="73914"/>
                    <a:pt x="74549" y="0"/>
                    <a:pt x="166370" y="0"/>
                  </a:cubicBezTo>
                  <a:lnTo>
                    <a:pt x="12440285" y="0"/>
                  </a:lnTo>
                  <a:lnTo>
                    <a:pt x="12440285" y="6350"/>
                  </a:lnTo>
                  <a:lnTo>
                    <a:pt x="12440285" y="0"/>
                  </a:lnTo>
                  <a:cubicBezTo>
                    <a:pt x="12532106" y="0"/>
                    <a:pt x="12606655" y="73914"/>
                    <a:pt x="12606655" y="165100"/>
                  </a:cubicBezTo>
                  <a:lnTo>
                    <a:pt x="12600305" y="165100"/>
                  </a:lnTo>
                  <a:lnTo>
                    <a:pt x="12606655" y="165100"/>
                  </a:lnTo>
                  <a:lnTo>
                    <a:pt x="12606655" y="1249172"/>
                  </a:lnTo>
                  <a:lnTo>
                    <a:pt x="12600305" y="1249172"/>
                  </a:lnTo>
                  <a:lnTo>
                    <a:pt x="12606655" y="1249172"/>
                  </a:lnTo>
                  <a:cubicBezTo>
                    <a:pt x="12606655" y="1340358"/>
                    <a:pt x="12532106" y="1414272"/>
                    <a:pt x="12440285" y="1414272"/>
                  </a:cubicBezTo>
                  <a:lnTo>
                    <a:pt x="12440285" y="1407922"/>
                  </a:lnTo>
                  <a:lnTo>
                    <a:pt x="12440285" y="1414272"/>
                  </a:lnTo>
                  <a:lnTo>
                    <a:pt x="166370" y="1414272"/>
                  </a:lnTo>
                  <a:lnTo>
                    <a:pt x="166370" y="1407922"/>
                  </a:lnTo>
                  <a:lnTo>
                    <a:pt x="166370" y="1414272"/>
                  </a:lnTo>
                  <a:cubicBezTo>
                    <a:pt x="74549" y="1414272"/>
                    <a:pt x="0" y="1340358"/>
                    <a:pt x="0" y="1249172"/>
                  </a:cubicBezTo>
                  <a:lnTo>
                    <a:pt x="0" y="165100"/>
                  </a:lnTo>
                  <a:lnTo>
                    <a:pt x="6350" y="165100"/>
                  </a:lnTo>
                  <a:lnTo>
                    <a:pt x="0" y="165100"/>
                  </a:lnTo>
                  <a:moveTo>
                    <a:pt x="12700" y="165100"/>
                  </a:moveTo>
                  <a:lnTo>
                    <a:pt x="12700" y="1249172"/>
                  </a:lnTo>
                  <a:lnTo>
                    <a:pt x="6350" y="1249172"/>
                  </a:lnTo>
                  <a:lnTo>
                    <a:pt x="12700" y="1249172"/>
                  </a:lnTo>
                  <a:cubicBezTo>
                    <a:pt x="12700" y="1333373"/>
                    <a:pt x="81407" y="1401572"/>
                    <a:pt x="166370" y="1401572"/>
                  </a:cubicBezTo>
                  <a:lnTo>
                    <a:pt x="12440285" y="1401572"/>
                  </a:lnTo>
                  <a:cubicBezTo>
                    <a:pt x="12525248" y="1401572"/>
                    <a:pt x="12593955" y="1333246"/>
                    <a:pt x="12593955" y="1249172"/>
                  </a:cubicBezTo>
                  <a:lnTo>
                    <a:pt x="12593955" y="165100"/>
                  </a:lnTo>
                  <a:cubicBezTo>
                    <a:pt x="12593955" y="80899"/>
                    <a:pt x="12525248" y="12700"/>
                    <a:pt x="12440285" y="12700"/>
                  </a:cubicBezTo>
                  <a:lnTo>
                    <a:pt x="166370" y="12700"/>
                  </a:lnTo>
                  <a:lnTo>
                    <a:pt x="166370" y="6350"/>
                  </a:lnTo>
                  <a:lnTo>
                    <a:pt x="166370" y="12700"/>
                  </a:lnTo>
                  <a:cubicBezTo>
                    <a:pt x="81407" y="12700"/>
                    <a:pt x="12700" y="81026"/>
                    <a:pt x="12700" y="165100"/>
                  </a:cubicBezTo>
                  <a:close/>
                </a:path>
              </a:pathLst>
            </a:custGeom>
            <a:solidFill>
              <a:srgbClr val="B2D4E5"/>
            </a:solidFill>
          </p:spPr>
        </p:sp>
      </p:grpSp>
      <p:grpSp>
        <p:nvGrpSpPr>
          <p:cNvPr name="Group 33" id="33"/>
          <p:cNvGrpSpPr/>
          <p:nvPr/>
        </p:nvGrpSpPr>
        <p:grpSpPr>
          <a:xfrm rot="0">
            <a:off x="8143280" y="8657481"/>
            <a:ext cx="3721299" cy="465088"/>
            <a:chOff x="0" y="0"/>
            <a:chExt cx="4961732" cy="620117"/>
          </a:xfrm>
        </p:grpSpPr>
        <p:sp>
          <p:nvSpPr>
            <p:cNvPr name="Freeform 34" id="34"/>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35" id="35"/>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Request Handling</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841f3d7a70b543ae"/>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ef5d337529454a13"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4442a12b10164b44"/>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56db38c42ac24a5a"/>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955b48973acd43f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3148756"/>
            <a:ext cx="7442746" cy="930325"/>
            <a:chOff x="0" y="0"/>
            <a:chExt cx="9923662" cy="1240433"/>
          </a:xfrm>
        </p:grpSpPr>
        <p:sp>
          <p:nvSpPr>
            <p:cNvPr name="Freeform 6" id="6"/>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7" id="7"/>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Enquiry Management</a:t>
              </a:r>
            </a:p>
          </p:txBody>
        </p:sp>
      </p:grpSp>
      <p:grpSp>
        <p:nvGrpSpPr>
          <p:cNvPr name="Group 8" id="8"/>
          <p:cNvGrpSpPr/>
          <p:nvPr/>
        </p:nvGrpSpPr>
        <p:grpSpPr>
          <a:xfrm rot="0">
            <a:off x="992238" y="4504284"/>
            <a:ext cx="16303526" cy="907256"/>
            <a:chOff x="0" y="0"/>
            <a:chExt cx="21738035" cy="1209675"/>
          </a:xfrm>
        </p:grpSpPr>
        <p:sp>
          <p:nvSpPr>
            <p:cNvPr name="Freeform 9" id="9"/>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10" id="10"/>
            <p:cNvSpPr txBox="true"/>
            <p:nvPr/>
          </p:nvSpPr>
          <p:spPr>
            <a:xfrm>
              <a:off x="0" y="-85725"/>
              <a:ext cx="21738035" cy="1295400"/>
            </a:xfrm>
            <a:prstGeom prst="rect">
              <a:avLst/>
            </a:prstGeom>
          </p:spPr>
          <p:txBody>
            <a:bodyPr anchor="t" rtlCol="false" tIns="0" lIns="0" bIns="0" rIns="0"/>
            <a:lstStyle/>
            <a:p>
              <a:pPr algn="l">
                <a:lnSpc>
                  <a:spcPts val="3562"/>
                </a:lnSpc>
              </a:pPr>
              <a:r>
                <a:rPr lang="en-US" sz="2187" b="true">
                  <a:solidFill>
                    <a:srgbClr val="272525"/>
                  </a:solidFill>
                  <a:latin typeface="Inter Bold"/>
                  <a:ea typeface="Inter Bold"/>
                  <a:cs typeface="Inter Bold"/>
                  <a:sym typeface="Inter Bold"/>
                </a:rPr>
                <a:t>Enquiry</a:t>
              </a:r>
              <a:r>
                <a:rPr lang="en-US" sz="2187">
                  <a:solidFill>
                    <a:srgbClr val="272525"/>
                  </a:solidFill>
                  <a:latin typeface="Inter"/>
                  <a:ea typeface="Inter"/>
                  <a:cs typeface="Inter"/>
                  <a:sym typeface="Inter"/>
                </a:rPr>
                <a:t> function initiates a new enquiry process. Agents can collect and record customer queries efficiently. This ensures no potential client is missed.</a:t>
              </a:r>
            </a:p>
          </p:txBody>
        </p:sp>
      </p:grpSp>
      <p:grpSp>
        <p:nvGrpSpPr>
          <p:cNvPr name="Group 11" id="11"/>
          <p:cNvGrpSpPr/>
          <p:nvPr/>
        </p:nvGrpSpPr>
        <p:grpSpPr>
          <a:xfrm rot="0">
            <a:off x="987475" y="6044654"/>
            <a:ext cx="647402" cy="647402"/>
            <a:chOff x="0" y="0"/>
            <a:chExt cx="863203" cy="863203"/>
          </a:xfrm>
        </p:grpSpPr>
        <p:sp>
          <p:nvSpPr>
            <p:cNvPr name="Freeform 12" id="12"/>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13" id="13"/>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Freeform 14" id="14" descr="preencoded.png"/>
          <p:cNvSpPr/>
          <p:nvPr/>
        </p:nvSpPr>
        <p:spPr>
          <a:xfrm flipH="false" flipV="false" rot="0">
            <a:off x="1087934" y="6089302"/>
            <a:ext cx="446485" cy="558105"/>
          </a:xfrm>
          <a:custGeom>
            <a:avLst/>
            <a:gdLst/>
            <a:ahLst/>
            <a:cxnLst/>
            <a:rect r="r" b="b" t="t" l="l"/>
            <a:pathLst>
              <a:path h="558105" w="446485">
                <a:moveTo>
                  <a:pt x="0" y="0"/>
                </a:moveTo>
                <a:lnTo>
                  <a:pt x="446485" y="0"/>
                </a:lnTo>
                <a:lnTo>
                  <a:pt x="446485" y="558106"/>
                </a:lnTo>
                <a:lnTo>
                  <a:pt x="0" y="558106"/>
                </a:lnTo>
                <a:lnTo>
                  <a:pt x="0" y="0"/>
                </a:lnTo>
                <a:close/>
              </a:path>
            </a:pathLst>
          </a:custGeom>
          <a:blipFill>
            <a:blip r:embed="R1b775b751e8b41bf"/>
            <a:stretch>
              <a:fillRect l="0" t="-212" r="0" b="-212"/>
            </a:stretch>
          </a:blipFill>
        </p:spPr>
      </p:sp>
      <p:grpSp>
        <p:nvGrpSpPr>
          <p:cNvPr name="Group 15" id="15"/>
          <p:cNvGrpSpPr/>
          <p:nvPr/>
        </p:nvGrpSpPr>
        <p:grpSpPr>
          <a:xfrm rot="0">
            <a:off x="1913632" y="6049416"/>
            <a:ext cx="3721299" cy="465088"/>
            <a:chOff x="0" y="0"/>
            <a:chExt cx="4961732" cy="620117"/>
          </a:xfrm>
        </p:grpSpPr>
        <p:sp>
          <p:nvSpPr>
            <p:cNvPr name="Freeform 16" id="16"/>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7" id="17"/>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Start New Enquiry</a:t>
              </a:r>
            </a:p>
          </p:txBody>
        </p:sp>
      </p:grpSp>
      <p:grpSp>
        <p:nvGrpSpPr>
          <p:cNvPr name="Group 18" id="18"/>
          <p:cNvGrpSpPr/>
          <p:nvPr/>
        </p:nvGrpSpPr>
        <p:grpSpPr>
          <a:xfrm rot="0">
            <a:off x="1913632" y="6684615"/>
            <a:ext cx="7088684" cy="453629"/>
            <a:chOff x="0" y="0"/>
            <a:chExt cx="9451578" cy="604838"/>
          </a:xfrm>
        </p:grpSpPr>
        <p:sp>
          <p:nvSpPr>
            <p:cNvPr name="Freeform 19" id="19"/>
            <p:cNvSpPr/>
            <p:nvPr/>
          </p:nvSpPr>
          <p:spPr>
            <a:xfrm flipH="false" flipV="false" rot="0">
              <a:off x="0" y="0"/>
              <a:ext cx="9451578" cy="604838"/>
            </a:xfrm>
            <a:custGeom>
              <a:avLst/>
              <a:gdLst/>
              <a:ahLst/>
              <a:cxnLst/>
              <a:rect r="r" b="b" t="t" l="l"/>
              <a:pathLst>
                <a:path h="604838" w="9451578">
                  <a:moveTo>
                    <a:pt x="0" y="0"/>
                  </a:moveTo>
                  <a:lnTo>
                    <a:pt x="9451578" y="0"/>
                  </a:lnTo>
                  <a:lnTo>
                    <a:pt x="9451578" y="604838"/>
                  </a:lnTo>
                  <a:lnTo>
                    <a:pt x="0" y="604838"/>
                  </a:lnTo>
                  <a:close/>
                </a:path>
              </a:pathLst>
            </a:custGeom>
            <a:solidFill>
              <a:srgbClr val="000000">
                <a:alpha val="0"/>
              </a:srgbClr>
            </a:solidFill>
          </p:spPr>
        </p:sp>
        <p:sp>
          <p:nvSpPr>
            <p:cNvPr name="TextBox 20" id="20"/>
            <p:cNvSpPr txBox="true"/>
            <p:nvPr/>
          </p:nvSpPr>
          <p:spPr>
            <a:xfrm>
              <a:off x="0" y="-85725"/>
              <a:ext cx="9451578"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Quickly initiate new customer inquiries.</a:t>
              </a:r>
            </a:p>
          </p:txBody>
        </p:sp>
      </p:grpSp>
      <p:grpSp>
        <p:nvGrpSpPr>
          <p:cNvPr name="Group 21" id="21"/>
          <p:cNvGrpSpPr/>
          <p:nvPr/>
        </p:nvGrpSpPr>
        <p:grpSpPr>
          <a:xfrm rot="0">
            <a:off x="9281071" y="6044654"/>
            <a:ext cx="647402" cy="647402"/>
            <a:chOff x="0" y="0"/>
            <a:chExt cx="863203" cy="863203"/>
          </a:xfrm>
        </p:grpSpPr>
        <p:sp>
          <p:nvSpPr>
            <p:cNvPr name="Freeform 22" id="22"/>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23" id="23"/>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sp>
        <p:nvSpPr>
          <p:cNvPr name="Freeform 24" id="24" descr="preencoded.png"/>
          <p:cNvSpPr/>
          <p:nvPr/>
        </p:nvSpPr>
        <p:spPr>
          <a:xfrm flipH="false" flipV="false" rot="0">
            <a:off x="9381530" y="6089302"/>
            <a:ext cx="446485" cy="558105"/>
          </a:xfrm>
          <a:custGeom>
            <a:avLst/>
            <a:gdLst/>
            <a:ahLst/>
            <a:cxnLst/>
            <a:rect r="r" b="b" t="t" l="l"/>
            <a:pathLst>
              <a:path h="558105" w="446485">
                <a:moveTo>
                  <a:pt x="0" y="0"/>
                </a:moveTo>
                <a:lnTo>
                  <a:pt x="446485" y="0"/>
                </a:lnTo>
                <a:lnTo>
                  <a:pt x="446485" y="558106"/>
                </a:lnTo>
                <a:lnTo>
                  <a:pt x="0" y="558106"/>
                </a:lnTo>
                <a:lnTo>
                  <a:pt x="0" y="0"/>
                </a:lnTo>
                <a:close/>
              </a:path>
            </a:pathLst>
          </a:custGeom>
          <a:blipFill>
            <a:blip r:embed="R22ec9a2d612947cb"/>
            <a:stretch>
              <a:fillRect l="0" t="-212" r="0" b="-212"/>
            </a:stretch>
          </a:blipFill>
        </p:spPr>
      </p:sp>
      <p:grpSp>
        <p:nvGrpSpPr>
          <p:cNvPr name="Group 25" id="25"/>
          <p:cNvGrpSpPr/>
          <p:nvPr/>
        </p:nvGrpSpPr>
        <p:grpSpPr>
          <a:xfrm rot="0">
            <a:off x="10207229" y="6049416"/>
            <a:ext cx="3832771" cy="465088"/>
            <a:chOff x="0" y="0"/>
            <a:chExt cx="5110362" cy="620117"/>
          </a:xfrm>
        </p:grpSpPr>
        <p:sp>
          <p:nvSpPr>
            <p:cNvPr name="Freeform 26" id="26"/>
            <p:cNvSpPr/>
            <p:nvPr/>
          </p:nvSpPr>
          <p:spPr>
            <a:xfrm flipH="false" flipV="false" rot="0">
              <a:off x="0" y="0"/>
              <a:ext cx="5110362" cy="620117"/>
            </a:xfrm>
            <a:custGeom>
              <a:avLst/>
              <a:gdLst/>
              <a:ahLst/>
              <a:cxnLst/>
              <a:rect r="r" b="b" t="t" l="l"/>
              <a:pathLst>
                <a:path h="620117" w="5110362">
                  <a:moveTo>
                    <a:pt x="0" y="0"/>
                  </a:moveTo>
                  <a:lnTo>
                    <a:pt x="5110362" y="0"/>
                  </a:lnTo>
                  <a:lnTo>
                    <a:pt x="5110362" y="620117"/>
                  </a:lnTo>
                  <a:lnTo>
                    <a:pt x="0" y="620117"/>
                  </a:lnTo>
                  <a:close/>
                </a:path>
              </a:pathLst>
            </a:custGeom>
            <a:solidFill>
              <a:srgbClr val="000000">
                <a:alpha val="0"/>
              </a:srgbClr>
            </a:solidFill>
          </p:spPr>
        </p:sp>
        <p:sp>
          <p:nvSpPr>
            <p:cNvPr name="TextBox 27" id="27"/>
            <p:cNvSpPr txBox="true"/>
            <p:nvPr/>
          </p:nvSpPr>
          <p:spPr>
            <a:xfrm>
              <a:off x="0" y="-28575"/>
              <a:ext cx="511036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Record Customer Data</a:t>
              </a:r>
            </a:p>
          </p:txBody>
        </p:sp>
      </p:grpSp>
      <p:grpSp>
        <p:nvGrpSpPr>
          <p:cNvPr name="Group 28" id="28"/>
          <p:cNvGrpSpPr/>
          <p:nvPr/>
        </p:nvGrpSpPr>
        <p:grpSpPr>
          <a:xfrm rot="0">
            <a:off x="10207229" y="6684615"/>
            <a:ext cx="7088684" cy="453629"/>
            <a:chOff x="0" y="0"/>
            <a:chExt cx="9451578" cy="604838"/>
          </a:xfrm>
        </p:grpSpPr>
        <p:sp>
          <p:nvSpPr>
            <p:cNvPr name="Freeform 29" id="29"/>
            <p:cNvSpPr/>
            <p:nvPr/>
          </p:nvSpPr>
          <p:spPr>
            <a:xfrm flipH="false" flipV="false" rot="0">
              <a:off x="0" y="0"/>
              <a:ext cx="9451578" cy="604838"/>
            </a:xfrm>
            <a:custGeom>
              <a:avLst/>
              <a:gdLst/>
              <a:ahLst/>
              <a:cxnLst/>
              <a:rect r="r" b="b" t="t" l="l"/>
              <a:pathLst>
                <a:path h="604838" w="9451578">
                  <a:moveTo>
                    <a:pt x="0" y="0"/>
                  </a:moveTo>
                  <a:lnTo>
                    <a:pt x="9451578" y="0"/>
                  </a:lnTo>
                  <a:lnTo>
                    <a:pt x="9451578" y="604838"/>
                  </a:lnTo>
                  <a:lnTo>
                    <a:pt x="0" y="604838"/>
                  </a:lnTo>
                  <a:close/>
                </a:path>
              </a:pathLst>
            </a:custGeom>
            <a:solidFill>
              <a:srgbClr val="000000">
                <a:alpha val="0"/>
              </a:srgbClr>
            </a:solidFill>
          </p:spPr>
        </p:sp>
        <p:sp>
          <p:nvSpPr>
            <p:cNvPr name="TextBox 30" id="30"/>
            <p:cNvSpPr txBox="true"/>
            <p:nvPr/>
          </p:nvSpPr>
          <p:spPr>
            <a:xfrm>
              <a:off x="0" y="-85725"/>
              <a:ext cx="9451578"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Collect and store essential customer information.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478bb8f0e79441b"/>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9849c2c09ba349bb"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a0645b1eb3944fef"/>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7b5b8a625358497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0988c69dfa9416b"/>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b5a0788a6ead4cbe"/>
            <a:stretch>
              <a:fillRect l="0" t="0" r="0" b="0"/>
            </a:stretch>
          </a:blipFill>
        </p:spPr>
      </p:sp>
      <p:grpSp>
        <p:nvGrpSpPr>
          <p:cNvPr name="Group 6" id="6"/>
          <p:cNvGrpSpPr/>
          <p:nvPr/>
        </p:nvGrpSpPr>
        <p:grpSpPr>
          <a:xfrm rot="0">
            <a:off x="7850237" y="1074092"/>
            <a:ext cx="7442746" cy="930325"/>
            <a:chOff x="0" y="0"/>
            <a:chExt cx="9923662" cy="1240433"/>
          </a:xfrm>
        </p:grpSpPr>
        <p:sp>
          <p:nvSpPr>
            <p:cNvPr name="Freeform 7" id="7"/>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8" id="8"/>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Displaying Enquiries</a:t>
              </a:r>
            </a:p>
          </p:txBody>
        </p:sp>
      </p:grpSp>
      <p:grpSp>
        <p:nvGrpSpPr>
          <p:cNvPr name="Group 9" id="9"/>
          <p:cNvGrpSpPr/>
          <p:nvPr/>
        </p:nvGrpSpPr>
        <p:grpSpPr>
          <a:xfrm rot="0">
            <a:off x="7850237" y="2429619"/>
            <a:ext cx="9445526" cy="1360885"/>
            <a:chOff x="0" y="0"/>
            <a:chExt cx="12594035" cy="1814513"/>
          </a:xfrm>
        </p:grpSpPr>
        <p:sp>
          <p:nvSpPr>
            <p:cNvPr name="Freeform 10" id="10"/>
            <p:cNvSpPr/>
            <p:nvPr/>
          </p:nvSpPr>
          <p:spPr>
            <a:xfrm flipH="false" flipV="false" rot="0">
              <a:off x="0" y="0"/>
              <a:ext cx="12594035" cy="1814513"/>
            </a:xfrm>
            <a:custGeom>
              <a:avLst/>
              <a:gdLst/>
              <a:ahLst/>
              <a:cxnLst/>
              <a:rect r="r" b="b" t="t" l="l"/>
              <a:pathLst>
                <a:path h="1814513" w="12594035">
                  <a:moveTo>
                    <a:pt x="0" y="0"/>
                  </a:moveTo>
                  <a:lnTo>
                    <a:pt x="12594035" y="0"/>
                  </a:lnTo>
                  <a:lnTo>
                    <a:pt x="12594035" y="1814513"/>
                  </a:lnTo>
                  <a:lnTo>
                    <a:pt x="0" y="1814513"/>
                  </a:lnTo>
                  <a:close/>
                </a:path>
              </a:pathLst>
            </a:custGeom>
            <a:solidFill>
              <a:srgbClr val="000000">
                <a:alpha val="0"/>
              </a:srgbClr>
            </a:solidFill>
          </p:spPr>
        </p:sp>
        <p:sp>
          <p:nvSpPr>
            <p:cNvPr name="TextBox 11" id="11"/>
            <p:cNvSpPr txBox="true"/>
            <p:nvPr/>
          </p:nvSpPr>
          <p:spPr>
            <a:xfrm>
              <a:off x="0" y="-85725"/>
              <a:ext cx="12594035"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a:t>
              </a:r>
              <a:r>
                <a:rPr lang="en-US" sz="2187" b="true">
                  <a:solidFill>
                    <a:srgbClr val="272525"/>
                  </a:solidFill>
                  <a:latin typeface="Inter Bold"/>
                  <a:ea typeface="Inter Bold"/>
                  <a:cs typeface="Inter Bold"/>
                  <a:sym typeface="Inter Bold"/>
                </a:rPr>
                <a:t>Display All Enquiry</a:t>
              </a:r>
              <a:r>
                <a:rPr lang="en-US" sz="2187">
                  <a:solidFill>
                    <a:srgbClr val="272525"/>
                  </a:solidFill>
                  <a:latin typeface="Inter"/>
                  <a:ea typeface="Inter"/>
                  <a:cs typeface="Inter"/>
                  <a:sym typeface="Inter"/>
                </a:rPr>
                <a:t> function lists collected enquiries. Agents can track and manage current and previous inquiries. This allows for comprehensive follow-up and management.</a:t>
              </a:r>
            </a:p>
          </p:txBody>
        </p:sp>
      </p:grpSp>
      <p:sp>
        <p:nvSpPr>
          <p:cNvPr name="Freeform 12" id="12" descr="preencoded.png"/>
          <p:cNvSpPr/>
          <p:nvPr/>
        </p:nvSpPr>
        <p:spPr>
          <a:xfrm flipH="false" flipV="false" rot="0">
            <a:off x="7850237" y="4109443"/>
            <a:ext cx="1417588" cy="1701105"/>
          </a:xfrm>
          <a:custGeom>
            <a:avLst/>
            <a:gdLst/>
            <a:ahLst/>
            <a:cxnLst/>
            <a:rect r="r" b="b" t="t" l="l"/>
            <a:pathLst>
              <a:path h="1701105" w="1417588">
                <a:moveTo>
                  <a:pt x="0" y="0"/>
                </a:moveTo>
                <a:lnTo>
                  <a:pt x="1417588" y="0"/>
                </a:lnTo>
                <a:lnTo>
                  <a:pt x="1417588" y="1701105"/>
                </a:lnTo>
                <a:lnTo>
                  <a:pt x="0" y="1701105"/>
                </a:lnTo>
                <a:lnTo>
                  <a:pt x="0" y="0"/>
                </a:lnTo>
                <a:close/>
              </a:path>
            </a:pathLst>
          </a:custGeom>
          <a:blipFill>
            <a:blip r:embed="R405afa841a584a21"/>
            <a:stretch>
              <a:fillRect l="0" t="-55" r="0" b="-55"/>
            </a:stretch>
          </a:blipFill>
        </p:spPr>
      </p:sp>
      <p:grpSp>
        <p:nvGrpSpPr>
          <p:cNvPr name="Group 13" id="13"/>
          <p:cNvGrpSpPr/>
          <p:nvPr/>
        </p:nvGrpSpPr>
        <p:grpSpPr>
          <a:xfrm rot="0">
            <a:off x="9693028" y="4392960"/>
            <a:ext cx="3721299" cy="465087"/>
            <a:chOff x="0" y="0"/>
            <a:chExt cx="4961732" cy="620117"/>
          </a:xfrm>
        </p:grpSpPr>
        <p:sp>
          <p:nvSpPr>
            <p:cNvPr name="Freeform 14" id="14"/>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5" id="15"/>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Track Inquiries</a:t>
              </a:r>
            </a:p>
          </p:txBody>
        </p:sp>
      </p:grpSp>
      <p:sp>
        <p:nvSpPr>
          <p:cNvPr name="Freeform 16" id="16" descr="preencoded.png"/>
          <p:cNvSpPr/>
          <p:nvPr/>
        </p:nvSpPr>
        <p:spPr>
          <a:xfrm flipH="false" flipV="false" rot="0">
            <a:off x="7850237" y="5810547"/>
            <a:ext cx="1417588" cy="1701105"/>
          </a:xfrm>
          <a:custGeom>
            <a:avLst/>
            <a:gdLst/>
            <a:ahLst/>
            <a:cxnLst/>
            <a:rect r="r" b="b" t="t" l="l"/>
            <a:pathLst>
              <a:path h="1701105" w="1417588">
                <a:moveTo>
                  <a:pt x="0" y="0"/>
                </a:moveTo>
                <a:lnTo>
                  <a:pt x="1417588" y="0"/>
                </a:lnTo>
                <a:lnTo>
                  <a:pt x="1417588" y="1701105"/>
                </a:lnTo>
                <a:lnTo>
                  <a:pt x="0" y="1701105"/>
                </a:lnTo>
                <a:lnTo>
                  <a:pt x="0" y="0"/>
                </a:lnTo>
                <a:close/>
              </a:path>
            </a:pathLst>
          </a:custGeom>
          <a:blipFill>
            <a:blip r:embed="R35371421fbf64dfe"/>
            <a:stretch>
              <a:fillRect l="0" t="-55" r="0" b="-55"/>
            </a:stretch>
          </a:blipFill>
        </p:spPr>
      </p:sp>
      <p:grpSp>
        <p:nvGrpSpPr>
          <p:cNvPr name="Group 17" id="17"/>
          <p:cNvGrpSpPr/>
          <p:nvPr/>
        </p:nvGrpSpPr>
        <p:grpSpPr>
          <a:xfrm rot="0">
            <a:off x="9693028" y="6094065"/>
            <a:ext cx="3721299" cy="465088"/>
            <a:chOff x="0" y="0"/>
            <a:chExt cx="4961732" cy="620117"/>
          </a:xfrm>
        </p:grpSpPr>
        <p:sp>
          <p:nvSpPr>
            <p:cNvPr name="Freeform 18" id="18"/>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9" id="19"/>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Manage Details</a:t>
              </a:r>
            </a:p>
          </p:txBody>
        </p:sp>
      </p:grpSp>
      <p:sp>
        <p:nvSpPr>
          <p:cNvPr name="Freeform 20" id="20" descr="preencoded.png"/>
          <p:cNvSpPr/>
          <p:nvPr/>
        </p:nvSpPr>
        <p:spPr>
          <a:xfrm flipH="false" flipV="false" rot="0">
            <a:off x="7850237" y="7511652"/>
            <a:ext cx="1417588" cy="1701105"/>
          </a:xfrm>
          <a:custGeom>
            <a:avLst/>
            <a:gdLst/>
            <a:ahLst/>
            <a:cxnLst/>
            <a:rect r="r" b="b" t="t" l="l"/>
            <a:pathLst>
              <a:path h="1701105" w="1417588">
                <a:moveTo>
                  <a:pt x="0" y="0"/>
                </a:moveTo>
                <a:lnTo>
                  <a:pt x="1417588" y="0"/>
                </a:lnTo>
                <a:lnTo>
                  <a:pt x="1417588" y="1701105"/>
                </a:lnTo>
                <a:lnTo>
                  <a:pt x="0" y="1701105"/>
                </a:lnTo>
                <a:lnTo>
                  <a:pt x="0" y="0"/>
                </a:lnTo>
                <a:close/>
              </a:path>
            </a:pathLst>
          </a:custGeom>
          <a:blipFill>
            <a:blip r:embed="R84b5bae5390843ed"/>
            <a:stretch>
              <a:fillRect l="0" t="-55" r="0" b="-55"/>
            </a:stretch>
          </a:blipFill>
        </p:spPr>
      </p:sp>
      <p:grpSp>
        <p:nvGrpSpPr>
          <p:cNvPr name="Group 21" id="21"/>
          <p:cNvGrpSpPr/>
          <p:nvPr/>
        </p:nvGrpSpPr>
        <p:grpSpPr>
          <a:xfrm rot="0">
            <a:off x="9693028" y="7795171"/>
            <a:ext cx="3721299" cy="465088"/>
            <a:chOff x="0" y="0"/>
            <a:chExt cx="4961732" cy="620117"/>
          </a:xfrm>
        </p:grpSpPr>
        <p:sp>
          <p:nvSpPr>
            <p:cNvPr name="Freeform 22" id="22"/>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3" id="23"/>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Follow-Up</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ef4a6593457e489d"/>
            <a:stretch>
              <a:fillRect/>
            </a:stretch>
          </a:blipFill>
        </p:spPr>
      </p:sp>
      <p:grpSp>
        <p:nvGrpSpPr>
          <p:cNvPr id="3" name="Group 3"/>
          <p:cNvGrpSpPr/>
          <p:nvPr/>
        </p:nvGrpSpPr>
        <p:grpSpPr>
          <a:xfrm>
            <a:off x="493738" y="-14585"/>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195e84fcb4154752"/>
            <a:stretch>
              <a:fillRect/>
            </a:stretch>
          </a:blipFill>
        </p:spPr>
      </p:sp>
      <p:grpSp>
        <p:nvGrpSpPr>
          <p:cNvPr id="6" name="Group 6"/>
          <p:cNvGrpSpPr/>
          <p:nvPr/>
        </p:nvGrpSpPr>
        <p:grpSpPr>
          <a:xfrm>
            <a:off x="7850237" y="1157436"/>
            <a:ext cx="9445526" cy="1860649"/>
            <a:chOff x="0" y="0"/>
            <a:chExt cx="12594035" cy="2480865"/>
          </a:xfrm>
        </p:grpSpPr>
        <p:sp>
          <p:nvSpPr>
            <p:cNvPr id="7" name="Freeform 7"/>
            <p:cNvSpPr/>
            <p:nvPr/>
          </p:nvSpPr>
          <p:spPr>
            <a:xfrm>
              <a:off x="0" y="0"/>
              <a:ext cx="12594035" cy="2480865"/>
            </a:xfrm>
            <a:custGeom>
              <a:avLst/>
              <a:gdLst/>
              <a:ahLst/>
              <a:cxnLst/>
              <a:rect l="l" t="t" r="r" b="b"/>
              <a:pathLst>
                <a:path w="12594035" h="2480865">
                  <a:moveTo>
                    <a:pt x="0" y="0"/>
                  </a:moveTo>
                  <a:lnTo>
                    <a:pt x="12594035" y="0"/>
                  </a:lnTo>
                  <a:lnTo>
                    <a:pt x="12594035" y="2480865"/>
                  </a:lnTo>
                  <a:lnTo>
                    <a:pt x="0" y="2480865"/>
                  </a:lnTo>
                  <a:close/>
                </a:path>
              </a:pathLst>
            </a:custGeom>
            <a:solidFill>
              <a:srgbClr val="000000">
                <a:alpha val="0"/>
              </a:srgbClr>
            </a:solidFill>
          </p:spPr>
        </p:sp>
        <p:sp>
          <p:nvSpPr>
            <p:cNvPr id="8" name="TextBox 8"/>
            <p:cNvSpPr txBox="1"/>
            <p:nvPr/>
          </p:nvSpPr>
          <p:spPr>
            <a:xfrm>
              <a:off x="0" y="-47625"/>
              <a:ext cx="12594035" cy="2528490"/>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Introduction: Skyline Properties &amp; CRM</a:t>
              </a:r>
            </a:p>
          </p:txBody>
        </p:sp>
      </p:grpSp>
      <p:grpSp>
        <p:nvGrpSpPr>
          <p:cNvPr id="9" name="Group 9"/>
          <p:cNvGrpSpPr/>
          <p:nvPr/>
        </p:nvGrpSpPr>
        <p:grpSpPr>
          <a:xfrm>
            <a:off x="7850237" y="3443288"/>
            <a:ext cx="9445526" cy="1814512"/>
            <a:chOff x="0" y="0"/>
            <a:chExt cx="12594035" cy="2419350"/>
          </a:xfrm>
        </p:grpSpPr>
        <p:sp>
          <p:nvSpPr>
            <p:cNvPr id="10" name="Freeform 10"/>
            <p:cNvSpPr/>
            <p:nvPr/>
          </p:nvSpPr>
          <p:spPr>
            <a:xfrm>
              <a:off x="0" y="0"/>
              <a:ext cx="12594035" cy="2419350"/>
            </a:xfrm>
            <a:custGeom>
              <a:avLst/>
              <a:gdLst/>
              <a:ahLst/>
              <a:cxnLst/>
              <a:rect l="l" t="t" r="r" b="b"/>
              <a:pathLst>
                <a:path w="12594035" h="2419350">
                  <a:moveTo>
                    <a:pt x="0" y="0"/>
                  </a:moveTo>
                  <a:lnTo>
                    <a:pt x="12594035" y="0"/>
                  </a:lnTo>
                  <a:lnTo>
                    <a:pt x="12594035" y="2419350"/>
                  </a:lnTo>
                  <a:lnTo>
                    <a:pt x="0" y="2419350"/>
                  </a:lnTo>
                  <a:close/>
                </a:path>
              </a:pathLst>
            </a:custGeom>
            <a:solidFill>
              <a:srgbClr val="000000">
                <a:alpha val="0"/>
              </a:srgbClr>
            </a:solidFill>
          </p:spPr>
        </p:sp>
        <p:sp>
          <p:nvSpPr>
            <p:cNvPr id="11" name="TextBox 11"/>
            <p:cNvSpPr txBox="1"/>
            <p:nvPr/>
          </p:nvSpPr>
          <p:spPr>
            <a:xfrm>
              <a:off x="0" y="-85725"/>
              <a:ext cx="12594035" cy="2505075"/>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Skyline Properties is implementing a CRM project. This project aims to streamline customer relations. Customer Relationship Management (CRM) proved beneficial in improving the system – client relationship by easing the functionalities. </a:t>
              </a:r>
            </a:p>
          </p:txBody>
        </p:sp>
      </p:grpSp>
      <p:grpSp>
        <p:nvGrpSpPr>
          <p:cNvPr id="12" name="Group 12"/>
          <p:cNvGrpSpPr/>
          <p:nvPr/>
        </p:nvGrpSpPr>
        <p:grpSpPr>
          <a:xfrm>
            <a:off x="7845475" y="5890915"/>
            <a:ext cx="647402" cy="647402"/>
            <a:chOff x="0" y="0"/>
            <a:chExt cx="863203" cy="863203"/>
          </a:xfrm>
        </p:grpSpPr>
        <p:sp>
          <p:nvSpPr>
            <p:cNvPr id="13" name="Freeform 13"/>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14" name="Freeform 14"/>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id="15" name="Group 15"/>
          <p:cNvGrpSpPr/>
          <p:nvPr/>
        </p:nvGrpSpPr>
        <p:grpSpPr>
          <a:xfrm>
            <a:off x="7945934" y="5935564"/>
            <a:ext cx="446485" cy="558105"/>
            <a:chOff x="0" y="0"/>
            <a:chExt cx="595313" cy="744140"/>
          </a:xfrm>
        </p:grpSpPr>
        <p:sp>
          <p:nvSpPr>
            <p:cNvPr id="16" name="Freeform 16"/>
            <p:cNvSpPr/>
            <p:nvPr/>
          </p:nvSpPr>
          <p:spPr>
            <a:xfrm>
              <a:off x="0" y="0"/>
              <a:ext cx="595313" cy="744140"/>
            </a:xfrm>
            <a:custGeom>
              <a:avLst/>
              <a:gdLst/>
              <a:ahLst/>
              <a:cxnLst/>
              <a:rect l="l" t="t" r="r" b="b"/>
              <a:pathLst>
                <a:path w="595313" h="744140">
                  <a:moveTo>
                    <a:pt x="0" y="0"/>
                  </a:moveTo>
                  <a:lnTo>
                    <a:pt x="595313" y="0"/>
                  </a:lnTo>
                  <a:lnTo>
                    <a:pt x="595313" y="744140"/>
                  </a:lnTo>
                  <a:lnTo>
                    <a:pt x="0" y="744140"/>
                  </a:lnTo>
                  <a:close/>
                </a:path>
              </a:pathLst>
            </a:custGeom>
            <a:solidFill>
              <a:srgbClr val="000000">
                <a:alpha val="0"/>
              </a:srgbClr>
            </a:solidFill>
          </p:spPr>
        </p:sp>
        <p:sp>
          <p:nvSpPr>
            <p:cNvPr id="17" name="TextBox 17"/>
            <p:cNvSpPr txBox="1"/>
            <p:nvPr/>
          </p:nvSpPr>
          <p:spPr>
            <a:xfrm>
              <a:off x="0" y="57150"/>
              <a:ext cx="595313" cy="686990"/>
            </a:xfrm>
            <a:prstGeom prst="rect">
              <a:avLst/>
            </a:prstGeom>
          </p:spPr>
          <p:txBody>
            <a:bodyPr lIns="0" tIns="0" rIns="0" bIns="0" rtlCol="0" anchor="t"/>
            <a:lstStyle/>
            <a:p>
              <a:pPr algn="ctr">
                <a:lnSpc>
                  <a:spcPts val="3500"/>
                </a:lnSpc>
              </a:pPr>
              <a:r>
                <a:rPr lang="en-US" sz="3500">
                  <a:solidFill>
                    <a:srgbClr val="272525"/>
                  </a:solidFill>
                  <a:latin typeface="Petrona"/>
                  <a:ea typeface="Petrona"/>
                  <a:cs typeface="Petrona"/>
                  <a:sym typeface="Petrona"/>
                </a:rPr>
                <a:t>1</a:t>
              </a:r>
            </a:p>
          </p:txBody>
        </p:sp>
      </p:grpSp>
      <p:grpSp>
        <p:nvGrpSpPr>
          <p:cNvPr id="18" name="Group 18"/>
          <p:cNvGrpSpPr/>
          <p:nvPr/>
        </p:nvGrpSpPr>
        <p:grpSpPr>
          <a:xfrm>
            <a:off x="8771632" y="5874246"/>
            <a:ext cx="4944368" cy="486519"/>
            <a:chOff x="0" y="-28575"/>
            <a:chExt cx="5373291" cy="648692"/>
          </a:xfrm>
        </p:grpSpPr>
        <p:sp>
          <p:nvSpPr>
            <p:cNvPr id="19" name="Freeform 19"/>
            <p:cNvSpPr/>
            <p:nvPr/>
          </p:nvSpPr>
          <p:spPr>
            <a:xfrm>
              <a:off x="0" y="0"/>
              <a:ext cx="5373291"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20" name="TextBox 20"/>
            <p:cNvSpPr txBox="1"/>
            <p:nvPr/>
          </p:nvSpPr>
          <p:spPr>
            <a:xfrm>
              <a:off x="0" y="-28575"/>
              <a:ext cx="4961732" cy="648692"/>
            </a:xfrm>
            <a:prstGeom prst="rect">
              <a:avLst/>
            </a:prstGeom>
          </p:spPr>
          <p:txBody>
            <a:bodyPr lIns="0" tIns="0" rIns="0" bIns="0" rtlCol="0" anchor="t"/>
            <a:lstStyle/>
            <a:p>
              <a:pPr algn="l">
                <a:lnSpc>
                  <a:spcPts val="3625"/>
                </a:lnSpc>
              </a:pPr>
              <a:r>
                <a:rPr lang="en-US" sz="2874" dirty="0">
                  <a:solidFill>
                    <a:srgbClr val="272525"/>
                  </a:solidFill>
                  <a:latin typeface="Petrona"/>
                  <a:ea typeface="Petrona"/>
                  <a:cs typeface="Petrona"/>
                  <a:sym typeface="Petrona"/>
                </a:rPr>
                <a:t>Purpose of CRM Project</a:t>
              </a:r>
            </a:p>
          </p:txBody>
        </p:sp>
      </p:grpSp>
      <p:grpSp>
        <p:nvGrpSpPr>
          <p:cNvPr id="21" name="Group 21"/>
          <p:cNvGrpSpPr/>
          <p:nvPr/>
        </p:nvGrpSpPr>
        <p:grpSpPr>
          <a:xfrm>
            <a:off x="8771632" y="6530876"/>
            <a:ext cx="8524131" cy="907256"/>
            <a:chOff x="0" y="0"/>
            <a:chExt cx="11365508" cy="1209675"/>
          </a:xfrm>
        </p:grpSpPr>
        <p:sp>
          <p:nvSpPr>
            <p:cNvPr id="22" name="Freeform 22"/>
            <p:cNvSpPr/>
            <p:nvPr/>
          </p:nvSpPr>
          <p:spPr>
            <a:xfrm>
              <a:off x="0" y="0"/>
              <a:ext cx="11365509" cy="1209675"/>
            </a:xfrm>
            <a:custGeom>
              <a:avLst/>
              <a:gdLst/>
              <a:ahLst/>
              <a:cxnLst/>
              <a:rect l="l" t="t" r="r" b="b"/>
              <a:pathLst>
                <a:path w="11365509" h="1209675">
                  <a:moveTo>
                    <a:pt x="0" y="0"/>
                  </a:moveTo>
                  <a:lnTo>
                    <a:pt x="11365509" y="0"/>
                  </a:lnTo>
                  <a:lnTo>
                    <a:pt x="11365509" y="1209675"/>
                  </a:lnTo>
                  <a:lnTo>
                    <a:pt x="0" y="1209675"/>
                  </a:lnTo>
                  <a:close/>
                </a:path>
              </a:pathLst>
            </a:custGeom>
            <a:solidFill>
              <a:srgbClr val="000000">
                <a:alpha val="0"/>
              </a:srgbClr>
            </a:solidFill>
          </p:spPr>
        </p:sp>
        <p:sp>
          <p:nvSpPr>
            <p:cNvPr id="23" name="TextBox 23"/>
            <p:cNvSpPr txBox="1"/>
            <p:nvPr/>
          </p:nvSpPr>
          <p:spPr>
            <a:xfrm>
              <a:off x="0" y="-85725"/>
              <a:ext cx="11365508" cy="1295400"/>
            </a:xfrm>
            <a:prstGeom prst="rect">
              <a:avLst/>
            </a:prstGeom>
          </p:spPr>
          <p:txBody>
            <a:bodyPr lIns="0" tIns="0" rIns="0" bIns="0" rtlCol="0" anchor="t"/>
            <a:lstStyle/>
            <a:p>
              <a:pPr>
                <a:lnSpc>
                  <a:spcPts val="3562"/>
                </a:lnSpc>
              </a:pPr>
              <a:r>
                <a:rPr lang="en-US" sz="2187" dirty="0">
                  <a:solidFill>
                    <a:srgbClr val="272525"/>
                  </a:solidFill>
                  <a:latin typeface="Inter"/>
                  <a:ea typeface="Inter"/>
                  <a:cs typeface="Inter"/>
                  <a:sym typeface="Inter"/>
                </a:rPr>
                <a:t>It helps construction businesses manage projects, teams, and client relationships more effectively.</a:t>
              </a:r>
            </a:p>
          </p:txBody>
        </p:sp>
      </p:grpSp>
      <p:grpSp>
        <p:nvGrpSpPr>
          <p:cNvPr id="24" name="Group 24"/>
          <p:cNvGrpSpPr/>
          <p:nvPr/>
        </p:nvGrpSpPr>
        <p:grpSpPr>
          <a:xfrm>
            <a:off x="7845475" y="8035826"/>
            <a:ext cx="647402" cy="647403"/>
            <a:chOff x="0" y="0"/>
            <a:chExt cx="863203" cy="863203"/>
          </a:xfrm>
        </p:grpSpPr>
        <p:sp>
          <p:nvSpPr>
            <p:cNvPr id="25" name="Freeform 25"/>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26" name="Freeform 26"/>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id="27" name="Group 27"/>
          <p:cNvGrpSpPr/>
          <p:nvPr/>
        </p:nvGrpSpPr>
        <p:grpSpPr>
          <a:xfrm>
            <a:off x="7945934" y="8080474"/>
            <a:ext cx="446485" cy="558105"/>
            <a:chOff x="0" y="0"/>
            <a:chExt cx="595313" cy="744140"/>
          </a:xfrm>
        </p:grpSpPr>
        <p:sp>
          <p:nvSpPr>
            <p:cNvPr id="28" name="Freeform 28"/>
            <p:cNvSpPr/>
            <p:nvPr/>
          </p:nvSpPr>
          <p:spPr>
            <a:xfrm>
              <a:off x="0" y="0"/>
              <a:ext cx="595313" cy="744140"/>
            </a:xfrm>
            <a:custGeom>
              <a:avLst/>
              <a:gdLst/>
              <a:ahLst/>
              <a:cxnLst/>
              <a:rect l="l" t="t" r="r" b="b"/>
              <a:pathLst>
                <a:path w="595313" h="744140">
                  <a:moveTo>
                    <a:pt x="0" y="0"/>
                  </a:moveTo>
                  <a:lnTo>
                    <a:pt x="595313" y="0"/>
                  </a:lnTo>
                  <a:lnTo>
                    <a:pt x="595313" y="744140"/>
                  </a:lnTo>
                  <a:lnTo>
                    <a:pt x="0" y="744140"/>
                  </a:lnTo>
                  <a:close/>
                </a:path>
              </a:pathLst>
            </a:custGeom>
            <a:solidFill>
              <a:srgbClr val="000000">
                <a:alpha val="0"/>
              </a:srgbClr>
            </a:solidFill>
          </p:spPr>
        </p:sp>
        <p:sp>
          <p:nvSpPr>
            <p:cNvPr id="29" name="TextBox 29"/>
            <p:cNvSpPr txBox="1"/>
            <p:nvPr/>
          </p:nvSpPr>
          <p:spPr>
            <a:xfrm>
              <a:off x="0" y="57150"/>
              <a:ext cx="595313" cy="686990"/>
            </a:xfrm>
            <a:prstGeom prst="rect">
              <a:avLst/>
            </a:prstGeom>
          </p:spPr>
          <p:txBody>
            <a:bodyPr lIns="0" tIns="0" rIns="0" bIns="0" rtlCol="0" anchor="t"/>
            <a:lstStyle/>
            <a:p>
              <a:pPr algn="ctr">
                <a:lnSpc>
                  <a:spcPts val="3500"/>
                </a:lnSpc>
              </a:pPr>
              <a:r>
                <a:rPr lang="en-US" sz="3500">
                  <a:solidFill>
                    <a:srgbClr val="272525"/>
                  </a:solidFill>
                  <a:latin typeface="Petrona"/>
                  <a:ea typeface="Petrona"/>
                  <a:cs typeface="Petrona"/>
                  <a:sym typeface="Petrona"/>
                </a:rPr>
                <a:t>2</a:t>
              </a:r>
            </a:p>
          </p:txBody>
        </p:sp>
      </p:grpSp>
      <p:grpSp>
        <p:nvGrpSpPr>
          <p:cNvPr id="30" name="Group 30"/>
          <p:cNvGrpSpPr/>
          <p:nvPr/>
        </p:nvGrpSpPr>
        <p:grpSpPr>
          <a:xfrm>
            <a:off x="8771632" y="8019158"/>
            <a:ext cx="8524131" cy="1239142"/>
            <a:chOff x="0" y="-28575"/>
            <a:chExt cx="11365508" cy="1652188"/>
          </a:xfrm>
        </p:grpSpPr>
        <p:sp>
          <p:nvSpPr>
            <p:cNvPr id="31" name="Freeform 31"/>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32" name="TextBox 32"/>
            <p:cNvSpPr txBox="1"/>
            <p:nvPr/>
          </p:nvSpPr>
          <p:spPr>
            <a:xfrm>
              <a:off x="0" y="-28575"/>
              <a:ext cx="11365508" cy="1652188"/>
            </a:xfrm>
            <a:prstGeom prst="rect">
              <a:avLst/>
            </a:prstGeom>
          </p:spPr>
          <p:txBody>
            <a:bodyPr lIns="0" tIns="0" rIns="0" bIns="0" rtlCol="0" anchor="t"/>
            <a:lstStyle/>
            <a:p>
              <a:pPr algn="l">
                <a:lnSpc>
                  <a:spcPts val="3625"/>
                </a:lnSpc>
              </a:pPr>
              <a:r>
                <a:rPr lang="en-US" sz="2874" dirty="0">
                  <a:solidFill>
                    <a:srgbClr val="272525"/>
                  </a:solidFill>
                  <a:latin typeface="Petrona"/>
                  <a:ea typeface="Petrona"/>
                  <a:cs typeface="Petrona"/>
                  <a:sym typeface="Petrona"/>
                </a:rPr>
                <a:t>Project Goals</a:t>
              </a:r>
            </a:p>
          </p:txBody>
        </p:sp>
      </p:grpSp>
      <p:grpSp>
        <p:nvGrpSpPr>
          <p:cNvPr id="33" name="Group 33"/>
          <p:cNvGrpSpPr/>
          <p:nvPr/>
        </p:nvGrpSpPr>
        <p:grpSpPr>
          <a:xfrm>
            <a:off x="8771632" y="8527108"/>
            <a:ext cx="8524132" cy="602307"/>
            <a:chOff x="0" y="-198237"/>
            <a:chExt cx="11365509" cy="803075"/>
          </a:xfrm>
        </p:grpSpPr>
        <p:sp>
          <p:nvSpPr>
            <p:cNvPr id="34" name="Freeform 34"/>
            <p:cNvSpPr/>
            <p:nvPr/>
          </p:nvSpPr>
          <p:spPr>
            <a:xfrm>
              <a:off x="0" y="-198237"/>
              <a:ext cx="11365509" cy="803075"/>
            </a:xfrm>
            <a:custGeom>
              <a:avLst/>
              <a:gdLst/>
              <a:ahLst/>
              <a:cxnLst/>
              <a:rect l="l" t="t" r="r" b="b"/>
              <a:pathLst>
                <a:path w="11365509" h="604838">
                  <a:moveTo>
                    <a:pt x="0" y="0"/>
                  </a:moveTo>
                  <a:lnTo>
                    <a:pt x="11365509" y="0"/>
                  </a:lnTo>
                  <a:lnTo>
                    <a:pt x="11365509" y="604838"/>
                  </a:lnTo>
                  <a:lnTo>
                    <a:pt x="0" y="604838"/>
                  </a:lnTo>
                  <a:close/>
                </a:path>
              </a:pathLst>
            </a:custGeom>
            <a:solidFill>
              <a:srgbClr val="000000">
                <a:alpha val="0"/>
              </a:srgbClr>
            </a:solidFill>
          </p:spPr>
          <p:txBody>
            <a:bodyPr/>
            <a:lstStyle/>
            <a:p>
              <a:r>
                <a:rPr lang="en-US" sz="2800" dirty="0"/>
                <a:t>To enhance security by detecting unauthorized access and vulnerabilities</a:t>
              </a:r>
              <a:endParaRPr lang="en-IN" sz="2800" dirty="0"/>
            </a:p>
          </p:txBody>
        </p:sp>
        <p:sp>
          <p:nvSpPr>
            <p:cNvPr id="35" name="TextBox 35"/>
            <p:cNvSpPr txBox="1"/>
            <p:nvPr/>
          </p:nvSpPr>
          <p:spPr>
            <a:xfrm>
              <a:off x="0" y="-85725"/>
              <a:ext cx="11365508" cy="690563"/>
            </a:xfrm>
            <a:prstGeom prst="rect">
              <a:avLst/>
            </a:prstGeom>
          </p:spPr>
          <p:txBody>
            <a:bodyPr lIns="0" tIns="0" rIns="0" bIns="0" rtlCol="0" anchor="t"/>
            <a:lstStyle/>
            <a:p>
              <a:pPr algn="l">
                <a:lnSpc>
                  <a:spcPts val="3562"/>
                </a:lnSpc>
              </a:pPr>
              <a:endParaRPr lang="en-US" sz="2187" dirty="0">
                <a:solidFill>
                  <a:srgbClr val="272525"/>
                </a:solidFill>
                <a:latin typeface="Inter"/>
                <a:ea typeface="Inter"/>
                <a:cs typeface="Inter"/>
                <a:sym typeface="Inter"/>
              </a:endParaR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72f1903bc0ea4417"/>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6258515f363244ad"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4e544069b3634517"/>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6755c2fd30854257"/>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a863762fa03946f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1864668"/>
            <a:ext cx="7442746" cy="930325"/>
            <a:chOff x="0" y="0"/>
            <a:chExt cx="9923662" cy="1240433"/>
          </a:xfrm>
        </p:grpSpPr>
        <p:sp>
          <p:nvSpPr>
            <p:cNvPr name="Freeform 6" id="6"/>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7" id="7"/>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Booking Process</a:t>
              </a:r>
            </a:p>
          </p:txBody>
        </p:sp>
      </p:grpSp>
      <p:grpSp>
        <p:nvGrpSpPr>
          <p:cNvPr name="Group 8" id="8"/>
          <p:cNvGrpSpPr/>
          <p:nvPr/>
        </p:nvGrpSpPr>
        <p:grpSpPr>
          <a:xfrm rot="0">
            <a:off x="992238" y="3220194"/>
            <a:ext cx="16303526" cy="907256"/>
            <a:chOff x="0" y="0"/>
            <a:chExt cx="21738035" cy="1209675"/>
          </a:xfrm>
        </p:grpSpPr>
        <p:sp>
          <p:nvSpPr>
            <p:cNvPr name="Freeform 9" id="9"/>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10" id="10"/>
            <p:cNvSpPr txBox="true"/>
            <p:nvPr/>
          </p:nvSpPr>
          <p:spPr>
            <a:xfrm>
              <a:off x="0" y="-85725"/>
              <a:ext cx="21738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a:t>
              </a:r>
              <a:r>
                <a:rPr lang="en-US" sz="2187" b="true">
                  <a:solidFill>
                    <a:srgbClr val="272525"/>
                  </a:solidFill>
                  <a:latin typeface="Inter Bold"/>
                  <a:ea typeface="Inter Bold"/>
                  <a:cs typeface="Inter Bold"/>
                  <a:sym typeface="Inter Bold"/>
                </a:rPr>
                <a:t>Booking</a:t>
              </a:r>
              <a:r>
                <a:rPr lang="en-US" sz="2187">
                  <a:solidFill>
                    <a:srgbClr val="272525"/>
                  </a:solidFill>
                  <a:latin typeface="Inter"/>
                  <a:ea typeface="Inter"/>
                  <a:cs typeface="Inter"/>
                  <a:sym typeface="Inter"/>
                </a:rPr>
                <a:t> function facilitates the customer booking process. Agents can finalize and confirm reservations. This makes booking seamless and efficient.</a:t>
              </a:r>
            </a:p>
          </p:txBody>
        </p:sp>
      </p:grpSp>
      <p:sp>
        <p:nvSpPr>
          <p:cNvPr name="Freeform 11" id="11" descr="preencoded.png"/>
          <p:cNvSpPr/>
          <p:nvPr/>
        </p:nvSpPr>
        <p:spPr>
          <a:xfrm flipH="false" flipV="false" rot="0">
            <a:off x="992238" y="4495949"/>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9d9e7ac04ee7452b"/>
            <a:stretch>
              <a:fillRect l="0" t="0" r="0" b="0"/>
            </a:stretch>
          </a:blipFill>
        </p:spPr>
      </p:sp>
      <p:grpSp>
        <p:nvGrpSpPr>
          <p:cNvPr name="Group 12" id="12"/>
          <p:cNvGrpSpPr/>
          <p:nvPr/>
        </p:nvGrpSpPr>
        <p:grpSpPr>
          <a:xfrm rot="0">
            <a:off x="1984474" y="4446389"/>
            <a:ext cx="3721299" cy="465088"/>
            <a:chOff x="0" y="0"/>
            <a:chExt cx="4961732" cy="620117"/>
          </a:xfrm>
        </p:grpSpPr>
        <p:sp>
          <p:nvSpPr>
            <p:cNvPr name="Freeform 13" id="13"/>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4" id="14"/>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Confirm Availability</a:t>
              </a:r>
            </a:p>
          </p:txBody>
        </p:sp>
      </p:grpSp>
      <p:sp>
        <p:nvSpPr>
          <p:cNvPr name="Freeform 15" id="15" descr="preencoded.png"/>
          <p:cNvSpPr/>
          <p:nvPr/>
        </p:nvSpPr>
        <p:spPr>
          <a:xfrm flipH="false" flipV="false" rot="0">
            <a:off x="992238" y="6104781"/>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8d37f4b8e15d4496"/>
            <a:stretch>
              <a:fillRect l="0" t="0" r="0" b="0"/>
            </a:stretch>
          </a:blipFill>
        </p:spPr>
      </p:sp>
      <p:grpSp>
        <p:nvGrpSpPr>
          <p:cNvPr name="Group 16" id="16"/>
          <p:cNvGrpSpPr/>
          <p:nvPr/>
        </p:nvGrpSpPr>
        <p:grpSpPr>
          <a:xfrm rot="0">
            <a:off x="1984474" y="6055221"/>
            <a:ext cx="3721299" cy="465088"/>
            <a:chOff x="0" y="0"/>
            <a:chExt cx="4961732" cy="620117"/>
          </a:xfrm>
        </p:grpSpPr>
        <p:sp>
          <p:nvSpPr>
            <p:cNvPr name="Freeform 17" id="17"/>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8" id="18"/>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Finalize Booking</a:t>
              </a:r>
            </a:p>
          </p:txBody>
        </p:sp>
      </p:grpSp>
      <p:sp>
        <p:nvSpPr>
          <p:cNvPr name="Freeform 19" id="19" descr="preencoded.png"/>
          <p:cNvSpPr/>
          <p:nvPr/>
        </p:nvSpPr>
        <p:spPr>
          <a:xfrm flipH="false" flipV="false" rot="0">
            <a:off x="992238" y="7713612"/>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c3d0af4e19a54f4e"/>
            <a:stretch>
              <a:fillRect l="0" t="0" r="0" b="0"/>
            </a:stretch>
          </a:blipFill>
        </p:spPr>
      </p:sp>
      <p:grpSp>
        <p:nvGrpSpPr>
          <p:cNvPr name="Group 20" id="20"/>
          <p:cNvGrpSpPr/>
          <p:nvPr/>
        </p:nvGrpSpPr>
        <p:grpSpPr>
          <a:xfrm rot="0">
            <a:off x="1984474" y="7664052"/>
            <a:ext cx="3721299" cy="465088"/>
            <a:chOff x="0" y="0"/>
            <a:chExt cx="4961732" cy="620117"/>
          </a:xfrm>
        </p:grpSpPr>
        <p:sp>
          <p:nvSpPr>
            <p:cNvPr name="Freeform 21" id="21"/>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2" id="22"/>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Send Confirmation</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d2ad705867984fa1"/>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c7e371d848ea4fb9"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1fa20904ff1f4a17"/>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a0b000d7f2404fca"/>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0d1442eac6746bc"/>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2712839"/>
            <a:ext cx="7442746" cy="930325"/>
            <a:chOff x="0" y="0"/>
            <a:chExt cx="9923662" cy="1240433"/>
          </a:xfrm>
        </p:grpSpPr>
        <p:sp>
          <p:nvSpPr>
            <p:cNvPr name="Freeform 6" id="6"/>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7" id="7"/>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Display Booking </a:t>
              </a:r>
            </a:p>
          </p:txBody>
        </p:sp>
      </p:grpSp>
      <p:grpSp>
        <p:nvGrpSpPr>
          <p:cNvPr name="Group 8" id="8"/>
          <p:cNvGrpSpPr/>
          <p:nvPr/>
        </p:nvGrpSpPr>
        <p:grpSpPr>
          <a:xfrm rot="0">
            <a:off x="992238" y="4210199"/>
            <a:ext cx="16303526" cy="907256"/>
            <a:chOff x="0" y="0"/>
            <a:chExt cx="21738035" cy="1209675"/>
          </a:xfrm>
        </p:grpSpPr>
        <p:sp>
          <p:nvSpPr>
            <p:cNvPr name="Freeform 9" id="9"/>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10" id="10"/>
            <p:cNvSpPr txBox="true"/>
            <p:nvPr/>
          </p:nvSpPr>
          <p:spPr>
            <a:xfrm>
              <a:off x="0" y="-85725"/>
              <a:ext cx="21738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a:t>
              </a:r>
              <a:r>
                <a:rPr lang="en-US" sz="2187" b="true">
                  <a:solidFill>
                    <a:srgbClr val="272525"/>
                  </a:solidFill>
                  <a:latin typeface="Inter Bold"/>
                  <a:ea typeface="Inter Bold"/>
                  <a:cs typeface="Inter Bold"/>
                  <a:sym typeface="Inter Bold"/>
                </a:rPr>
                <a:t>Display Booking</a:t>
              </a:r>
              <a:r>
                <a:rPr lang="en-US" sz="2187">
                  <a:solidFill>
                    <a:srgbClr val="272525"/>
                  </a:solidFill>
                  <a:latin typeface="Inter"/>
                  <a:ea typeface="Inter"/>
                  <a:cs typeface="Inter"/>
                  <a:sym typeface="Inter"/>
                </a:rPr>
                <a:t> function lists all bookings. Agents can review and manage existing reservations. This provides a clear overview of scheduled activities.</a:t>
              </a:r>
            </a:p>
          </p:txBody>
        </p:sp>
      </p:grpSp>
      <p:grpSp>
        <p:nvGrpSpPr>
          <p:cNvPr name="Group 11" id="11"/>
          <p:cNvGrpSpPr/>
          <p:nvPr/>
        </p:nvGrpSpPr>
        <p:grpSpPr>
          <a:xfrm rot="0">
            <a:off x="992238" y="5719911"/>
            <a:ext cx="3721299" cy="465088"/>
            <a:chOff x="0" y="0"/>
            <a:chExt cx="4961732" cy="620117"/>
          </a:xfrm>
        </p:grpSpPr>
        <p:sp>
          <p:nvSpPr>
            <p:cNvPr name="Freeform 12" id="12"/>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3" id="13"/>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Review Bookings</a:t>
              </a:r>
            </a:p>
          </p:txBody>
        </p:sp>
      </p:grpSp>
      <p:grpSp>
        <p:nvGrpSpPr>
          <p:cNvPr name="Group 14" id="14"/>
          <p:cNvGrpSpPr/>
          <p:nvPr/>
        </p:nvGrpSpPr>
        <p:grpSpPr>
          <a:xfrm rot="0">
            <a:off x="992238" y="6468516"/>
            <a:ext cx="7805886" cy="453629"/>
            <a:chOff x="0" y="0"/>
            <a:chExt cx="10407848" cy="604838"/>
          </a:xfrm>
        </p:grpSpPr>
        <p:sp>
          <p:nvSpPr>
            <p:cNvPr name="Freeform 15" id="15"/>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6" id="16"/>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Check dates</a:t>
              </a:r>
            </a:p>
          </p:txBody>
        </p:sp>
      </p:grpSp>
      <p:grpSp>
        <p:nvGrpSpPr>
          <p:cNvPr name="Group 17" id="17"/>
          <p:cNvGrpSpPr/>
          <p:nvPr/>
        </p:nvGrpSpPr>
        <p:grpSpPr>
          <a:xfrm rot="0">
            <a:off x="992238" y="7021265"/>
            <a:ext cx="7805886" cy="453629"/>
            <a:chOff x="0" y="0"/>
            <a:chExt cx="10407848" cy="604838"/>
          </a:xfrm>
        </p:grpSpPr>
        <p:sp>
          <p:nvSpPr>
            <p:cNvPr name="Freeform 18" id="18"/>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9" id="19"/>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Verify details</a:t>
              </a:r>
            </a:p>
          </p:txBody>
        </p:sp>
      </p:grpSp>
      <p:grpSp>
        <p:nvGrpSpPr>
          <p:cNvPr name="Group 20" id="20"/>
          <p:cNvGrpSpPr/>
          <p:nvPr/>
        </p:nvGrpSpPr>
        <p:grpSpPr>
          <a:xfrm rot="0">
            <a:off x="9499401" y="5719911"/>
            <a:ext cx="3721299" cy="465088"/>
            <a:chOff x="0" y="0"/>
            <a:chExt cx="4961732" cy="620117"/>
          </a:xfrm>
        </p:grpSpPr>
        <p:sp>
          <p:nvSpPr>
            <p:cNvPr name="Freeform 21" id="21"/>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2" id="22"/>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Manage Reservations</a:t>
              </a:r>
            </a:p>
          </p:txBody>
        </p:sp>
      </p:grpSp>
      <p:grpSp>
        <p:nvGrpSpPr>
          <p:cNvPr name="Group 23" id="23"/>
          <p:cNvGrpSpPr/>
          <p:nvPr/>
        </p:nvGrpSpPr>
        <p:grpSpPr>
          <a:xfrm rot="0">
            <a:off x="9499401" y="6468516"/>
            <a:ext cx="7805886" cy="453629"/>
            <a:chOff x="0" y="0"/>
            <a:chExt cx="10407848" cy="604838"/>
          </a:xfrm>
        </p:grpSpPr>
        <p:sp>
          <p:nvSpPr>
            <p:cNvPr name="Freeform 24" id="24"/>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5" id="25"/>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Update status</a:t>
              </a:r>
            </a:p>
          </p:txBody>
        </p:sp>
      </p:grpSp>
      <p:grpSp>
        <p:nvGrpSpPr>
          <p:cNvPr name="Group 26" id="26"/>
          <p:cNvGrpSpPr/>
          <p:nvPr/>
        </p:nvGrpSpPr>
        <p:grpSpPr>
          <a:xfrm rot="0">
            <a:off x="9499401" y="7021265"/>
            <a:ext cx="7805886" cy="453629"/>
            <a:chOff x="0" y="0"/>
            <a:chExt cx="10407848" cy="604838"/>
          </a:xfrm>
        </p:grpSpPr>
        <p:sp>
          <p:nvSpPr>
            <p:cNvPr name="Freeform 27" id="27"/>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8" id="28"/>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Handle changes</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89033de4e87840ae"/>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2fc4c2fa78dd4023"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e5aca19e5dba499a"/>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a17cc6630a874a82"/>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217cef64d8874f69"/>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2162621"/>
            <a:ext cx="7442746" cy="930325"/>
            <a:chOff x="0" y="0"/>
            <a:chExt cx="9923662" cy="1240433"/>
          </a:xfrm>
        </p:grpSpPr>
        <p:sp>
          <p:nvSpPr>
            <p:cNvPr name="Freeform 6" id="6"/>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7" id="7"/>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Sales Entry</a:t>
              </a:r>
            </a:p>
          </p:txBody>
        </p:sp>
      </p:grpSp>
      <p:grpSp>
        <p:nvGrpSpPr>
          <p:cNvPr name="Group 8" id="8"/>
          <p:cNvGrpSpPr/>
          <p:nvPr/>
        </p:nvGrpSpPr>
        <p:grpSpPr>
          <a:xfrm rot="0">
            <a:off x="992238" y="3659981"/>
            <a:ext cx="16303526" cy="907256"/>
            <a:chOff x="0" y="0"/>
            <a:chExt cx="21738035" cy="1209675"/>
          </a:xfrm>
        </p:grpSpPr>
        <p:sp>
          <p:nvSpPr>
            <p:cNvPr name="Freeform 9" id="9"/>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10" id="10"/>
            <p:cNvSpPr txBox="true"/>
            <p:nvPr/>
          </p:nvSpPr>
          <p:spPr>
            <a:xfrm>
              <a:off x="0" y="-85725"/>
              <a:ext cx="21738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a:t>
              </a:r>
              <a:r>
                <a:rPr lang="en-US" sz="2187" b="true">
                  <a:solidFill>
                    <a:srgbClr val="272525"/>
                  </a:solidFill>
                  <a:latin typeface="Inter Bold"/>
                  <a:ea typeface="Inter Bold"/>
                  <a:cs typeface="Inter Bold"/>
                  <a:sym typeface="Inter Bold"/>
                </a:rPr>
                <a:t>Sales Entry</a:t>
              </a:r>
              <a:r>
                <a:rPr lang="en-US" sz="2187">
                  <a:solidFill>
                    <a:srgbClr val="272525"/>
                  </a:solidFill>
                  <a:latin typeface="Inter"/>
                  <a:ea typeface="Inter"/>
                  <a:cs typeface="Inter"/>
                  <a:sym typeface="Inter"/>
                </a:rPr>
                <a:t> function records new sales transactions. This ensures accurate documentation of sales activities. Accurate records lead to better insights.</a:t>
              </a:r>
            </a:p>
          </p:txBody>
        </p:sp>
      </p:grpSp>
      <p:sp>
        <p:nvSpPr>
          <p:cNvPr name="Freeform 11" id="11" descr="preencoded.png"/>
          <p:cNvSpPr/>
          <p:nvPr/>
        </p:nvSpPr>
        <p:spPr>
          <a:xfrm flipH="false" flipV="false" rot="0">
            <a:off x="3722935" y="4886176"/>
            <a:ext cx="2690069" cy="1032122"/>
          </a:xfrm>
          <a:custGeom>
            <a:avLst/>
            <a:gdLst/>
            <a:ahLst/>
            <a:cxnLst/>
            <a:rect r="r" b="b" t="t" l="l"/>
            <a:pathLst>
              <a:path h="1032122" w="2690069">
                <a:moveTo>
                  <a:pt x="0" y="0"/>
                </a:moveTo>
                <a:lnTo>
                  <a:pt x="2690069" y="0"/>
                </a:lnTo>
                <a:lnTo>
                  <a:pt x="2690069" y="1032123"/>
                </a:lnTo>
                <a:lnTo>
                  <a:pt x="0" y="1032123"/>
                </a:lnTo>
                <a:lnTo>
                  <a:pt x="0" y="0"/>
                </a:lnTo>
                <a:close/>
              </a:path>
            </a:pathLst>
          </a:custGeom>
          <a:blipFill>
            <a:blip r:embed="Re2099051e6524920"/>
            <a:stretch>
              <a:fillRect l="-91" t="0" r="-91" b="0"/>
            </a:stretch>
          </a:blipFill>
        </p:spPr>
      </p:sp>
      <p:grpSp>
        <p:nvGrpSpPr>
          <p:cNvPr name="Group 12" id="12"/>
          <p:cNvGrpSpPr/>
          <p:nvPr/>
        </p:nvGrpSpPr>
        <p:grpSpPr>
          <a:xfrm rot="0">
            <a:off x="4868615" y="5265241"/>
            <a:ext cx="398710" cy="498276"/>
            <a:chOff x="0" y="0"/>
            <a:chExt cx="531613" cy="664368"/>
          </a:xfrm>
        </p:grpSpPr>
        <p:sp>
          <p:nvSpPr>
            <p:cNvPr name="Freeform 13" id="13"/>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14" id="14"/>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1</a:t>
              </a:r>
            </a:p>
          </p:txBody>
        </p:sp>
      </p:grpSp>
      <p:grpSp>
        <p:nvGrpSpPr>
          <p:cNvPr name="Group 15" id="15"/>
          <p:cNvGrpSpPr/>
          <p:nvPr/>
        </p:nvGrpSpPr>
        <p:grpSpPr>
          <a:xfrm rot="0">
            <a:off x="6696521" y="5169694"/>
            <a:ext cx="2169170" cy="465088"/>
            <a:chOff x="0" y="0"/>
            <a:chExt cx="2892227" cy="620117"/>
          </a:xfrm>
        </p:grpSpPr>
        <p:sp>
          <p:nvSpPr>
            <p:cNvPr name="Freeform 16" id="16"/>
            <p:cNvSpPr/>
            <p:nvPr/>
          </p:nvSpPr>
          <p:spPr>
            <a:xfrm flipH="false" flipV="false" rot="0">
              <a:off x="0" y="0"/>
              <a:ext cx="2892227" cy="620117"/>
            </a:xfrm>
            <a:custGeom>
              <a:avLst/>
              <a:gdLst/>
              <a:ahLst/>
              <a:cxnLst/>
              <a:rect r="r" b="b" t="t" l="l"/>
              <a:pathLst>
                <a:path h="620117" w="2892227">
                  <a:moveTo>
                    <a:pt x="0" y="0"/>
                  </a:moveTo>
                  <a:lnTo>
                    <a:pt x="2892227" y="0"/>
                  </a:lnTo>
                  <a:lnTo>
                    <a:pt x="2892227" y="620117"/>
                  </a:lnTo>
                  <a:lnTo>
                    <a:pt x="0" y="620117"/>
                  </a:lnTo>
                  <a:close/>
                </a:path>
              </a:pathLst>
            </a:custGeom>
            <a:solidFill>
              <a:srgbClr val="000000">
                <a:alpha val="0"/>
              </a:srgbClr>
            </a:solidFill>
          </p:spPr>
        </p:sp>
        <p:sp>
          <p:nvSpPr>
            <p:cNvPr name="TextBox 17" id="17"/>
            <p:cNvSpPr txBox="true"/>
            <p:nvPr/>
          </p:nvSpPr>
          <p:spPr>
            <a:xfrm>
              <a:off x="0" y="-28575"/>
              <a:ext cx="2892227"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Record Sales</a:t>
              </a:r>
            </a:p>
          </p:txBody>
        </p:sp>
      </p:grpSp>
      <p:grpSp>
        <p:nvGrpSpPr>
          <p:cNvPr name="Group 18" id="18"/>
          <p:cNvGrpSpPr/>
          <p:nvPr/>
        </p:nvGrpSpPr>
        <p:grpSpPr>
          <a:xfrm rot="0">
            <a:off x="6483846" y="5934670"/>
            <a:ext cx="10741075" cy="19050"/>
            <a:chOff x="0" y="0"/>
            <a:chExt cx="14321433" cy="25400"/>
          </a:xfrm>
        </p:grpSpPr>
        <p:sp>
          <p:nvSpPr>
            <p:cNvPr name="Freeform 19" id="19"/>
            <p:cNvSpPr/>
            <p:nvPr/>
          </p:nvSpPr>
          <p:spPr>
            <a:xfrm flipH="false" flipV="false" rot="0">
              <a:off x="0" y="0"/>
              <a:ext cx="14321410" cy="25400"/>
            </a:xfrm>
            <a:custGeom>
              <a:avLst/>
              <a:gdLst/>
              <a:ahLst/>
              <a:cxnLst/>
              <a:rect r="r" b="b" t="t" l="l"/>
              <a:pathLst>
                <a:path h="25400" w="1432141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B2D4E5"/>
            </a:solidFill>
          </p:spPr>
        </p:sp>
      </p:grpSp>
      <p:sp>
        <p:nvSpPr>
          <p:cNvPr name="Freeform 20" id="20" descr="preencoded.png"/>
          <p:cNvSpPr/>
          <p:nvPr/>
        </p:nvSpPr>
        <p:spPr>
          <a:xfrm flipH="false" flipV="false" rot="0">
            <a:off x="2377976" y="5989141"/>
            <a:ext cx="5380136" cy="1032123"/>
          </a:xfrm>
          <a:custGeom>
            <a:avLst/>
            <a:gdLst/>
            <a:ahLst/>
            <a:cxnLst/>
            <a:rect r="r" b="b" t="t" l="l"/>
            <a:pathLst>
              <a:path h="1032123" w="5380136">
                <a:moveTo>
                  <a:pt x="0" y="0"/>
                </a:moveTo>
                <a:lnTo>
                  <a:pt x="5380136" y="0"/>
                </a:lnTo>
                <a:lnTo>
                  <a:pt x="5380136" y="1032123"/>
                </a:lnTo>
                <a:lnTo>
                  <a:pt x="0" y="1032123"/>
                </a:lnTo>
                <a:lnTo>
                  <a:pt x="0" y="0"/>
                </a:lnTo>
                <a:close/>
              </a:path>
            </a:pathLst>
          </a:custGeom>
          <a:blipFill>
            <a:blip r:embed="R91123478b8e249d8"/>
            <a:stretch>
              <a:fillRect l="-180" t="0" r="-180" b="0"/>
            </a:stretch>
          </a:blipFill>
        </p:spPr>
      </p:sp>
      <p:grpSp>
        <p:nvGrpSpPr>
          <p:cNvPr name="Group 21" id="21"/>
          <p:cNvGrpSpPr/>
          <p:nvPr/>
        </p:nvGrpSpPr>
        <p:grpSpPr>
          <a:xfrm rot="0">
            <a:off x="4868615" y="6255990"/>
            <a:ext cx="398710" cy="498276"/>
            <a:chOff x="0" y="0"/>
            <a:chExt cx="531613" cy="664368"/>
          </a:xfrm>
        </p:grpSpPr>
        <p:sp>
          <p:nvSpPr>
            <p:cNvPr name="Freeform 22" id="22"/>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23" id="23"/>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2</a:t>
              </a:r>
            </a:p>
          </p:txBody>
        </p:sp>
      </p:grpSp>
      <p:grpSp>
        <p:nvGrpSpPr>
          <p:cNvPr name="Group 24" id="24"/>
          <p:cNvGrpSpPr/>
          <p:nvPr/>
        </p:nvGrpSpPr>
        <p:grpSpPr>
          <a:xfrm rot="0">
            <a:off x="8041630" y="6272659"/>
            <a:ext cx="2510135" cy="465088"/>
            <a:chOff x="0" y="0"/>
            <a:chExt cx="3346847" cy="620117"/>
          </a:xfrm>
        </p:grpSpPr>
        <p:sp>
          <p:nvSpPr>
            <p:cNvPr name="Freeform 25" id="25"/>
            <p:cNvSpPr/>
            <p:nvPr/>
          </p:nvSpPr>
          <p:spPr>
            <a:xfrm flipH="false" flipV="false" rot="0">
              <a:off x="0" y="0"/>
              <a:ext cx="3346847" cy="620117"/>
            </a:xfrm>
            <a:custGeom>
              <a:avLst/>
              <a:gdLst/>
              <a:ahLst/>
              <a:cxnLst/>
              <a:rect r="r" b="b" t="t" l="l"/>
              <a:pathLst>
                <a:path h="620117" w="3346847">
                  <a:moveTo>
                    <a:pt x="0" y="0"/>
                  </a:moveTo>
                  <a:lnTo>
                    <a:pt x="3346847" y="0"/>
                  </a:lnTo>
                  <a:lnTo>
                    <a:pt x="3346847" y="620117"/>
                  </a:lnTo>
                  <a:lnTo>
                    <a:pt x="0" y="620117"/>
                  </a:lnTo>
                  <a:close/>
                </a:path>
              </a:pathLst>
            </a:custGeom>
            <a:solidFill>
              <a:srgbClr val="000000">
                <a:alpha val="0"/>
              </a:srgbClr>
            </a:solidFill>
          </p:spPr>
        </p:sp>
        <p:sp>
          <p:nvSpPr>
            <p:cNvPr name="TextBox 26" id="26"/>
            <p:cNvSpPr txBox="true"/>
            <p:nvPr/>
          </p:nvSpPr>
          <p:spPr>
            <a:xfrm>
              <a:off x="0" y="-28575"/>
              <a:ext cx="3346847"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Track Revenue</a:t>
              </a:r>
            </a:p>
          </p:txBody>
        </p:sp>
      </p:grpSp>
      <p:grpSp>
        <p:nvGrpSpPr>
          <p:cNvPr name="Group 27" id="27"/>
          <p:cNvGrpSpPr/>
          <p:nvPr/>
        </p:nvGrpSpPr>
        <p:grpSpPr>
          <a:xfrm rot="0">
            <a:off x="7828955" y="7037635"/>
            <a:ext cx="9395966" cy="19050"/>
            <a:chOff x="0" y="0"/>
            <a:chExt cx="12527955" cy="25400"/>
          </a:xfrm>
        </p:grpSpPr>
        <p:sp>
          <p:nvSpPr>
            <p:cNvPr name="Freeform 28" id="28"/>
            <p:cNvSpPr/>
            <p:nvPr/>
          </p:nvSpPr>
          <p:spPr>
            <a:xfrm flipH="false" flipV="false" rot="0">
              <a:off x="0" y="0"/>
              <a:ext cx="12527915" cy="25400"/>
            </a:xfrm>
            <a:custGeom>
              <a:avLst/>
              <a:gdLst/>
              <a:ahLst/>
              <a:cxnLst/>
              <a:rect r="r" b="b" t="t" l="l"/>
              <a:pathLst>
                <a:path h="25400" w="12527915">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B2D4E5"/>
            </a:solidFill>
          </p:spPr>
        </p:sp>
      </p:grpSp>
      <p:sp>
        <p:nvSpPr>
          <p:cNvPr name="Freeform 29" id="29" descr="preencoded.png"/>
          <p:cNvSpPr/>
          <p:nvPr/>
        </p:nvSpPr>
        <p:spPr>
          <a:xfrm flipH="false" flipV="false" rot="0">
            <a:off x="1032868" y="7092106"/>
            <a:ext cx="8070205" cy="1032122"/>
          </a:xfrm>
          <a:custGeom>
            <a:avLst/>
            <a:gdLst/>
            <a:ahLst/>
            <a:cxnLst/>
            <a:rect r="r" b="b" t="t" l="l"/>
            <a:pathLst>
              <a:path h="1032122" w="8070205">
                <a:moveTo>
                  <a:pt x="0" y="0"/>
                </a:moveTo>
                <a:lnTo>
                  <a:pt x="8070204" y="0"/>
                </a:lnTo>
                <a:lnTo>
                  <a:pt x="8070204" y="1032123"/>
                </a:lnTo>
                <a:lnTo>
                  <a:pt x="0" y="1032123"/>
                </a:lnTo>
                <a:lnTo>
                  <a:pt x="0" y="0"/>
                </a:lnTo>
                <a:close/>
              </a:path>
            </a:pathLst>
          </a:custGeom>
          <a:blipFill>
            <a:blip r:embed="R33ef4c3484ea4f50"/>
            <a:stretch>
              <a:fillRect l="-150" t="0" r="-150" b="0"/>
            </a:stretch>
          </a:blipFill>
        </p:spPr>
      </p:sp>
      <p:grpSp>
        <p:nvGrpSpPr>
          <p:cNvPr name="Group 30" id="30"/>
          <p:cNvGrpSpPr/>
          <p:nvPr/>
        </p:nvGrpSpPr>
        <p:grpSpPr>
          <a:xfrm rot="0">
            <a:off x="4868466" y="7358955"/>
            <a:ext cx="398710" cy="498276"/>
            <a:chOff x="0" y="0"/>
            <a:chExt cx="531613" cy="664368"/>
          </a:xfrm>
        </p:grpSpPr>
        <p:sp>
          <p:nvSpPr>
            <p:cNvPr name="Freeform 31" id="31"/>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32" id="32"/>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3</a:t>
              </a:r>
            </a:p>
          </p:txBody>
        </p:sp>
      </p:grpSp>
      <p:grpSp>
        <p:nvGrpSpPr>
          <p:cNvPr name="Group 33" id="33"/>
          <p:cNvGrpSpPr/>
          <p:nvPr/>
        </p:nvGrpSpPr>
        <p:grpSpPr>
          <a:xfrm rot="0">
            <a:off x="9386590" y="7375624"/>
            <a:ext cx="4083397" cy="465088"/>
            <a:chOff x="0" y="0"/>
            <a:chExt cx="5444530" cy="620117"/>
          </a:xfrm>
        </p:grpSpPr>
        <p:sp>
          <p:nvSpPr>
            <p:cNvPr name="Freeform 34" id="34"/>
            <p:cNvSpPr/>
            <p:nvPr/>
          </p:nvSpPr>
          <p:spPr>
            <a:xfrm flipH="false" flipV="false" rot="0">
              <a:off x="0" y="0"/>
              <a:ext cx="5444530" cy="620117"/>
            </a:xfrm>
            <a:custGeom>
              <a:avLst/>
              <a:gdLst/>
              <a:ahLst/>
              <a:cxnLst/>
              <a:rect r="r" b="b" t="t" l="l"/>
              <a:pathLst>
                <a:path h="620117" w="5444530">
                  <a:moveTo>
                    <a:pt x="0" y="0"/>
                  </a:moveTo>
                  <a:lnTo>
                    <a:pt x="5444530" y="0"/>
                  </a:lnTo>
                  <a:lnTo>
                    <a:pt x="5444530" y="620117"/>
                  </a:lnTo>
                  <a:lnTo>
                    <a:pt x="0" y="620117"/>
                  </a:lnTo>
                  <a:close/>
                </a:path>
              </a:pathLst>
            </a:custGeom>
            <a:solidFill>
              <a:srgbClr val="000000">
                <a:alpha val="0"/>
              </a:srgbClr>
            </a:solidFill>
          </p:spPr>
        </p:sp>
        <p:sp>
          <p:nvSpPr>
            <p:cNvPr name="TextBox 35" id="35"/>
            <p:cNvSpPr txBox="true"/>
            <p:nvPr/>
          </p:nvSpPr>
          <p:spPr>
            <a:xfrm>
              <a:off x="0" y="-28575"/>
              <a:ext cx="5444530"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Document Transactions</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e095cca42bcb41fc"/>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4829619b461b419d"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c1a7cd6ad5f64f95"/>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ae0957e66a384683"/>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5b56cafdb48d4fa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d59cb63f30a64b03"/>
            <a:stretch>
              <a:fillRect l="0" t="0" r="0" b="0"/>
            </a:stretch>
          </a:blipFill>
        </p:spPr>
      </p:sp>
      <p:grpSp>
        <p:nvGrpSpPr>
          <p:cNvPr name="Group 6" id="6"/>
          <p:cNvGrpSpPr/>
          <p:nvPr/>
        </p:nvGrpSpPr>
        <p:grpSpPr>
          <a:xfrm rot="0">
            <a:off x="7831336" y="765125"/>
            <a:ext cx="7300764" cy="912614"/>
            <a:chOff x="0" y="0"/>
            <a:chExt cx="9734352" cy="1216818"/>
          </a:xfrm>
        </p:grpSpPr>
        <p:sp>
          <p:nvSpPr>
            <p:cNvPr name="Freeform 7" id="7"/>
            <p:cNvSpPr/>
            <p:nvPr/>
          </p:nvSpPr>
          <p:spPr>
            <a:xfrm flipH="false" flipV="false" rot="0">
              <a:off x="0" y="0"/>
              <a:ext cx="9734352" cy="1216818"/>
            </a:xfrm>
            <a:custGeom>
              <a:avLst/>
              <a:gdLst/>
              <a:ahLst/>
              <a:cxnLst/>
              <a:rect r="r" b="b" t="t" l="l"/>
              <a:pathLst>
                <a:path h="1216818" w="9734352">
                  <a:moveTo>
                    <a:pt x="0" y="0"/>
                  </a:moveTo>
                  <a:lnTo>
                    <a:pt x="9734352" y="0"/>
                  </a:lnTo>
                  <a:lnTo>
                    <a:pt x="9734352" y="1216818"/>
                  </a:lnTo>
                  <a:lnTo>
                    <a:pt x="0" y="1216818"/>
                  </a:lnTo>
                  <a:close/>
                </a:path>
              </a:pathLst>
            </a:custGeom>
            <a:solidFill>
              <a:srgbClr val="000000">
                <a:alpha val="0"/>
              </a:srgbClr>
            </a:solidFill>
          </p:spPr>
        </p:sp>
        <p:sp>
          <p:nvSpPr>
            <p:cNvPr name="TextBox 8" id="8"/>
            <p:cNvSpPr txBox="true"/>
            <p:nvPr/>
          </p:nvSpPr>
          <p:spPr>
            <a:xfrm>
              <a:off x="0" y="-38100"/>
              <a:ext cx="9734352" cy="1254918"/>
            </a:xfrm>
            <a:prstGeom prst="rect">
              <a:avLst/>
            </a:prstGeom>
          </p:spPr>
          <p:txBody>
            <a:bodyPr anchor="t" rtlCol="false" tIns="0" lIns="0" bIns="0" rIns="0"/>
            <a:lstStyle/>
            <a:p>
              <a:pPr algn="l">
                <a:lnSpc>
                  <a:spcPts val="7124"/>
                </a:lnSpc>
              </a:pPr>
              <a:r>
                <a:rPr lang="en-US" sz="5687">
                  <a:solidFill>
                    <a:srgbClr val="000000"/>
                  </a:solidFill>
                  <a:latin typeface="Petrona"/>
                  <a:ea typeface="Petrona"/>
                  <a:cs typeface="Petrona"/>
                  <a:sym typeface="Petrona"/>
                </a:rPr>
                <a:t>Display Sales </a:t>
              </a:r>
            </a:p>
          </p:txBody>
        </p:sp>
      </p:grpSp>
      <p:grpSp>
        <p:nvGrpSpPr>
          <p:cNvPr name="Group 9" id="9"/>
          <p:cNvGrpSpPr/>
          <p:nvPr/>
        </p:nvGrpSpPr>
        <p:grpSpPr>
          <a:xfrm rot="0">
            <a:off x="7831336" y="2094905"/>
            <a:ext cx="9483329" cy="1334989"/>
            <a:chOff x="0" y="0"/>
            <a:chExt cx="12644438" cy="1779985"/>
          </a:xfrm>
        </p:grpSpPr>
        <p:sp>
          <p:nvSpPr>
            <p:cNvPr name="Freeform 10" id="10"/>
            <p:cNvSpPr/>
            <p:nvPr/>
          </p:nvSpPr>
          <p:spPr>
            <a:xfrm flipH="false" flipV="false" rot="0">
              <a:off x="0" y="0"/>
              <a:ext cx="12644438" cy="1779985"/>
            </a:xfrm>
            <a:custGeom>
              <a:avLst/>
              <a:gdLst/>
              <a:ahLst/>
              <a:cxnLst/>
              <a:rect r="r" b="b" t="t" l="l"/>
              <a:pathLst>
                <a:path h="1779985" w="12644438">
                  <a:moveTo>
                    <a:pt x="0" y="0"/>
                  </a:moveTo>
                  <a:lnTo>
                    <a:pt x="12644438" y="0"/>
                  </a:lnTo>
                  <a:lnTo>
                    <a:pt x="12644438" y="1779985"/>
                  </a:lnTo>
                  <a:lnTo>
                    <a:pt x="0" y="1779985"/>
                  </a:lnTo>
                  <a:close/>
                </a:path>
              </a:pathLst>
            </a:custGeom>
            <a:solidFill>
              <a:srgbClr val="000000">
                <a:alpha val="0"/>
              </a:srgbClr>
            </a:solidFill>
          </p:spPr>
        </p:sp>
        <p:sp>
          <p:nvSpPr>
            <p:cNvPr name="TextBox 11" id="11"/>
            <p:cNvSpPr txBox="true"/>
            <p:nvPr/>
          </p:nvSpPr>
          <p:spPr>
            <a:xfrm>
              <a:off x="0" y="-85725"/>
              <a:ext cx="12644438" cy="1865710"/>
            </a:xfrm>
            <a:prstGeom prst="rect">
              <a:avLst/>
            </a:prstGeom>
          </p:spPr>
          <p:txBody>
            <a:bodyPr anchor="t" rtlCol="false" tIns="0" lIns="0" bIns="0" rIns="0"/>
            <a:lstStyle/>
            <a:p>
              <a:pPr algn="l">
                <a:lnSpc>
                  <a:spcPts val="3500"/>
                </a:lnSpc>
              </a:pPr>
              <a:r>
                <a:rPr lang="en-US" sz="2187">
                  <a:solidFill>
                    <a:srgbClr val="272525"/>
                  </a:solidFill>
                  <a:latin typeface="Inter"/>
                  <a:ea typeface="Inter"/>
                  <a:cs typeface="Inter"/>
                  <a:sym typeface="Inter"/>
                </a:rPr>
                <a:t>The </a:t>
              </a:r>
              <a:r>
                <a:rPr lang="en-US" sz="2187" b="true">
                  <a:solidFill>
                    <a:srgbClr val="272525"/>
                  </a:solidFill>
                  <a:latin typeface="Inter Bold"/>
                  <a:ea typeface="Inter Bold"/>
                  <a:cs typeface="Inter Bold"/>
                  <a:sym typeface="Inter Bold"/>
                </a:rPr>
                <a:t>Display Sales</a:t>
              </a:r>
              <a:r>
                <a:rPr lang="en-US" sz="2187">
                  <a:solidFill>
                    <a:srgbClr val="272525"/>
                  </a:solidFill>
                  <a:latin typeface="Inter"/>
                  <a:ea typeface="Inter"/>
                  <a:cs typeface="Inter"/>
                  <a:sym typeface="Inter"/>
                </a:rPr>
                <a:t> function shows sales reports and listings. Agents gain insights into their sales performance. Analyzing data enables informed decision-making.</a:t>
              </a:r>
            </a:p>
          </p:txBody>
        </p:sp>
      </p:grpSp>
      <p:grpSp>
        <p:nvGrpSpPr>
          <p:cNvPr name="Group 12" id="12"/>
          <p:cNvGrpSpPr/>
          <p:nvPr/>
        </p:nvGrpSpPr>
        <p:grpSpPr>
          <a:xfrm rot="0">
            <a:off x="7831336" y="3881735"/>
            <a:ext cx="9483329" cy="917674"/>
            <a:chOff x="0" y="0"/>
            <a:chExt cx="12644438" cy="1223565"/>
          </a:xfrm>
        </p:grpSpPr>
        <p:sp>
          <p:nvSpPr>
            <p:cNvPr name="Freeform 13" id="13"/>
            <p:cNvSpPr/>
            <p:nvPr/>
          </p:nvSpPr>
          <p:spPr>
            <a:xfrm flipH="false" flipV="false" rot="0">
              <a:off x="0" y="0"/>
              <a:ext cx="12644438" cy="1223565"/>
            </a:xfrm>
            <a:custGeom>
              <a:avLst/>
              <a:gdLst/>
              <a:ahLst/>
              <a:cxnLst/>
              <a:rect r="r" b="b" t="t" l="l"/>
              <a:pathLst>
                <a:path h="1223565" w="12644438">
                  <a:moveTo>
                    <a:pt x="0" y="0"/>
                  </a:moveTo>
                  <a:lnTo>
                    <a:pt x="12644438" y="0"/>
                  </a:lnTo>
                  <a:lnTo>
                    <a:pt x="12644438" y="1223565"/>
                  </a:lnTo>
                  <a:lnTo>
                    <a:pt x="0" y="1223565"/>
                  </a:lnTo>
                  <a:close/>
                </a:path>
              </a:pathLst>
            </a:custGeom>
            <a:solidFill>
              <a:srgbClr val="000000">
                <a:alpha val="0"/>
              </a:srgbClr>
            </a:solidFill>
          </p:spPr>
        </p:sp>
        <p:sp>
          <p:nvSpPr>
            <p:cNvPr name="TextBox 14" id="14"/>
            <p:cNvSpPr txBox="true"/>
            <p:nvPr/>
          </p:nvSpPr>
          <p:spPr>
            <a:xfrm>
              <a:off x="0" y="133350"/>
              <a:ext cx="12644438" cy="1090215"/>
            </a:xfrm>
            <a:prstGeom prst="rect">
              <a:avLst/>
            </a:prstGeom>
          </p:spPr>
          <p:txBody>
            <a:bodyPr anchor="t" rtlCol="false" tIns="0" lIns="0" bIns="0" rIns="0"/>
            <a:lstStyle/>
            <a:p>
              <a:pPr algn="ctr">
                <a:lnSpc>
                  <a:spcPts val="7187"/>
                </a:lnSpc>
              </a:pPr>
              <a:r>
                <a:rPr lang="en-US" sz="7187">
                  <a:solidFill>
                    <a:srgbClr val="272525"/>
                  </a:solidFill>
                  <a:latin typeface="Petrona"/>
                  <a:ea typeface="Petrona"/>
                  <a:cs typeface="Petrona"/>
                  <a:sym typeface="Petrona"/>
                </a:rPr>
                <a:t>15%</a:t>
              </a:r>
            </a:p>
          </p:txBody>
        </p:sp>
      </p:grpSp>
      <p:grpSp>
        <p:nvGrpSpPr>
          <p:cNvPr name="Group 15" id="15"/>
          <p:cNvGrpSpPr/>
          <p:nvPr/>
        </p:nvGrpSpPr>
        <p:grpSpPr>
          <a:xfrm rot="0">
            <a:off x="10747772" y="5146922"/>
            <a:ext cx="3650307" cy="456308"/>
            <a:chOff x="0" y="0"/>
            <a:chExt cx="4867077" cy="608410"/>
          </a:xfrm>
        </p:grpSpPr>
        <p:sp>
          <p:nvSpPr>
            <p:cNvPr name="Freeform 16" id="16"/>
            <p:cNvSpPr/>
            <p:nvPr/>
          </p:nvSpPr>
          <p:spPr>
            <a:xfrm flipH="false" flipV="false" rot="0">
              <a:off x="0" y="0"/>
              <a:ext cx="4867077" cy="608410"/>
            </a:xfrm>
            <a:custGeom>
              <a:avLst/>
              <a:gdLst/>
              <a:ahLst/>
              <a:cxnLst/>
              <a:rect r="r" b="b" t="t" l="l"/>
              <a:pathLst>
                <a:path h="608410" w="4867077">
                  <a:moveTo>
                    <a:pt x="0" y="0"/>
                  </a:moveTo>
                  <a:lnTo>
                    <a:pt x="4867077" y="0"/>
                  </a:lnTo>
                  <a:lnTo>
                    <a:pt x="4867077" y="608410"/>
                  </a:lnTo>
                  <a:lnTo>
                    <a:pt x="0" y="608410"/>
                  </a:lnTo>
                  <a:close/>
                </a:path>
              </a:pathLst>
            </a:custGeom>
            <a:solidFill>
              <a:srgbClr val="000000">
                <a:alpha val="0"/>
              </a:srgbClr>
            </a:solidFill>
          </p:spPr>
        </p:sp>
        <p:sp>
          <p:nvSpPr>
            <p:cNvPr name="TextBox 17" id="17"/>
            <p:cNvSpPr txBox="true"/>
            <p:nvPr/>
          </p:nvSpPr>
          <p:spPr>
            <a:xfrm>
              <a:off x="0" y="-19050"/>
              <a:ext cx="4867077" cy="627460"/>
            </a:xfrm>
            <a:prstGeom prst="rect">
              <a:avLst/>
            </a:prstGeom>
          </p:spPr>
          <p:txBody>
            <a:bodyPr anchor="t" rtlCol="false" tIns="0" lIns="0" bIns="0" rIns="0"/>
            <a:lstStyle/>
            <a:p>
              <a:pPr algn="ctr">
                <a:lnSpc>
                  <a:spcPts val="3562"/>
                </a:lnSpc>
              </a:pPr>
              <a:r>
                <a:rPr lang="en-US" sz="2812">
                  <a:solidFill>
                    <a:srgbClr val="272525"/>
                  </a:solidFill>
                  <a:latin typeface="Petrona"/>
                  <a:ea typeface="Petrona"/>
                  <a:cs typeface="Petrona"/>
                  <a:sym typeface="Petrona"/>
                </a:rPr>
                <a:t>Increase</a:t>
              </a:r>
            </a:p>
          </p:txBody>
        </p:sp>
      </p:grpSp>
      <p:grpSp>
        <p:nvGrpSpPr>
          <p:cNvPr name="Group 18" id="18"/>
          <p:cNvGrpSpPr/>
          <p:nvPr/>
        </p:nvGrpSpPr>
        <p:grpSpPr>
          <a:xfrm rot="0">
            <a:off x="7831336" y="5770066"/>
            <a:ext cx="9483329" cy="444996"/>
            <a:chOff x="0" y="0"/>
            <a:chExt cx="12644438" cy="593328"/>
          </a:xfrm>
        </p:grpSpPr>
        <p:sp>
          <p:nvSpPr>
            <p:cNvPr name="Freeform 19" id="19"/>
            <p:cNvSpPr/>
            <p:nvPr/>
          </p:nvSpPr>
          <p:spPr>
            <a:xfrm flipH="false" flipV="false" rot="0">
              <a:off x="0" y="0"/>
              <a:ext cx="12644438" cy="593328"/>
            </a:xfrm>
            <a:custGeom>
              <a:avLst/>
              <a:gdLst/>
              <a:ahLst/>
              <a:cxnLst/>
              <a:rect r="r" b="b" t="t" l="l"/>
              <a:pathLst>
                <a:path h="593328" w="12644438">
                  <a:moveTo>
                    <a:pt x="0" y="0"/>
                  </a:moveTo>
                  <a:lnTo>
                    <a:pt x="12644438" y="0"/>
                  </a:lnTo>
                  <a:lnTo>
                    <a:pt x="12644438" y="593328"/>
                  </a:lnTo>
                  <a:lnTo>
                    <a:pt x="0" y="593328"/>
                  </a:lnTo>
                  <a:close/>
                </a:path>
              </a:pathLst>
            </a:custGeom>
            <a:solidFill>
              <a:srgbClr val="000000">
                <a:alpha val="0"/>
              </a:srgbClr>
            </a:solidFill>
          </p:spPr>
        </p:sp>
        <p:sp>
          <p:nvSpPr>
            <p:cNvPr name="TextBox 20" id="20"/>
            <p:cNvSpPr txBox="true"/>
            <p:nvPr/>
          </p:nvSpPr>
          <p:spPr>
            <a:xfrm>
              <a:off x="0" y="-85725"/>
              <a:ext cx="12644438" cy="679053"/>
            </a:xfrm>
            <a:prstGeom prst="rect">
              <a:avLst/>
            </a:prstGeom>
          </p:spPr>
          <p:txBody>
            <a:bodyPr anchor="t" rtlCol="false" tIns="0" lIns="0" bIns="0" rIns="0"/>
            <a:lstStyle/>
            <a:p>
              <a:pPr algn="ctr">
                <a:lnSpc>
                  <a:spcPts val="3500"/>
                </a:lnSpc>
              </a:pPr>
              <a:r>
                <a:rPr lang="en-US" sz="2187">
                  <a:solidFill>
                    <a:srgbClr val="272525"/>
                  </a:solidFill>
                  <a:latin typeface="Inter"/>
                  <a:ea typeface="Inter"/>
                  <a:cs typeface="Inter"/>
                  <a:sym typeface="Inter"/>
                </a:rPr>
                <a:t>Quarterly Growth</a:t>
              </a:r>
            </a:p>
          </p:txBody>
        </p:sp>
      </p:grpSp>
      <p:grpSp>
        <p:nvGrpSpPr>
          <p:cNvPr name="Group 21" id="21"/>
          <p:cNvGrpSpPr/>
          <p:nvPr/>
        </p:nvGrpSpPr>
        <p:grpSpPr>
          <a:xfrm rot="0">
            <a:off x="7831336" y="7188399"/>
            <a:ext cx="9483329" cy="917674"/>
            <a:chOff x="0" y="0"/>
            <a:chExt cx="12644438" cy="1223565"/>
          </a:xfrm>
        </p:grpSpPr>
        <p:sp>
          <p:nvSpPr>
            <p:cNvPr name="Freeform 22" id="22"/>
            <p:cNvSpPr/>
            <p:nvPr/>
          </p:nvSpPr>
          <p:spPr>
            <a:xfrm flipH="false" flipV="false" rot="0">
              <a:off x="0" y="0"/>
              <a:ext cx="12644438" cy="1223565"/>
            </a:xfrm>
            <a:custGeom>
              <a:avLst/>
              <a:gdLst/>
              <a:ahLst/>
              <a:cxnLst/>
              <a:rect r="r" b="b" t="t" l="l"/>
              <a:pathLst>
                <a:path h="1223565" w="12644438">
                  <a:moveTo>
                    <a:pt x="0" y="0"/>
                  </a:moveTo>
                  <a:lnTo>
                    <a:pt x="12644438" y="0"/>
                  </a:lnTo>
                  <a:lnTo>
                    <a:pt x="12644438" y="1223565"/>
                  </a:lnTo>
                  <a:lnTo>
                    <a:pt x="0" y="1223565"/>
                  </a:lnTo>
                  <a:close/>
                </a:path>
              </a:pathLst>
            </a:custGeom>
            <a:solidFill>
              <a:srgbClr val="000000">
                <a:alpha val="0"/>
              </a:srgbClr>
            </a:solidFill>
          </p:spPr>
        </p:sp>
        <p:sp>
          <p:nvSpPr>
            <p:cNvPr name="TextBox 23" id="23"/>
            <p:cNvSpPr txBox="true"/>
            <p:nvPr/>
          </p:nvSpPr>
          <p:spPr>
            <a:xfrm>
              <a:off x="0" y="133350"/>
              <a:ext cx="12644438" cy="1090215"/>
            </a:xfrm>
            <a:prstGeom prst="rect">
              <a:avLst/>
            </a:prstGeom>
          </p:spPr>
          <p:txBody>
            <a:bodyPr anchor="t" rtlCol="false" tIns="0" lIns="0" bIns="0" rIns="0"/>
            <a:lstStyle/>
            <a:p>
              <a:pPr algn="ctr">
                <a:lnSpc>
                  <a:spcPts val="7187"/>
                </a:lnSpc>
              </a:pPr>
              <a:r>
                <a:rPr lang="en-US" sz="7187">
                  <a:solidFill>
                    <a:srgbClr val="272525"/>
                  </a:solidFill>
                  <a:latin typeface="Petrona"/>
                  <a:ea typeface="Petrona"/>
                  <a:cs typeface="Petrona"/>
                  <a:sym typeface="Petrona"/>
                </a:rPr>
                <a:t>$500K</a:t>
              </a:r>
            </a:p>
          </p:txBody>
        </p:sp>
      </p:grpSp>
      <p:grpSp>
        <p:nvGrpSpPr>
          <p:cNvPr name="Group 24" id="24"/>
          <p:cNvGrpSpPr/>
          <p:nvPr/>
        </p:nvGrpSpPr>
        <p:grpSpPr>
          <a:xfrm rot="0">
            <a:off x="10747772" y="8453586"/>
            <a:ext cx="3650307" cy="456308"/>
            <a:chOff x="0" y="0"/>
            <a:chExt cx="4867077" cy="608410"/>
          </a:xfrm>
        </p:grpSpPr>
        <p:sp>
          <p:nvSpPr>
            <p:cNvPr name="Freeform 25" id="25"/>
            <p:cNvSpPr/>
            <p:nvPr/>
          </p:nvSpPr>
          <p:spPr>
            <a:xfrm flipH="false" flipV="false" rot="0">
              <a:off x="0" y="0"/>
              <a:ext cx="4867077" cy="608410"/>
            </a:xfrm>
            <a:custGeom>
              <a:avLst/>
              <a:gdLst/>
              <a:ahLst/>
              <a:cxnLst/>
              <a:rect r="r" b="b" t="t" l="l"/>
              <a:pathLst>
                <a:path h="608410" w="4867077">
                  <a:moveTo>
                    <a:pt x="0" y="0"/>
                  </a:moveTo>
                  <a:lnTo>
                    <a:pt x="4867077" y="0"/>
                  </a:lnTo>
                  <a:lnTo>
                    <a:pt x="4867077" y="608410"/>
                  </a:lnTo>
                  <a:lnTo>
                    <a:pt x="0" y="608410"/>
                  </a:lnTo>
                  <a:close/>
                </a:path>
              </a:pathLst>
            </a:custGeom>
            <a:solidFill>
              <a:srgbClr val="000000">
                <a:alpha val="0"/>
              </a:srgbClr>
            </a:solidFill>
          </p:spPr>
        </p:sp>
        <p:sp>
          <p:nvSpPr>
            <p:cNvPr name="TextBox 26" id="26"/>
            <p:cNvSpPr txBox="true"/>
            <p:nvPr/>
          </p:nvSpPr>
          <p:spPr>
            <a:xfrm>
              <a:off x="0" y="-19050"/>
              <a:ext cx="4867077" cy="627460"/>
            </a:xfrm>
            <a:prstGeom prst="rect">
              <a:avLst/>
            </a:prstGeom>
          </p:spPr>
          <p:txBody>
            <a:bodyPr anchor="t" rtlCol="false" tIns="0" lIns="0" bIns="0" rIns="0"/>
            <a:lstStyle/>
            <a:p>
              <a:pPr algn="ctr">
                <a:lnSpc>
                  <a:spcPts val="3562"/>
                </a:lnSpc>
              </a:pPr>
              <a:r>
                <a:rPr lang="en-US" sz="2812">
                  <a:solidFill>
                    <a:srgbClr val="272525"/>
                  </a:solidFill>
                  <a:latin typeface="Petrona"/>
                  <a:ea typeface="Petrona"/>
                  <a:cs typeface="Petrona"/>
                  <a:sym typeface="Petrona"/>
                </a:rPr>
                <a:t>Revenue</a:t>
              </a:r>
            </a:p>
          </p:txBody>
        </p:sp>
      </p:grpSp>
      <p:grpSp>
        <p:nvGrpSpPr>
          <p:cNvPr name="Group 27" id="27"/>
          <p:cNvGrpSpPr/>
          <p:nvPr/>
        </p:nvGrpSpPr>
        <p:grpSpPr>
          <a:xfrm rot="0">
            <a:off x="7831336" y="9076730"/>
            <a:ext cx="9483329" cy="444996"/>
            <a:chOff x="0" y="0"/>
            <a:chExt cx="12644438" cy="593328"/>
          </a:xfrm>
        </p:grpSpPr>
        <p:sp>
          <p:nvSpPr>
            <p:cNvPr name="Freeform 28" id="28"/>
            <p:cNvSpPr/>
            <p:nvPr/>
          </p:nvSpPr>
          <p:spPr>
            <a:xfrm flipH="false" flipV="false" rot="0">
              <a:off x="0" y="0"/>
              <a:ext cx="12644438" cy="593328"/>
            </a:xfrm>
            <a:custGeom>
              <a:avLst/>
              <a:gdLst/>
              <a:ahLst/>
              <a:cxnLst/>
              <a:rect r="r" b="b" t="t" l="l"/>
              <a:pathLst>
                <a:path h="593328" w="12644438">
                  <a:moveTo>
                    <a:pt x="0" y="0"/>
                  </a:moveTo>
                  <a:lnTo>
                    <a:pt x="12644438" y="0"/>
                  </a:lnTo>
                  <a:lnTo>
                    <a:pt x="12644438" y="593328"/>
                  </a:lnTo>
                  <a:lnTo>
                    <a:pt x="0" y="593328"/>
                  </a:lnTo>
                  <a:close/>
                </a:path>
              </a:pathLst>
            </a:custGeom>
            <a:solidFill>
              <a:srgbClr val="000000">
                <a:alpha val="0"/>
              </a:srgbClr>
            </a:solidFill>
          </p:spPr>
        </p:sp>
        <p:sp>
          <p:nvSpPr>
            <p:cNvPr name="TextBox 29" id="29"/>
            <p:cNvSpPr txBox="true"/>
            <p:nvPr/>
          </p:nvSpPr>
          <p:spPr>
            <a:xfrm>
              <a:off x="0" y="-85725"/>
              <a:ext cx="12644438" cy="679053"/>
            </a:xfrm>
            <a:prstGeom prst="rect">
              <a:avLst/>
            </a:prstGeom>
          </p:spPr>
          <p:txBody>
            <a:bodyPr anchor="t" rtlCol="false" tIns="0" lIns="0" bIns="0" rIns="0"/>
            <a:lstStyle/>
            <a:p>
              <a:pPr algn="ctr">
                <a:lnSpc>
                  <a:spcPts val="3500"/>
                </a:lnSpc>
              </a:pPr>
              <a:r>
                <a:rPr lang="en-US" sz="2187">
                  <a:solidFill>
                    <a:srgbClr val="272525"/>
                  </a:solidFill>
                  <a:latin typeface="Inter"/>
                  <a:ea typeface="Inter"/>
                  <a:cs typeface="Inter"/>
                  <a:sym typeface="Inter"/>
                </a:rPr>
                <a:t>Total Sales</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3de305236e7047d5"/>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057a2ea80cf44385"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b23bc34359f14d7f"/>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27fbfa3a000b4c76"/>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31e799f33af7467c"/>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2091779"/>
            <a:ext cx="7442746" cy="930325"/>
            <a:chOff x="0" y="0"/>
            <a:chExt cx="9923662" cy="1240433"/>
          </a:xfrm>
        </p:grpSpPr>
        <p:sp>
          <p:nvSpPr>
            <p:cNvPr name="Freeform 6" id="6"/>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7" id="7"/>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Request Management</a:t>
              </a:r>
            </a:p>
          </p:txBody>
        </p:sp>
      </p:grpSp>
      <p:grpSp>
        <p:nvGrpSpPr>
          <p:cNvPr name="Group 8" id="8"/>
          <p:cNvGrpSpPr/>
          <p:nvPr/>
        </p:nvGrpSpPr>
        <p:grpSpPr>
          <a:xfrm rot="0">
            <a:off x="992238" y="3589139"/>
            <a:ext cx="16303526" cy="907256"/>
            <a:chOff x="0" y="0"/>
            <a:chExt cx="21738035" cy="1209675"/>
          </a:xfrm>
        </p:grpSpPr>
        <p:sp>
          <p:nvSpPr>
            <p:cNvPr name="Freeform 9" id="9"/>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10" id="10"/>
            <p:cNvSpPr txBox="true"/>
            <p:nvPr/>
          </p:nvSpPr>
          <p:spPr>
            <a:xfrm>
              <a:off x="0" y="-85725"/>
              <a:ext cx="21738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a:t>
              </a:r>
              <a:r>
                <a:rPr lang="en-US" sz="2187" b="true">
                  <a:solidFill>
                    <a:srgbClr val="272525"/>
                  </a:solidFill>
                  <a:latin typeface="Inter Bold"/>
                  <a:ea typeface="Inter Bold"/>
                  <a:cs typeface="Inter Bold"/>
                  <a:sym typeface="Inter Bold"/>
                </a:rPr>
                <a:t>Request Raise</a:t>
              </a:r>
              <a:r>
                <a:rPr lang="en-US" sz="2187">
                  <a:solidFill>
                    <a:srgbClr val="272525"/>
                  </a:solidFill>
                  <a:latin typeface="Inter"/>
                  <a:ea typeface="Inter"/>
                  <a:cs typeface="Inter"/>
                  <a:sym typeface="Inter"/>
                </a:rPr>
                <a:t> allows agents to raise requests. These can be for support, approvals, or additional resources. The </a:t>
              </a:r>
              <a:r>
                <a:rPr lang="en-US" sz="2187" b="true">
                  <a:solidFill>
                    <a:srgbClr val="272525"/>
                  </a:solidFill>
                  <a:latin typeface="Inter Bold"/>
                  <a:ea typeface="Inter Bold"/>
                  <a:cs typeface="Inter Bold"/>
                  <a:sym typeface="Inter Bold"/>
                </a:rPr>
                <a:t>Display Request</a:t>
              </a:r>
              <a:r>
                <a:rPr lang="en-US" sz="2187">
                  <a:solidFill>
                    <a:srgbClr val="272525"/>
                  </a:solidFill>
                  <a:latin typeface="Inter"/>
                  <a:ea typeface="Inter"/>
                  <a:cs typeface="Inter"/>
                  <a:sym typeface="Inter"/>
                </a:rPr>
                <a:t> function lets agents view raised requests. This helps track pending or resolved issues.</a:t>
              </a:r>
            </a:p>
          </p:txBody>
        </p:sp>
      </p:grpSp>
      <p:grpSp>
        <p:nvGrpSpPr>
          <p:cNvPr name="Group 11" id="11"/>
          <p:cNvGrpSpPr/>
          <p:nvPr/>
        </p:nvGrpSpPr>
        <p:grpSpPr>
          <a:xfrm rot="0">
            <a:off x="987475" y="4810571"/>
            <a:ext cx="2726680" cy="1041647"/>
            <a:chOff x="0" y="0"/>
            <a:chExt cx="3635573" cy="1388863"/>
          </a:xfrm>
        </p:grpSpPr>
        <p:sp>
          <p:nvSpPr>
            <p:cNvPr name="Freeform 12" id="12"/>
            <p:cNvSpPr/>
            <p:nvPr/>
          </p:nvSpPr>
          <p:spPr>
            <a:xfrm flipH="false" flipV="false" rot="0">
              <a:off x="6350" y="6350"/>
              <a:ext cx="3622802" cy="1376172"/>
            </a:xfrm>
            <a:custGeom>
              <a:avLst/>
              <a:gdLst/>
              <a:ahLst/>
              <a:cxnLst/>
              <a:rect r="r" b="b" t="t" l="l"/>
              <a:pathLst>
                <a:path h="1376172" w="3622802">
                  <a:moveTo>
                    <a:pt x="0" y="158750"/>
                  </a:moveTo>
                  <a:cubicBezTo>
                    <a:pt x="0" y="71120"/>
                    <a:pt x="71501" y="0"/>
                    <a:pt x="159639" y="0"/>
                  </a:cubicBezTo>
                  <a:lnTo>
                    <a:pt x="3463163" y="0"/>
                  </a:lnTo>
                  <a:cubicBezTo>
                    <a:pt x="3551301" y="0"/>
                    <a:pt x="3622802" y="71120"/>
                    <a:pt x="3622802" y="158750"/>
                  </a:cubicBezTo>
                  <a:lnTo>
                    <a:pt x="3622802" y="1217422"/>
                  </a:lnTo>
                  <a:cubicBezTo>
                    <a:pt x="3622802" y="1305052"/>
                    <a:pt x="3551301" y="1376172"/>
                    <a:pt x="3463163" y="1376172"/>
                  </a:cubicBezTo>
                  <a:lnTo>
                    <a:pt x="159639" y="1376172"/>
                  </a:lnTo>
                  <a:cubicBezTo>
                    <a:pt x="71501" y="1376172"/>
                    <a:pt x="0" y="1305052"/>
                    <a:pt x="0" y="1217422"/>
                  </a:cubicBezTo>
                  <a:close/>
                </a:path>
              </a:pathLst>
            </a:custGeom>
            <a:solidFill>
              <a:srgbClr val="CCEEFF"/>
            </a:solidFill>
          </p:spPr>
        </p:sp>
        <p:sp>
          <p:nvSpPr>
            <p:cNvPr name="Freeform 13" id="13"/>
            <p:cNvSpPr/>
            <p:nvPr/>
          </p:nvSpPr>
          <p:spPr>
            <a:xfrm flipH="false" flipV="false" rot="0">
              <a:off x="0" y="0"/>
              <a:ext cx="3635502" cy="1388872"/>
            </a:xfrm>
            <a:custGeom>
              <a:avLst/>
              <a:gdLst/>
              <a:ahLst/>
              <a:cxnLst/>
              <a:rect r="r" b="b" t="t" l="l"/>
              <a:pathLst>
                <a:path h="1388872" w="3635502">
                  <a:moveTo>
                    <a:pt x="0" y="165100"/>
                  </a:moveTo>
                  <a:cubicBezTo>
                    <a:pt x="0" y="73914"/>
                    <a:pt x="74422" y="0"/>
                    <a:pt x="165989" y="0"/>
                  </a:cubicBezTo>
                  <a:lnTo>
                    <a:pt x="3469513" y="0"/>
                  </a:lnTo>
                  <a:lnTo>
                    <a:pt x="3469513" y="6350"/>
                  </a:lnTo>
                  <a:lnTo>
                    <a:pt x="3469513" y="0"/>
                  </a:lnTo>
                  <a:cubicBezTo>
                    <a:pt x="3561207" y="0"/>
                    <a:pt x="3635502" y="73914"/>
                    <a:pt x="3635502" y="165100"/>
                  </a:cubicBezTo>
                  <a:lnTo>
                    <a:pt x="3629152" y="165100"/>
                  </a:lnTo>
                  <a:lnTo>
                    <a:pt x="3635502" y="165100"/>
                  </a:lnTo>
                  <a:lnTo>
                    <a:pt x="3635502" y="1223772"/>
                  </a:lnTo>
                  <a:lnTo>
                    <a:pt x="3629152" y="1223772"/>
                  </a:lnTo>
                  <a:lnTo>
                    <a:pt x="3635502" y="1223772"/>
                  </a:lnTo>
                  <a:cubicBezTo>
                    <a:pt x="3635502" y="1314958"/>
                    <a:pt x="3561080" y="1388872"/>
                    <a:pt x="3469513" y="1388872"/>
                  </a:cubicBezTo>
                  <a:lnTo>
                    <a:pt x="3469513" y="1382522"/>
                  </a:lnTo>
                  <a:lnTo>
                    <a:pt x="3469513" y="1388872"/>
                  </a:lnTo>
                  <a:lnTo>
                    <a:pt x="165989" y="1388872"/>
                  </a:lnTo>
                  <a:lnTo>
                    <a:pt x="165989" y="1382522"/>
                  </a:lnTo>
                  <a:lnTo>
                    <a:pt x="165989" y="1388872"/>
                  </a:lnTo>
                  <a:cubicBezTo>
                    <a:pt x="74295" y="1388872"/>
                    <a:pt x="0" y="1314958"/>
                    <a:pt x="0" y="1223772"/>
                  </a:cubicBezTo>
                  <a:lnTo>
                    <a:pt x="0" y="165100"/>
                  </a:lnTo>
                  <a:lnTo>
                    <a:pt x="6350" y="165100"/>
                  </a:lnTo>
                  <a:lnTo>
                    <a:pt x="0" y="165100"/>
                  </a:lnTo>
                  <a:moveTo>
                    <a:pt x="12700" y="165100"/>
                  </a:moveTo>
                  <a:lnTo>
                    <a:pt x="12700" y="1223772"/>
                  </a:lnTo>
                  <a:lnTo>
                    <a:pt x="6350" y="1223772"/>
                  </a:lnTo>
                  <a:lnTo>
                    <a:pt x="12700" y="1223772"/>
                  </a:lnTo>
                  <a:cubicBezTo>
                    <a:pt x="12700" y="1307973"/>
                    <a:pt x="81280" y="1376172"/>
                    <a:pt x="165989" y="1376172"/>
                  </a:cubicBezTo>
                  <a:lnTo>
                    <a:pt x="3469513" y="1376172"/>
                  </a:lnTo>
                  <a:cubicBezTo>
                    <a:pt x="3554222" y="1376172"/>
                    <a:pt x="3622802" y="1307846"/>
                    <a:pt x="3622802" y="1223772"/>
                  </a:cubicBezTo>
                  <a:lnTo>
                    <a:pt x="3622802" y="165100"/>
                  </a:lnTo>
                  <a:cubicBezTo>
                    <a:pt x="3622802" y="80899"/>
                    <a:pt x="3554222" y="12700"/>
                    <a:pt x="3469513" y="12700"/>
                  </a:cubicBezTo>
                  <a:lnTo>
                    <a:pt x="165989" y="12700"/>
                  </a:lnTo>
                  <a:lnTo>
                    <a:pt x="165989" y="6350"/>
                  </a:lnTo>
                  <a:lnTo>
                    <a:pt x="165989" y="12700"/>
                  </a:lnTo>
                  <a:cubicBezTo>
                    <a:pt x="81280" y="12700"/>
                    <a:pt x="12700" y="81026"/>
                    <a:pt x="12700" y="165100"/>
                  </a:cubicBezTo>
                  <a:close/>
                </a:path>
              </a:pathLst>
            </a:custGeom>
            <a:solidFill>
              <a:srgbClr val="B2D4E5"/>
            </a:solidFill>
          </p:spPr>
        </p:sp>
      </p:grpSp>
      <p:grpSp>
        <p:nvGrpSpPr>
          <p:cNvPr name="Group 14" id="14"/>
          <p:cNvGrpSpPr/>
          <p:nvPr/>
        </p:nvGrpSpPr>
        <p:grpSpPr>
          <a:xfrm rot="0">
            <a:off x="2151459" y="5082182"/>
            <a:ext cx="398710" cy="498276"/>
            <a:chOff x="0" y="0"/>
            <a:chExt cx="531613" cy="664368"/>
          </a:xfrm>
        </p:grpSpPr>
        <p:sp>
          <p:nvSpPr>
            <p:cNvPr name="Freeform 15" id="15"/>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16" id="16"/>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1</a:t>
              </a:r>
            </a:p>
          </p:txBody>
        </p:sp>
      </p:grpSp>
      <p:grpSp>
        <p:nvGrpSpPr>
          <p:cNvPr name="Group 17" id="17"/>
          <p:cNvGrpSpPr/>
          <p:nvPr/>
        </p:nvGrpSpPr>
        <p:grpSpPr>
          <a:xfrm rot="0">
            <a:off x="3992910" y="5098851"/>
            <a:ext cx="2376636" cy="465088"/>
            <a:chOff x="0" y="0"/>
            <a:chExt cx="3168848" cy="620117"/>
          </a:xfrm>
        </p:grpSpPr>
        <p:sp>
          <p:nvSpPr>
            <p:cNvPr name="Freeform 18" id="18"/>
            <p:cNvSpPr/>
            <p:nvPr/>
          </p:nvSpPr>
          <p:spPr>
            <a:xfrm flipH="false" flipV="false" rot="0">
              <a:off x="0" y="0"/>
              <a:ext cx="3168848" cy="620117"/>
            </a:xfrm>
            <a:custGeom>
              <a:avLst/>
              <a:gdLst/>
              <a:ahLst/>
              <a:cxnLst/>
              <a:rect r="r" b="b" t="t" l="l"/>
              <a:pathLst>
                <a:path h="620117" w="3168848">
                  <a:moveTo>
                    <a:pt x="0" y="0"/>
                  </a:moveTo>
                  <a:lnTo>
                    <a:pt x="3168848" y="0"/>
                  </a:lnTo>
                  <a:lnTo>
                    <a:pt x="3168848" y="620117"/>
                  </a:lnTo>
                  <a:lnTo>
                    <a:pt x="0" y="620117"/>
                  </a:lnTo>
                  <a:close/>
                </a:path>
              </a:pathLst>
            </a:custGeom>
            <a:solidFill>
              <a:srgbClr val="000000">
                <a:alpha val="0"/>
              </a:srgbClr>
            </a:solidFill>
          </p:spPr>
        </p:sp>
        <p:sp>
          <p:nvSpPr>
            <p:cNvPr name="TextBox 19" id="19"/>
            <p:cNvSpPr txBox="true"/>
            <p:nvPr/>
          </p:nvSpPr>
          <p:spPr>
            <a:xfrm>
              <a:off x="0" y="-28575"/>
              <a:ext cx="3168848"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Raise Request</a:t>
              </a:r>
            </a:p>
          </p:txBody>
        </p:sp>
      </p:grpSp>
      <p:grpSp>
        <p:nvGrpSpPr>
          <p:cNvPr name="Group 20" id="20"/>
          <p:cNvGrpSpPr/>
          <p:nvPr/>
        </p:nvGrpSpPr>
        <p:grpSpPr>
          <a:xfrm rot="0">
            <a:off x="3851076" y="5828408"/>
            <a:ext cx="13303002" cy="19050"/>
            <a:chOff x="0" y="0"/>
            <a:chExt cx="17737337" cy="25400"/>
          </a:xfrm>
        </p:grpSpPr>
        <p:sp>
          <p:nvSpPr>
            <p:cNvPr name="Freeform 21" id="21"/>
            <p:cNvSpPr/>
            <p:nvPr/>
          </p:nvSpPr>
          <p:spPr>
            <a:xfrm flipH="false" flipV="false" rot="0">
              <a:off x="0" y="0"/>
              <a:ext cx="17737328" cy="25400"/>
            </a:xfrm>
            <a:custGeom>
              <a:avLst/>
              <a:gdLst/>
              <a:ahLst/>
              <a:cxnLst/>
              <a:rect r="r" b="b" t="t" l="l"/>
              <a:pathLst>
                <a:path h="25400" w="17737328">
                  <a:moveTo>
                    <a:pt x="0" y="12700"/>
                  </a:moveTo>
                  <a:cubicBezTo>
                    <a:pt x="0" y="5715"/>
                    <a:pt x="5715" y="0"/>
                    <a:pt x="12700" y="0"/>
                  </a:cubicBezTo>
                  <a:lnTo>
                    <a:pt x="17724628" y="0"/>
                  </a:lnTo>
                  <a:cubicBezTo>
                    <a:pt x="17731614" y="0"/>
                    <a:pt x="17737328" y="5715"/>
                    <a:pt x="17737328" y="12700"/>
                  </a:cubicBezTo>
                  <a:cubicBezTo>
                    <a:pt x="17737328" y="19685"/>
                    <a:pt x="17731614" y="25400"/>
                    <a:pt x="17724628" y="25400"/>
                  </a:cubicBezTo>
                  <a:lnTo>
                    <a:pt x="12700" y="25400"/>
                  </a:lnTo>
                  <a:cubicBezTo>
                    <a:pt x="5715" y="25400"/>
                    <a:pt x="0" y="19685"/>
                    <a:pt x="0" y="12700"/>
                  </a:cubicBezTo>
                  <a:close/>
                </a:path>
              </a:pathLst>
            </a:custGeom>
            <a:solidFill>
              <a:srgbClr val="B2D4E5"/>
            </a:solidFill>
          </p:spPr>
        </p:sp>
      </p:grpSp>
      <p:grpSp>
        <p:nvGrpSpPr>
          <p:cNvPr name="Group 22" id="22"/>
          <p:cNvGrpSpPr/>
          <p:nvPr/>
        </p:nvGrpSpPr>
        <p:grpSpPr>
          <a:xfrm rot="0">
            <a:off x="987475" y="5984379"/>
            <a:ext cx="5443984" cy="1041647"/>
            <a:chOff x="0" y="0"/>
            <a:chExt cx="7258645" cy="1388863"/>
          </a:xfrm>
        </p:grpSpPr>
        <p:sp>
          <p:nvSpPr>
            <p:cNvPr name="Freeform 23" id="23"/>
            <p:cNvSpPr/>
            <p:nvPr/>
          </p:nvSpPr>
          <p:spPr>
            <a:xfrm flipH="false" flipV="false" rot="0">
              <a:off x="6350" y="6350"/>
              <a:ext cx="7245985" cy="1376172"/>
            </a:xfrm>
            <a:custGeom>
              <a:avLst/>
              <a:gdLst/>
              <a:ahLst/>
              <a:cxnLst/>
              <a:rect r="r" b="b" t="t" l="l"/>
              <a:pathLst>
                <a:path h="1376172" w="7245985">
                  <a:moveTo>
                    <a:pt x="0" y="158750"/>
                  </a:moveTo>
                  <a:cubicBezTo>
                    <a:pt x="0" y="71120"/>
                    <a:pt x="71628" y="0"/>
                    <a:pt x="160020" y="0"/>
                  </a:cubicBezTo>
                  <a:lnTo>
                    <a:pt x="7085965" y="0"/>
                  </a:lnTo>
                  <a:cubicBezTo>
                    <a:pt x="7174357" y="0"/>
                    <a:pt x="7245985" y="71120"/>
                    <a:pt x="7245985" y="158750"/>
                  </a:cubicBezTo>
                  <a:lnTo>
                    <a:pt x="7245985" y="1217422"/>
                  </a:lnTo>
                  <a:cubicBezTo>
                    <a:pt x="7245985" y="1305052"/>
                    <a:pt x="7174357" y="1376172"/>
                    <a:pt x="7085965" y="1376172"/>
                  </a:cubicBezTo>
                  <a:lnTo>
                    <a:pt x="160020" y="1376172"/>
                  </a:lnTo>
                  <a:cubicBezTo>
                    <a:pt x="71628" y="1376172"/>
                    <a:pt x="0" y="1305052"/>
                    <a:pt x="0" y="1217422"/>
                  </a:cubicBezTo>
                  <a:close/>
                </a:path>
              </a:pathLst>
            </a:custGeom>
            <a:solidFill>
              <a:srgbClr val="CCEEFF"/>
            </a:solidFill>
          </p:spPr>
        </p:sp>
        <p:sp>
          <p:nvSpPr>
            <p:cNvPr name="Freeform 24" id="24"/>
            <p:cNvSpPr/>
            <p:nvPr/>
          </p:nvSpPr>
          <p:spPr>
            <a:xfrm flipH="false" flipV="false" rot="0">
              <a:off x="0" y="0"/>
              <a:ext cx="7258685" cy="1388872"/>
            </a:xfrm>
            <a:custGeom>
              <a:avLst/>
              <a:gdLst/>
              <a:ahLst/>
              <a:cxnLst/>
              <a:rect r="r" b="b" t="t" l="l"/>
              <a:pathLst>
                <a:path h="1388872" w="7258685">
                  <a:moveTo>
                    <a:pt x="0" y="165100"/>
                  </a:moveTo>
                  <a:cubicBezTo>
                    <a:pt x="0" y="73914"/>
                    <a:pt x="74549" y="0"/>
                    <a:pt x="166370" y="0"/>
                  </a:cubicBezTo>
                  <a:lnTo>
                    <a:pt x="7092315" y="0"/>
                  </a:lnTo>
                  <a:lnTo>
                    <a:pt x="7092315" y="6350"/>
                  </a:lnTo>
                  <a:lnTo>
                    <a:pt x="7092315" y="0"/>
                  </a:lnTo>
                  <a:cubicBezTo>
                    <a:pt x="7184136" y="0"/>
                    <a:pt x="7258685" y="73914"/>
                    <a:pt x="7258685" y="165100"/>
                  </a:cubicBezTo>
                  <a:lnTo>
                    <a:pt x="7252335" y="165100"/>
                  </a:lnTo>
                  <a:lnTo>
                    <a:pt x="7258685" y="165100"/>
                  </a:lnTo>
                  <a:lnTo>
                    <a:pt x="7258685" y="1223772"/>
                  </a:lnTo>
                  <a:lnTo>
                    <a:pt x="7252335" y="1223772"/>
                  </a:lnTo>
                  <a:lnTo>
                    <a:pt x="7258685" y="1223772"/>
                  </a:lnTo>
                  <a:cubicBezTo>
                    <a:pt x="7258685" y="1314958"/>
                    <a:pt x="7184136" y="1388872"/>
                    <a:pt x="7092315" y="1388872"/>
                  </a:cubicBezTo>
                  <a:lnTo>
                    <a:pt x="7092315" y="1382522"/>
                  </a:lnTo>
                  <a:lnTo>
                    <a:pt x="7092315" y="1388872"/>
                  </a:lnTo>
                  <a:lnTo>
                    <a:pt x="166370" y="1388872"/>
                  </a:lnTo>
                  <a:lnTo>
                    <a:pt x="166370" y="1382522"/>
                  </a:lnTo>
                  <a:lnTo>
                    <a:pt x="166370" y="1388872"/>
                  </a:lnTo>
                  <a:cubicBezTo>
                    <a:pt x="74549" y="1388872"/>
                    <a:pt x="0" y="1314958"/>
                    <a:pt x="0" y="1223772"/>
                  </a:cubicBezTo>
                  <a:lnTo>
                    <a:pt x="0" y="165100"/>
                  </a:lnTo>
                  <a:lnTo>
                    <a:pt x="6350" y="165100"/>
                  </a:lnTo>
                  <a:lnTo>
                    <a:pt x="0" y="165100"/>
                  </a:lnTo>
                  <a:moveTo>
                    <a:pt x="12700" y="165100"/>
                  </a:moveTo>
                  <a:lnTo>
                    <a:pt x="12700" y="1223772"/>
                  </a:lnTo>
                  <a:lnTo>
                    <a:pt x="6350" y="1223772"/>
                  </a:lnTo>
                  <a:lnTo>
                    <a:pt x="12700" y="1223772"/>
                  </a:lnTo>
                  <a:cubicBezTo>
                    <a:pt x="12700" y="1307973"/>
                    <a:pt x="81407" y="1376172"/>
                    <a:pt x="166370" y="1376172"/>
                  </a:cubicBezTo>
                  <a:lnTo>
                    <a:pt x="7092315" y="1376172"/>
                  </a:lnTo>
                  <a:cubicBezTo>
                    <a:pt x="7177151" y="1376172"/>
                    <a:pt x="7245985" y="1307846"/>
                    <a:pt x="7245985" y="1223772"/>
                  </a:cubicBezTo>
                  <a:lnTo>
                    <a:pt x="7245985" y="165100"/>
                  </a:lnTo>
                  <a:cubicBezTo>
                    <a:pt x="7245985" y="80899"/>
                    <a:pt x="7177278" y="12700"/>
                    <a:pt x="7092315" y="12700"/>
                  </a:cubicBezTo>
                  <a:lnTo>
                    <a:pt x="166370" y="12700"/>
                  </a:lnTo>
                  <a:lnTo>
                    <a:pt x="166370" y="6350"/>
                  </a:lnTo>
                  <a:lnTo>
                    <a:pt x="166370" y="12700"/>
                  </a:lnTo>
                  <a:cubicBezTo>
                    <a:pt x="81407" y="12700"/>
                    <a:pt x="12700" y="81026"/>
                    <a:pt x="12700" y="165100"/>
                  </a:cubicBezTo>
                  <a:close/>
                </a:path>
              </a:pathLst>
            </a:custGeom>
            <a:solidFill>
              <a:srgbClr val="B2D4E5"/>
            </a:solidFill>
          </p:spPr>
        </p:sp>
      </p:grpSp>
      <p:grpSp>
        <p:nvGrpSpPr>
          <p:cNvPr name="Group 25" id="25"/>
          <p:cNvGrpSpPr/>
          <p:nvPr/>
        </p:nvGrpSpPr>
        <p:grpSpPr>
          <a:xfrm rot="0">
            <a:off x="3510111" y="6255990"/>
            <a:ext cx="398710" cy="498276"/>
            <a:chOff x="0" y="0"/>
            <a:chExt cx="531613" cy="664368"/>
          </a:xfrm>
        </p:grpSpPr>
        <p:sp>
          <p:nvSpPr>
            <p:cNvPr name="Freeform 26" id="26"/>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27" id="27"/>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2</a:t>
              </a:r>
            </a:p>
          </p:txBody>
        </p:sp>
      </p:grpSp>
      <p:grpSp>
        <p:nvGrpSpPr>
          <p:cNvPr name="Group 28" id="28"/>
          <p:cNvGrpSpPr/>
          <p:nvPr/>
        </p:nvGrpSpPr>
        <p:grpSpPr>
          <a:xfrm rot="0">
            <a:off x="6710214" y="6272659"/>
            <a:ext cx="2287340" cy="465088"/>
            <a:chOff x="0" y="0"/>
            <a:chExt cx="3049787" cy="620117"/>
          </a:xfrm>
        </p:grpSpPr>
        <p:sp>
          <p:nvSpPr>
            <p:cNvPr name="Freeform 29" id="29"/>
            <p:cNvSpPr/>
            <p:nvPr/>
          </p:nvSpPr>
          <p:spPr>
            <a:xfrm flipH="false" flipV="false" rot="0">
              <a:off x="0" y="0"/>
              <a:ext cx="3049787" cy="620117"/>
            </a:xfrm>
            <a:custGeom>
              <a:avLst/>
              <a:gdLst/>
              <a:ahLst/>
              <a:cxnLst/>
              <a:rect r="r" b="b" t="t" l="l"/>
              <a:pathLst>
                <a:path h="620117" w="3049787">
                  <a:moveTo>
                    <a:pt x="0" y="0"/>
                  </a:moveTo>
                  <a:lnTo>
                    <a:pt x="3049787" y="0"/>
                  </a:lnTo>
                  <a:lnTo>
                    <a:pt x="3049787" y="620117"/>
                  </a:lnTo>
                  <a:lnTo>
                    <a:pt x="0" y="620117"/>
                  </a:lnTo>
                  <a:close/>
                </a:path>
              </a:pathLst>
            </a:custGeom>
            <a:solidFill>
              <a:srgbClr val="000000">
                <a:alpha val="0"/>
              </a:srgbClr>
            </a:solidFill>
          </p:spPr>
        </p:sp>
        <p:sp>
          <p:nvSpPr>
            <p:cNvPr name="TextBox 30" id="30"/>
            <p:cNvSpPr txBox="true"/>
            <p:nvPr/>
          </p:nvSpPr>
          <p:spPr>
            <a:xfrm>
              <a:off x="0" y="-28575"/>
              <a:ext cx="3049787"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View Request</a:t>
              </a:r>
            </a:p>
          </p:txBody>
        </p:sp>
      </p:grpSp>
      <p:grpSp>
        <p:nvGrpSpPr>
          <p:cNvPr name="Group 31" id="31"/>
          <p:cNvGrpSpPr/>
          <p:nvPr/>
        </p:nvGrpSpPr>
        <p:grpSpPr>
          <a:xfrm rot="0">
            <a:off x="6568380" y="7002215"/>
            <a:ext cx="10585698" cy="19050"/>
            <a:chOff x="0" y="0"/>
            <a:chExt cx="14114263" cy="25400"/>
          </a:xfrm>
        </p:grpSpPr>
        <p:sp>
          <p:nvSpPr>
            <p:cNvPr name="Freeform 32" id="32"/>
            <p:cNvSpPr/>
            <p:nvPr/>
          </p:nvSpPr>
          <p:spPr>
            <a:xfrm flipH="false" flipV="false" rot="0">
              <a:off x="0" y="0"/>
              <a:ext cx="14114272" cy="25400"/>
            </a:xfrm>
            <a:custGeom>
              <a:avLst/>
              <a:gdLst/>
              <a:ahLst/>
              <a:cxnLst/>
              <a:rect r="r" b="b" t="t" l="l"/>
              <a:pathLst>
                <a:path h="25400" w="14114272">
                  <a:moveTo>
                    <a:pt x="0" y="12700"/>
                  </a:moveTo>
                  <a:cubicBezTo>
                    <a:pt x="0" y="5715"/>
                    <a:pt x="5715" y="0"/>
                    <a:pt x="12700" y="0"/>
                  </a:cubicBezTo>
                  <a:lnTo>
                    <a:pt x="14101572" y="0"/>
                  </a:lnTo>
                  <a:cubicBezTo>
                    <a:pt x="14108557" y="0"/>
                    <a:pt x="14114272" y="5715"/>
                    <a:pt x="14114272" y="12700"/>
                  </a:cubicBezTo>
                  <a:cubicBezTo>
                    <a:pt x="14114272" y="19685"/>
                    <a:pt x="14108557" y="25400"/>
                    <a:pt x="14101572" y="25400"/>
                  </a:cubicBezTo>
                  <a:lnTo>
                    <a:pt x="12700" y="25400"/>
                  </a:lnTo>
                  <a:cubicBezTo>
                    <a:pt x="5715" y="25400"/>
                    <a:pt x="0" y="19685"/>
                    <a:pt x="0" y="12700"/>
                  </a:cubicBezTo>
                  <a:close/>
                </a:path>
              </a:pathLst>
            </a:custGeom>
            <a:solidFill>
              <a:srgbClr val="B2D4E5"/>
            </a:solidFill>
          </p:spPr>
        </p:sp>
      </p:grpSp>
      <p:grpSp>
        <p:nvGrpSpPr>
          <p:cNvPr name="Group 33" id="33"/>
          <p:cNvGrpSpPr/>
          <p:nvPr/>
        </p:nvGrpSpPr>
        <p:grpSpPr>
          <a:xfrm rot="0">
            <a:off x="987475" y="7158186"/>
            <a:ext cx="8161288" cy="1041647"/>
            <a:chOff x="0" y="0"/>
            <a:chExt cx="10881717" cy="1388863"/>
          </a:xfrm>
        </p:grpSpPr>
        <p:sp>
          <p:nvSpPr>
            <p:cNvPr name="Freeform 34" id="34"/>
            <p:cNvSpPr/>
            <p:nvPr/>
          </p:nvSpPr>
          <p:spPr>
            <a:xfrm flipH="false" flipV="false" rot="0">
              <a:off x="6350" y="6350"/>
              <a:ext cx="10868913" cy="1376172"/>
            </a:xfrm>
            <a:custGeom>
              <a:avLst/>
              <a:gdLst/>
              <a:ahLst/>
              <a:cxnLst/>
              <a:rect r="r" b="b" t="t" l="l"/>
              <a:pathLst>
                <a:path h="1376172" w="10868913">
                  <a:moveTo>
                    <a:pt x="0" y="158750"/>
                  </a:moveTo>
                  <a:cubicBezTo>
                    <a:pt x="0" y="71120"/>
                    <a:pt x="71628" y="0"/>
                    <a:pt x="160020" y="0"/>
                  </a:cubicBezTo>
                  <a:lnTo>
                    <a:pt x="10708894" y="0"/>
                  </a:lnTo>
                  <a:cubicBezTo>
                    <a:pt x="10797286" y="0"/>
                    <a:pt x="10868913" y="71120"/>
                    <a:pt x="10868913" y="158750"/>
                  </a:cubicBezTo>
                  <a:lnTo>
                    <a:pt x="10868913" y="1217422"/>
                  </a:lnTo>
                  <a:cubicBezTo>
                    <a:pt x="10868913" y="1305052"/>
                    <a:pt x="10797286" y="1376172"/>
                    <a:pt x="10708894" y="1376172"/>
                  </a:cubicBezTo>
                  <a:lnTo>
                    <a:pt x="160020" y="1376172"/>
                  </a:lnTo>
                  <a:cubicBezTo>
                    <a:pt x="71628" y="1376172"/>
                    <a:pt x="0" y="1305052"/>
                    <a:pt x="0" y="1217422"/>
                  </a:cubicBezTo>
                  <a:close/>
                </a:path>
              </a:pathLst>
            </a:custGeom>
            <a:solidFill>
              <a:srgbClr val="CCEEFF"/>
            </a:solidFill>
          </p:spPr>
        </p:sp>
        <p:sp>
          <p:nvSpPr>
            <p:cNvPr name="Freeform 35" id="35"/>
            <p:cNvSpPr/>
            <p:nvPr/>
          </p:nvSpPr>
          <p:spPr>
            <a:xfrm flipH="false" flipV="false" rot="0">
              <a:off x="0" y="0"/>
              <a:ext cx="10881613" cy="1388872"/>
            </a:xfrm>
            <a:custGeom>
              <a:avLst/>
              <a:gdLst/>
              <a:ahLst/>
              <a:cxnLst/>
              <a:rect r="r" b="b" t="t" l="l"/>
              <a:pathLst>
                <a:path h="1388872" w="10881613">
                  <a:moveTo>
                    <a:pt x="0" y="165100"/>
                  </a:moveTo>
                  <a:cubicBezTo>
                    <a:pt x="0" y="73914"/>
                    <a:pt x="74549" y="0"/>
                    <a:pt x="166370" y="0"/>
                  </a:cubicBezTo>
                  <a:lnTo>
                    <a:pt x="10715244" y="0"/>
                  </a:lnTo>
                  <a:lnTo>
                    <a:pt x="10715244" y="6350"/>
                  </a:lnTo>
                  <a:lnTo>
                    <a:pt x="10715244" y="0"/>
                  </a:lnTo>
                  <a:cubicBezTo>
                    <a:pt x="10807064" y="0"/>
                    <a:pt x="10881613" y="73914"/>
                    <a:pt x="10881613" y="165100"/>
                  </a:cubicBezTo>
                  <a:lnTo>
                    <a:pt x="10875263" y="165100"/>
                  </a:lnTo>
                  <a:lnTo>
                    <a:pt x="10881613" y="165100"/>
                  </a:lnTo>
                  <a:lnTo>
                    <a:pt x="10881613" y="1223772"/>
                  </a:lnTo>
                  <a:lnTo>
                    <a:pt x="10875263" y="1223772"/>
                  </a:lnTo>
                  <a:lnTo>
                    <a:pt x="10881613" y="1223772"/>
                  </a:lnTo>
                  <a:cubicBezTo>
                    <a:pt x="10881613" y="1314958"/>
                    <a:pt x="10807064" y="1388872"/>
                    <a:pt x="10715244" y="1388872"/>
                  </a:cubicBezTo>
                  <a:lnTo>
                    <a:pt x="10715244" y="1382522"/>
                  </a:lnTo>
                  <a:lnTo>
                    <a:pt x="10715244" y="1388872"/>
                  </a:lnTo>
                  <a:lnTo>
                    <a:pt x="166370" y="1388872"/>
                  </a:lnTo>
                  <a:lnTo>
                    <a:pt x="166370" y="1382522"/>
                  </a:lnTo>
                  <a:lnTo>
                    <a:pt x="166370" y="1388872"/>
                  </a:lnTo>
                  <a:cubicBezTo>
                    <a:pt x="74549" y="1388872"/>
                    <a:pt x="0" y="1314958"/>
                    <a:pt x="0" y="1223772"/>
                  </a:cubicBezTo>
                  <a:lnTo>
                    <a:pt x="0" y="165100"/>
                  </a:lnTo>
                  <a:lnTo>
                    <a:pt x="6350" y="165100"/>
                  </a:lnTo>
                  <a:lnTo>
                    <a:pt x="0" y="165100"/>
                  </a:lnTo>
                  <a:moveTo>
                    <a:pt x="12700" y="165100"/>
                  </a:moveTo>
                  <a:lnTo>
                    <a:pt x="12700" y="1223772"/>
                  </a:lnTo>
                  <a:lnTo>
                    <a:pt x="6350" y="1223772"/>
                  </a:lnTo>
                  <a:lnTo>
                    <a:pt x="12700" y="1223772"/>
                  </a:lnTo>
                  <a:cubicBezTo>
                    <a:pt x="12700" y="1307973"/>
                    <a:pt x="81407" y="1376172"/>
                    <a:pt x="166370" y="1376172"/>
                  </a:cubicBezTo>
                  <a:lnTo>
                    <a:pt x="10715244" y="1376172"/>
                  </a:lnTo>
                  <a:cubicBezTo>
                    <a:pt x="10800207" y="1376172"/>
                    <a:pt x="10868913" y="1307846"/>
                    <a:pt x="10868913" y="1223772"/>
                  </a:cubicBezTo>
                  <a:lnTo>
                    <a:pt x="10868913" y="165100"/>
                  </a:lnTo>
                  <a:cubicBezTo>
                    <a:pt x="10868913" y="80899"/>
                    <a:pt x="10800207" y="12700"/>
                    <a:pt x="10715244" y="12700"/>
                  </a:cubicBezTo>
                  <a:lnTo>
                    <a:pt x="166370" y="12700"/>
                  </a:lnTo>
                  <a:lnTo>
                    <a:pt x="166370" y="6350"/>
                  </a:lnTo>
                  <a:lnTo>
                    <a:pt x="166370" y="12700"/>
                  </a:lnTo>
                  <a:cubicBezTo>
                    <a:pt x="81407" y="12700"/>
                    <a:pt x="12700" y="81026"/>
                    <a:pt x="12700" y="165100"/>
                  </a:cubicBezTo>
                  <a:close/>
                </a:path>
              </a:pathLst>
            </a:custGeom>
            <a:solidFill>
              <a:srgbClr val="B2D4E5"/>
            </a:solidFill>
          </p:spPr>
        </p:sp>
      </p:grpSp>
      <p:grpSp>
        <p:nvGrpSpPr>
          <p:cNvPr name="Group 36" id="36"/>
          <p:cNvGrpSpPr/>
          <p:nvPr/>
        </p:nvGrpSpPr>
        <p:grpSpPr>
          <a:xfrm rot="0">
            <a:off x="4868764" y="7429797"/>
            <a:ext cx="398710" cy="498276"/>
            <a:chOff x="0" y="0"/>
            <a:chExt cx="531613" cy="664368"/>
          </a:xfrm>
        </p:grpSpPr>
        <p:sp>
          <p:nvSpPr>
            <p:cNvPr name="Freeform 37" id="37"/>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38" id="38"/>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3</a:t>
              </a:r>
            </a:p>
          </p:txBody>
        </p:sp>
      </p:grpSp>
      <p:grpSp>
        <p:nvGrpSpPr>
          <p:cNvPr name="Group 39" id="39"/>
          <p:cNvGrpSpPr/>
          <p:nvPr/>
        </p:nvGrpSpPr>
        <p:grpSpPr>
          <a:xfrm rot="0">
            <a:off x="9427518" y="7446466"/>
            <a:ext cx="2130475" cy="465088"/>
            <a:chOff x="0" y="0"/>
            <a:chExt cx="2840633" cy="620117"/>
          </a:xfrm>
        </p:grpSpPr>
        <p:sp>
          <p:nvSpPr>
            <p:cNvPr name="Freeform 40" id="40"/>
            <p:cNvSpPr/>
            <p:nvPr/>
          </p:nvSpPr>
          <p:spPr>
            <a:xfrm flipH="false" flipV="false" rot="0">
              <a:off x="0" y="0"/>
              <a:ext cx="2840633" cy="620117"/>
            </a:xfrm>
            <a:custGeom>
              <a:avLst/>
              <a:gdLst/>
              <a:ahLst/>
              <a:cxnLst/>
              <a:rect r="r" b="b" t="t" l="l"/>
              <a:pathLst>
                <a:path h="620117" w="2840633">
                  <a:moveTo>
                    <a:pt x="0" y="0"/>
                  </a:moveTo>
                  <a:lnTo>
                    <a:pt x="2840633" y="0"/>
                  </a:lnTo>
                  <a:lnTo>
                    <a:pt x="2840633" y="620117"/>
                  </a:lnTo>
                  <a:lnTo>
                    <a:pt x="0" y="620117"/>
                  </a:lnTo>
                  <a:close/>
                </a:path>
              </a:pathLst>
            </a:custGeom>
            <a:solidFill>
              <a:srgbClr val="000000">
                <a:alpha val="0"/>
              </a:srgbClr>
            </a:solidFill>
          </p:spPr>
        </p:sp>
        <p:sp>
          <p:nvSpPr>
            <p:cNvPr name="TextBox 41" id="41"/>
            <p:cNvSpPr txBox="true"/>
            <p:nvPr/>
          </p:nvSpPr>
          <p:spPr>
            <a:xfrm>
              <a:off x="0" y="-28575"/>
              <a:ext cx="2840633"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Track Status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1c20b5a2c30745a4"/>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IN" dirty="0"/>
            </a:p>
          </p:txBody>
        </p:sp>
      </p:grpSp>
      <p:grpSp>
        <p:nvGrpSpPr>
          <p:cNvPr id="5" name="Group 5"/>
          <p:cNvGrpSpPr/>
          <p:nvPr/>
        </p:nvGrpSpPr>
        <p:grpSpPr>
          <a:xfrm>
            <a:off x="992238" y="419100"/>
            <a:ext cx="16152762" cy="3195637"/>
            <a:chOff x="0" y="-3020416"/>
            <a:chExt cx="15837511" cy="4260849"/>
          </a:xfrm>
        </p:grpSpPr>
        <p:sp>
          <p:nvSpPr>
            <p:cNvPr id="6" name="Freeform 6"/>
            <p:cNvSpPr/>
            <p:nvPr/>
          </p:nvSpPr>
          <p:spPr>
            <a:xfrm>
              <a:off x="0" y="0"/>
              <a:ext cx="14791531" cy="1240433"/>
            </a:xfrm>
            <a:custGeom>
              <a:avLst/>
              <a:gdLst/>
              <a:ahLst/>
              <a:cxnLst/>
              <a:rect l="l" t="t" r="r" b="b"/>
              <a:pathLst>
                <a:path w="14791531" h="1240433">
                  <a:moveTo>
                    <a:pt x="0" y="0"/>
                  </a:moveTo>
                  <a:lnTo>
                    <a:pt x="14791531" y="0"/>
                  </a:lnTo>
                  <a:lnTo>
                    <a:pt x="14791531" y="1240433"/>
                  </a:lnTo>
                  <a:lnTo>
                    <a:pt x="0" y="1240433"/>
                  </a:lnTo>
                  <a:close/>
                </a:path>
              </a:pathLst>
            </a:custGeom>
            <a:solidFill>
              <a:srgbClr val="000000">
                <a:alpha val="0"/>
              </a:srgbClr>
            </a:solidFill>
          </p:spPr>
        </p:sp>
        <p:sp>
          <p:nvSpPr>
            <p:cNvPr id="7" name="TextBox 7"/>
            <p:cNvSpPr txBox="1"/>
            <p:nvPr/>
          </p:nvSpPr>
          <p:spPr>
            <a:xfrm>
              <a:off x="0" y="-3020416"/>
              <a:ext cx="15837511" cy="1816495"/>
            </a:xfrm>
            <a:prstGeom prst="rect">
              <a:avLst/>
            </a:prstGeom>
          </p:spPr>
          <p:txBody>
            <a:bodyPr lIns="0" tIns="0" rIns="0" bIns="0" rtlCol="0" anchor="t"/>
            <a:lstStyle/>
            <a:p>
              <a:pPr algn="ctr">
                <a:lnSpc>
                  <a:spcPts val="7312"/>
                </a:lnSpc>
              </a:pPr>
              <a:r>
                <a:rPr lang="en-US" sz="5812" dirty="0">
                  <a:solidFill>
                    <a:srgbClr val="000000"/>
                  </a:solidFill>
                  <a:latin typeface="Petrona"/>
                  <a:ea typeface="Petrona"/>
                  <a:cs typeface="Petrona"/>
                  <a:sym typeface="Petrona"/>
                </a:rPr>
                <a:t>Key Roles in the System ....</a:t>
              </a:r>
            </a:p>
          </p:txBody>
        </p:sp>
      </p:grpSp>
      <p:grpSp>
        <p:nvGrpSpPr>
          <p:cNvPr id="8" name="Group 8"/>
          <p:cNvGrpSpPr/>
          <p:nvPr/>
        </p:nvGrpSpPr>
        <p:grpSpPr>
          <a:xfrm>
            <a:off x="304800" y="2684412"/>
            <a:ext cx="16990964" cy="3855294"/>
            <a:chOff x="-916584" y="-1996480"/>
            <a:chExt cx="22654618" cy="5140392"/>
          </a:xfrm>
        </p:grpSpPr>
        <p:sp>
          <p:nvSpPr>
            <p:cNvPr id="9" name="Freeform 9"/>
            <p:cNvSpPr/>
            <p:nvPr/>
          </p:nvSpPr>
          <p:spPr>
            <a:xfrm>
              <a:off x="0" y="0"/>
              <a:ext cx="21738034" cy="1209675"/>
            </a:xfrm>
            <a:custGeom>
              <a:avLst/>
              <a:gdLst/>
              <a:ahLst/>
              <a:cxnLst/>
              <a:rect l="l" t="t" r="r" b="b"/>
              <a:pathLst>
                <a:path w="21738034" h="1209675">
                  <a:moveTo>
                    <a:pt x="0" y="0"/>
                  </a:moveTo>
                  <a:lnTo>
                    <a:pt x="21738034" y="0"/>
                  </a:lnTo>
                  <a:lnTo>
                    <a:pt x="21738034" y="1209675"/>
                  </a:lnTo>
                  <a:lnTo>
                    <a:pt x="0" y="1209675"/>
                  </a:lnTo>
                  <a:close/>
                </a:path>
              </a:pathLst>
            </a:custGeom>
            <a:solidFill>
              <a:srgbClr val="000000">
                <a:alpha val="0"/>
              </a:srgbClr>
            </a:solidFill>
          </p:spPr>
        </p:sp>
        <p:sp>
          <p:nvSpPr>
            <p:cNvPr id="10" name="TextBox 10"/>
            <p:cNvSpPr txBox="1"/>
            <p:nvPr/>
          </p:nvSpPr>
          <p:spPr>
            <a:xfrm>
              <a:off x="-916584" y="-1996480"/>
              <a:ext cx="16052800" cy="5140392"/>
            </a:xfrm>
            <a:prstGeom prst="rect">
              <a:avLst/>
            </a:prstGeom>
          </p:spPr>
          <p:txBody>
            <a:bodyPr lIns="0" tIns="0" rIns="0" bIns="0" rtlCol="0" anchor="t"/>
            <a:lstStyle/>
            <a:p>
              <a:pPr>
                <a:lnSpc>
                  <a:spcPts val="3562"/>
                </a:lnSpc>
              </a:pPr>
              <a:r>
                <a:rPr lang="en-US" sz="4000" dirty="0">
                  <a:solidFill>
                    <a:srgbClr val="272525"/>
                  </a:solidFill>
                  <a:latin typeface="Inter"/>
                  <a:ea typeface="Inter"/>
                  <a:cs typeface="Inter"/>
                  <a:sym typeface="Inter"/>
                </a:rPr>
                <a:t>Admin: Manages the entire system, monitors projects, and generates reports.</a:t>
              </a:r>
            </a:p>
            <a:p>
              <a:pPr>
                <a:lnSpc>
                  <a:spcPts val="3562"/>
                </a:lnSpc>
              </a:pPr>
              <a:endParaRPr lang="en-US" sz="4000" dirty="0">
                <a:solidFill>
                  <a:srgbClr val="272525"/>
                </a:solidFill>
                <a:latin typeface="Inter"/>
                <a:ea typeface="Inter"/>
                <a:cs typeface="Inter"/>
                <a:sym typeface="Inter"/>
              </a:endParaRPr>
            </a:p>
            <a:p>
              <a:pPr>
                <a:lnSpc>
                  <a:spcPts val="3562"/>
                </a:lnSpc>
              </a:pPr>
              <a:endParaRPr lang="en-US" sz="4000" dirty="0">
                <a:solidFill>
                  <a:srgbClr val="272525"/>
                </a:solidFill>
                <a:latin typeface="Inter"/>
                <a:ea typeface="Inter"/>
                <a:cs typeface="Inter"/>
                <a:sym typeface="Inter"/>
              </a:endParaRPr>
            </a:p>
            <a:p>
              <a:pPr>
                <a:lnSpc>
                  <a:spcPts val="3562"/>
                </a:lnSpc>
              </a:pPr>
              <a:endParaRPr lang="en-US" sz="4000" dirty="0">
                <a:solidFill>
                  <a:srgbClr val="272525"/>
                </a:solidFill>
                <a:latin typeface="Inter"/>
                <a:ea typeface="Inter"/>
                <a:cs typeface="Inter"/>
                <a:sym typeface="Inter"/>
              </a:endParaRPr>
            </a:p>
            <a:p>
              <a:pPr>
                <a:lnSpc>
                  <a:spcPts val="3562"/>
                </a:lnSpc>
              </a:pPr>
              <a:r>
                <a:rPr lang="en-US" sz="4000" dirty="0">
                  <a:solidFill>
                    <a:srgbClr val="272525"/>
                  </a:solidFill>
                  <a:latin typeface="Inter"/>
                  <a:ea typeface="Inter"/>
                  <a:cs typeface="Inter"/>
                  <a:sym typeface="Inter"/>
                </a:rPr>
                <a:t>Employee: Handles project updates, documentation, and coordination.</a:t>
              </a:r>
            </a:p>
            <a:p>
              <a:pPr>
                <a:lnSpc>
                  <a:spcPts val="3562"/>
                </a:lnSpc>
              </a:pPr>
              <a:endParaRPr lang="en-US" sz="4000" dirty="0">
                <a:solidFill>
                  <a:srgbClr val="272525"/>
                </a:solidFill>
                <a:latin typeface="Inter"/>
                <a:ea typeface="Inter"/>
                <a:cs typeface="Inter"/>
                <a:sym typeface="Inter"/>
              </a:endParaRPr>
            </a:p>
            <a:p>
              <a:pPr>
                <a:lnSpc>
                  <a:spcPts val="3562"/>
                </a:lnSpc>
              </a:pPr>
              <a:endParaRPr lang="en-US" sz="4000" dirty="0">
                <a:solidFill>
                  <a:srgbClr val="272525"/>
                </a:solidFill>
                <a:latin typeface="Inter"/>
                <a:ea typeface="Inter"/>
                <a:cs typeface="Inter"/>
                <a:sym typeface="Inter"/>
              </a:endParaRPr>
            </a:p>
            <a:p>
              <a:pPr>
                <a:lnSpc>
                  <a:spcPts val="3562"/>
                </a:lnSpc>
              </a:pPr>
              <a:endParaRPr lang="en-US" sz="4000" dirty="0">
                <a:solidFill>
                  <a:srgbClr val="272525"/>
                </a:solidFill>
                <a:latin typeface="Inter"/>
                <a:ea typeface="Inter"/>
                <a:cs typeface="Inter"/>
                <a:sym typeface="Inter"/>
              </a:endParaRPr>
            </a:p>
            <a:p>
              <a:pPr>
                <a:lnSpc>
                  <a:spcPts val="3562"/>
                </a:lnSpc>
              </a:pPr>
              <a:r>
                <a:rPr lang="en-US" sz="4000" dirty="0">
                  <a:solidFill>
                    <a:srgbClr val="272525"/>
                  </a:solidFill>
                  <a:latin typeface="Inter"/>
                  <a:ea typeface="Inter"/>
                  <a:cs typeface="Inter"/>
                  <a:sym typeface="Inter"/>
                </a:rPr>
                <a:t>Agent: Manages client relationships, lead generation,  and negotiation </a:t>
              </a:r>
            </a:p>
          </p:txBody>
        </p:sp>
      </p:grpSp>
      <p:grpSp>
        <p:nvGrpSpPr>
          <p:cNvPr id="11" name="Group 11"/>
          <p:cNvGrpSpPr/>
          <p:nvPr/>
        </p:nvGrpSpPr>
        <p:grpSpPr>
          <a:xfrm>
            <a:off x="992238" y="5691485"/>
            <a:ext cx="3730824" cy="2781374"/>
            <a:chOff x="0" y="0"/>
            <a:chExt cx="4974432" cy="3708497"/>
          </a:xfrm>
        </p:grpSpPr>
        <p:sp>
          <p:nvSpPr>
            <p:cNvPr id="12" name="Freeform 12"/>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3" name="TextBox 13"/>
            <p:cNvSpPr txBox="1"/>
            <p:nvPr/>
          </p:nvSpPr>
          <p:spPr>
            <a:xfrm>
              <a:off x="12700" y="3059805"/>
              <a:ext cx="4961732" cy="648692"/>
            </a:xfrm>
            <a:prstGeom prst="rect">
              <a:avLst/>
            </a:prstGeom>
          </p:spPr>
          <p:txBody>
            <a:bodyPr lIns="0" tIns="0" rIns="0" bIns="0" rtlCol="0" anchor="t"/>
            <a:lstStyle/>
            <a:p>
              <a:pPr algn="l">
                <a:lnSpc>
                  <a:spcPts val="3625"/>
                </a:lnSpc>
              </a:pPr>
              <a:endParaRPr lang="en-US" sz="2874" dirty="0">
                <a:solidFill>
                  <a:srgbClr val="000000"/>
                </a:solidFill>
                <a:latin typeface="Petrona"/>
                <a:ea typeface="Petrona"/>
                <a:cs typeface="Petrona"/>
                <a:sym typeface="Petrona"/>
              </a:endParaRPr>
            </a:p>
          </p:txBody>
        </p:sp>
      </p:grpSp>
      <p:pic>
        <p:nvPicPr>
          <p:cNvPr id="31" name="Picture 30">
            <a:extLst>
              <a:ext uri="{FF2B5EF4-FFF2-40B4-BE49-F238E27FC236}">
                <a16:creationId xmlns:a16="http://schemas.microsoft.com/office/drawing/2014/main" id="{6E736283-944E-4E89-B446-6A11A5AC6EE1}"/>
              </a:ext>
            </a:extLst>
          </p:cNvPr>
          <p:cNvPicPr>
            <a:picLocks noChangeAspect="1"/>
          </p:cNvPicPr>
          <p:nvPr/>
        </p:nvPicPr>
        <p:blipFill>
          <a:blip r:embed="R444be50e8db34218">
            <a:extLst>
              <a:ext uri="{28A0092B-C50C-407E-A947-70E740481C1C}">
                <a14:useLocalDpi xmlns:a14="http://schemas.microsoft.com/office/drawing/2010/main" val="0"/>
              </a:ext>
            </a:extLst>
          </a:blip>
          <a:stretch>
            <a:fillRect/>
          </a:stretch>
        </p:blipFill>
        <p:spPr>
          <a:xfrm>
            <a:off x="12954000" y="1842493"/>
            <a:ext cx="2055762" cy="2055762"/>
          </a:xfrm>
          <a:prstGeom prst="rect">
            <a:avLst/>
          </a:prstGeom>
        </p:spPr>
      </p:pic>
      <p:pic>
        <p:nvPicPr>
          <p:cNvPr id="33" name="Picture 32">
            <a:extLst>
              <a:ext uri="{FF2B5EF4-FFF2-40B4-BE49-F238E27FC236}">
                <a16:creationId xmlns:a16="http://schemas.microsoft.com/office/drawing/2014/main" id="{867BE06D-A89F-4D5C-ABD9-EC082FE94E92}"/>
              </a:ext>
            </a:extLst>
          </p:cNvPr>
          <p:cNvPicPr>
            <a:picLocks noChangeAspect="1"/>
          </p:cNvPicPr>
          <p:nvPr/>
        </p:nvPicPr>
        <p:blipFill>
          <a:blip r:embed="R0ee1f99b4df641d6">
            <a:extLst>
              <a:ext uri="{28A0092B-C50C-407E-A947-70E740481C1C}">
                <a14:useLocalDpi xmlns:a14="http://schemas.microsoft.com/office/drawing/2010/main" val="0"/>
              </a:ext>
            </a:extLst>
          </a:blip>
          <a:stretch>
            <a:fillRect/>
          </a:stretch>
        </p:blipFill>
        <p:spPr>
          <a:xfrm>
            <a:off x="9982200" y="4410789"/>
            <a:ext cx="1888360" cy="1888360"/>
          </a:xfrm>
          <a:prstGeom prst="rect">
            <a:avLst/>
          </a:prstGeom>
        </p:spPr>
      </p:pic>
      <p:pic>
        <p:nvPicPr>
          <p:cNvPr id="35" name="Picture 34">
            <a:extLst>
              <a:ext uri="{FF2B5EF4-FFF2-40B4-BE49-F238E27FC236}">
                <a16:creationId xmlns:a16="http://schemas.microsoft.com/office/drawing/2014/main" id="{34F66794-C74A-4800-931F-514B0F6C1C49}"/>
              </a:ext>
            </a:extLst>
          </p:cNvPr>
          <p:cNvPicPr>
            <a:picLocks noChangeAspect="1"/>
          </p:cNvPicPr>
          <p:nvPr/>
        </p:nvPicPr>
        <p:blipFill>
          <a:blip r:embed="Re1f015252aef4e8b" cstate="print">
            <a:extLst>
              <a:ext uri="{28A0092B-C50C-407E-A947-70E740481C1C}">
                <a14:useLocalDpi xmlns:a14="http://schemas.microsoft.com/office/drawing/2010/main" val="0"/>
              </a:ext>
            </a:extLst>
          </a:blip>
          <a:stretch>
            <a:fillRect/>
          </a:stretch>
        </p:blipFill>
        <p:spPr>
          <a:xfrm>
            <a:off x="12987337" y="6530181"/>
            <a:ext cx="2582914" cy="2379780"/>
          </a:xfrm>
          <a:prstGeom prst="rect">
            <a:avLst/>
          </a:prstGeom>
        </p:spPr>
      </p:pic>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207a39b25d1042dc"/>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accd9a52c8224dbc"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4213bca33efc454e"/>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aaff32db951f4c1c"/>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388fa12bc7ca4f94"/>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7a35a8388afc4336"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469b1e9390e245a2"/>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253f3c8f83714be2"/>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236f2cef334445a5"/>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928539"/>
            <a:ext cx="7442746" cy="930325"/>
            <a:chOff x="0" y="0"/>
            <a:chExt cx="9923662" cy="1240433"/>
          </a:xfrm>
        </p:grpSpPr>
        <p:sp>
          <p:nvSpPr>
            <p:cNvPr name="Freeform 6" id="6"/>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7" id="7"/>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 Follow-Up &amp; Lead </a:t>
              </a:r>
            </a:p>
          </p:txBody>
        </p:sp>
      </p:grpSp>
      <p:grpSp>
        <p:nvGrpSpPr>
          <p:cNvPr name="Group 8" id="8"/>
          <p:cNvGrpSpPr/>
          <p:nvPr/>
        </p:nvGrpSpPr>
        <p:grpSpPr>
          <a:xfrm rot="0">
            <a:off x="992238" y="2425899"/>
            <a:ext cx="16303526" cy="907256"/>
            <a:chOff x="0" y="0"/>
            <a:chExt cx="21738035" cy="1209675"/>
          </a:xfrm>
        </p:grpSpPr>
        <p:sp>
          <p:nvSpPr>
            <p:cNvPr name="Freeform 9" id="9"/>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10" id="10"/>
            <p:cNvSpPr txBox="true"/>
            <p:nvPr/>
          </p:nvSpPr>
          <p:spPr>
            <a:xfrm>
              <a:off x="0" y="-85725"/>
              <a:ext cx="21738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a:t>
              </a:r>
              <a:r>
                <a:rPr lang="en-US" sz="2187" b="true">
                  <a:solidFill>
                    <a:srgbClr val="272525"/>
                  </a:solidFill>
                  <a:latin typeface="Inter Bold"/>
                  <a:ea typeface="Inter Bold"/>
                  <a:cs typeface="Inter Bold"/>
                  <a:sym typeface="Inter Bold"/>
                </a:rPr>
                <a:t>Follow Up</a:t>
              </a:r>
              <a:r>
                <a:rPr lang="en-US" sz="2187">
                  <a:solidFill>
                    <a:srgbClr val="272525"/>
                  </a:solidFill>
                  <a:latin typeface="Inter"/>
                  <a:ea typeface="Inter"/>
                  <a:cs typeface="Inter"/>
                  <a:sym typeface="Inter"/>
                </a:rPr>
                <a:t> feature manages follow-up activities. This ensures timely responses to customers. The </a:t>
              </a:r>
              <a:r>
                <a:rPr lang="en-US" sz="2187" b="true">
                  <a:solidFill>
                    <a:srgbClr val="272525"/>
                  </a:solidFill>
                  <a:latin typeface="Inter Bold"/>
                  <a:ea typeface="Inter Bold"/>
                  <a:cs typeface="Inter Bold"/>
                  <a:sym typeface="Inter Bold"/>
                </a:rPr>
                <a:t>Lead</a:t>
              </a:r>
              <a:r>
                <a:rPr lang="en-US" sz="2187">
                  <a:solidFill>
                    <a:srgbClr val="272525"/>
                  </a:solidFill>
                  <a:latin typeface="Inter"/>
                  <a:ea typeface="Inter"/>
                  <a:cs typeface="Inter"/>
                  <a:sym typeface="Inter"/>
                </a:rPr>
                <a:t> function manages potential sales leads. Convert inquiries into actual sales efficiently.</a:t>
              </a:r>
            </a:p>
          </p:txBody>
        </p:sp>
      </p:grpSp>
      <p:grpSp>
        <p:nvGrpSpPr>
          <p:cNvPr name="Group 11" id="11"/>
          <p:cNvGrpSpPr/>
          <p:nvPr/>
        </p:nvGrpSpPr>
        <p:grpSpPr>
          <a:xfrm rot="0">
            <a:off x="2002482" y="6272659"/>
            <a:ext cx="3721299" cy="465088"/>
            <a:chOff x="0" y="0"/>
            <a:chExt cx="4961732" cy="620117"/>
          </a:xfrm>
        </p:grpSpPr>
        <p:sp>
          <p:nvSpPr>
            <p:cNvPr name="Freeform 12" id="12"/>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3" id="13"/>
            <p:cNvSpPr txBox="true"/>
            <p:nvPr/>
          </p:nvSpPr>
          <p:spPr>
            <a:xfrm>
              <a:off x="0" y="-28575"/>
              <a:ext cx="4961732" cy="648692"/>
            </a:xfrm>
            <a:prstGeom prst="rect">
              <a:avLst/>
            </a:prstGeom>
          </p:spPr>
          <p:txBody>
            <a:bodyPr anchor="t" rtlCol="false" tIns="0" lIns="0" bIns="0" rIns="0"/>
            <a:lstStyle/>
            <a:p>
              <a:pPr algn="r">
                <a:lnSpc>
                  <a:spcPts val="3625"/>
                </a:lnSpc>
              </a:pPr>
              <a:r>
                <a:rPr lang="en-US" sz="2874">
                  <a:solidFill>
                    <a:srgbClr val="272525"/>
                  </a:solidFill>
                  <a:latin typeface="Petrona"/>
                  <a:ea typeface="Petrona"/>
                  <a:cs typeface="Petrona"/>
                  <a:sym typeface="Petrona"/>
                </a:rPr>
                <a:t>Identify Leads</a:t>
              </a:r>
            </a:p>
          </p:txBody>
        </p:sp>
      </p:grpSp>
      <p:sp>
        <p:nvSpPr>
          <p:cNvPr name="Freeform 14" id="14" descr="preencoded.png"/>
          <p:cNvSpPr/>
          <p:nvPr/>
        </p:nvSpPr>
        <p:spPr>
          <a:xfrm flipH="false" flipV="false" rot="0">
            <a:off x="6290816" y="3652094"/>
            <a:ext cx="5706219" cy="5706219"/>
          </a:xfrm>
          <a:custGeom>
            <a:avLst/>
            <a:gdLst/>
            <a:ahLst/>
            <a:cxnLst/>
            <a:rect r="r" b="b" t="t" l="l"/>
            <a:pathLst>
              <a:path h="5706219" w="5706219">
                <a:moveTo>
                  <a:pt x="0" y="0"/>
                </a:moveTo>
                <a:lnTo>
                  <a:pt x="5706219" y="0"/>
                </a:lnTo>
                <a:lnTo>
                  <a:pt x="5706219" y="5706218"/>
                </a:lnTo>
                <a:lnTo>
                  <a:pt x="0" y="5706218"/>
                </a:lnTo>
                <a:lnTo>
                  <a:pt x="0" y="0"/>
                </a:lnTo>
                <a:close/>
              </a:path>
            </a:pathLst>
          </a:custGeom>
          <a:blipFill>
            <a:blip r:embed="R60816d3cada341d6"/>
            <a:stretch>
              <a:fillRect l="0" t="0" r="0" b="0"/>
            </a:stretch>
          </a:blipFill>
        </p:spPr>
      </p:sp>
      <p:grpSp>
        <p:nvGrpSpPr>
          <p:cNvPr name="Group 15" id="15"/>
          <p:cNvGrpSpPr/>
          <p:nvPr/>
        </p:nvGrpSpPr>
        <p:grpSpPr>
          <a:xfrm rot="0">
            <a:off x="6964264" y="5896570"/>
            <a:ext cx="424160" cy="530275"/>
            <a:chOff x="0" y="0"/>
            <a:chExt cx="565547" cy="707033"/>
          </a:xfrm>
        </p:grpSpPr>
        <p:sp>
          <p:nvSpPr>
            <p:cNvPr name="Freeform 16" id="16"/>
            <p:cNvSpPr/>
            <p:nvPr/>
          </p:nvSpPr>
          <p:spPr>
            <a:xfrm flipH="false" flipV="false" rot="0">
              <a:off x="0" y="0"/>
              <a:ext cx="565547" cy="707033"/>
            </a:xfrm>
            <a:custGeom>
              <a:avLst/>
              <a:gdLst/>
              <a:ahLst/>
              <a:cxnLst/>
              <a:rect r="r" b="b" t="t" l="l"/>
              <a:pathLst>
                <a:path h="707033" w="565547">
                  <a:moveTo>
                    <a:pt x="0" y="0"/>
                  </a:moveTo>
                  <a:lnTo>
                    <a:pt x="565547" y="0"/>
                  </a:lnTo>
                  <a:lnTo>
                    <a:pt x="565547" y="707033"/>
                  </a:lnTo>
                  <a:lnTo>
                    <a:pt x="0" y="707033"/>
                  </a:lnTo>
                  <a:close/>
                </a:path>
              </a:pathLst>
            </a:custGeom>
            <a:solidFill>
              <a:srgbClr val="000000">
                <a:alpha val="0"/>
              </a:srgbClr>
            </a:solidFill>
          </p:spPr>
        </p:sp>
        <p:sp>
          <p:nvSpPr>
            <p:cNvPr name="TextBox 17" id="17"/>
            <p:cNvSpPr txBox="true"/>
            <p:nvPr/>
          </p:nvSpPr>
          <p:spPr>
            <a:xfrm>
              <a:off x="0" y="-142875"/>
              <a:ext cx="565547" cy="849908"/>
            </a:xfrm>
            <a:prstGeom prst="rect">
              <a:avLst/>
            </a:prstGeom>
          </p:spPr>
          <p:txBody>
            <a:bodyPr anchor="t" rtlCol="false" tIns="0" lIns="0" bIns="0" rIns="0"/>
            <a:lstStyle/>
            <a:p>
              <a:pPr algn="l">
                <a:lnSpc>
                  <a:spcPts val="5312"/>
                </a:lnSpc>
              </a:pPr>
              <a:r>
                <a:rPr lang="en-US" sz="3312">
                  <a:solidFill>
                    <a:srgbClr val="272525"/>
                  </a:solidFill>
                  <a:latin typeface="Petrona"/>
                  <a:ea typeface="Petrona"/>
                  <a:cs typeface="Petrona"/>
                  <a:sym typeface="Petrona"/>
                </a:rPr>
                <a:t>1</a:t>
              </a:r>
            </a:p>
          </p:txBody>
        </p:sp>
      </p:grpSp>
      <p:grpSp>
        <p:nvGrpSpPr>
          <p:cNvPr name="Group 18" id="18"/>
          <p:cNvGrpSpPr/>
          <p:nvPr/>
        </p:nvGrpSpPr>
        <p:grpSpPr>
          <a:xfrm rot="0">
            <a:off x="12422237" y="4739729"/>
            <a:ext cx="3721299" cy="465088"/>
            <a:chOff x="0" y="0"/>
            <a:chExt cx="4961732" cy="620117"/>
          </a:xfrm>
        </p:grpSpPr>
        <p:sp>
          <p:nvSpPr>
            <p:cNvPr name="Freeform 19" id="19"/>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0" id="20"/>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Follow Up</a:t>
              </a:r>
            </a:p>
          </p:txBody>
        </p:sp>
      </p:grpSp>
      <p:sp>
        <p:nvSpPr>
          <p:cNvPr name="Freeform 21" id="21" descr="preencoded.png"/>
          <p:cNvSpPr/>
          <p:nvPr/>
        </p:nvSpPr>
        <p:spPr>
          <a:xfrm flipH="false" flipV="false" rot="0">
            <a:off x="6290816" y="3652094"/>
            <a:ext cx="5706219" cy="5706219"/>
          </a:xfrm>
          <a:custGeom>
            <a:avLst/>
            <a:gdLst/>
            <a:ahLst/>
            <a:cxnLst/>
            <a:rect r="r" b="b" t="t" l="l"/>
            <a:pathLst>
              <a:path h="5706219" w="5706219">
                <a:moveTo>
                  <a:pt x="0" y="0"/>
                </a:moveTo>
                <a:lnTo>
                  <a:pt x="5706219" y="0"/>
                </a:lnTo>
                <a:lnTo>
                  <a:pt x="5706219" y="5706218"/>
                </a:lnTo>
                <a:lnTo>
                  <a:pt x="0" y="5706218"/>
                </a:lnTo>
                <a:lnTo>
                  <a:pt x="0" y="0"/>
                </a:lnTo>
                <a:close/>
              </a:path>
            </a:pathLst>
          </a:custGeom>
          <a:blipFill>
            <a:blip r:embed="R9dd9c923f2864205"/>
            <a:stretch>
              <a:fillRect l="0" t="0" r="0" b="0"/>
            </a:stretch>
          </a:blipFill>
        </p:spPr>
      </p:sp>
      <p:grpSp>
        <p:nvGrpSpPr>
          <p:cNvPr name="Group 22" id="22"/>
          <p:cNvGrpSpPr/>
          <p:nvPr/>
        </p:nvGrpSpPr>
        <p:grpSpPr>
          <a:xfrm rot="0">
            <a:off x="10212884" y="4707731"/>
            <a:ext cx="424160" cy="530275"/>
            <a:chOff x="0" y="0"/>
            <a:chExt cx="565547" cy="707033"/>
          </a:xfrm>
        </p:grpSpPr>
        <p:sp>
          <p:nvSpPr>
            <p:cNvPr name="Freeform 23" id="23"/>
            <p:cNvSpPr/>
            <p:nvPr/>
          </p:nvSpPr>
          <p:spPr>
            <a:xfrm flipH="false" flipV="false" rot="0">
              <a:off x="0" y="0"/>
              <a:ext cx="565547" cy="707033"/>
            </a:xfrm>
            <a:custGeom>
              <a:avLst/>
              <a:gdLst/>
              <a:ahLst/>
              <a:cxnLst/>
              <a:rect r="r" b="b" t="t" l="l"/>
              <a:pathLst>
                <a:path h="707033" w="565547">
                  <a:moveTo>
                    <a:pt x="0" y="0"/>
                  </a:moveTo>
                  <a:lnTo>
                    <a:pt x="565547" y="0"/>
                  </a:lnTo>
                  <a:lnTo>
                    <a:pt x="565547" y="707033"/>
                  </a:lnTo>
                  <a:lnTo>
                    <a:pt x="0" y="707033"/>
                  </a:lnTo>
                  <a:close/>
                </a:path>
              </a:pathLst>
            </a:custGeom>
            <a:solidFill>
              <a:srgbClr val="000000">
                <a:alpha val="0"/>
              </a:srgbClr>
            </a:solidFill>
          </p:spPr>
        </p:sp>
        <p:sp>
          <p:nvSpPr>
            <p:cNvPr name="TextBox 24" id="24"/>
            <p:cNvSpPr txBox="true"/>
            <p:nvPr/>
          </p:nvSpPr>
          <p:spPr>
            <a:xfrm>
              <a:off x="0" y="-142875"/>
              <a:ext cx="565547" cy="849908"/>
            </a:xfrm>
            <a:prstGeom prst="rect">
              <a:avLst/>
            </a:prstGeom>
          </p:spPr>
          <p:txBody>
            <a:bodyPr anchor="t" rtlCol="false" tIns="0" lIns="0" bIns="0" rIns="0"/>
            <a:lstStyle/>
            <a:p>
              <a:pPr algn="l">
                <a:lnSpc>
                  <a:spcPts val="5312"/>
                </a:lnSpc>
              </a:pPr>
              <a:r>
                <a:rPr lang="en-US" sz="3312">
                  <a:solidFill>
                    <a:srgbClr val="272525"/>
                  </a:solidFill>
                  <a:latin typeface="Petrona"/>
                  <a:ea typeface="Petrona"/>
                  <a:cs typeface="Petrona"/>
                  <a:sym typeface="Petrona"/>
                </a:rPr>
                <a:t>2</a:t>
              </a:r>
            </a:p>
          </p:txBody>
        </p:sp>
      </p:grpSp>
      <p:grpSp>
        <p:nvGrpSpPr>
          <p:cNvPr name="Group 25" id="25"/>
          <p:cNvGrpSpPr/>
          <p:nvPr/>
        </p:nvGrpSpPr>
        <p:grpSpPr>
          <a:xfrm rot="0">
            <a:off x="12422237" y="7805440"/>
            <a:ext cx="3721299" cy="465088"/>
            <a:chOff x="0" y="0"/>
            <a:chExt cx="4961732" cy="620117"/>
          </a:xfrm>
        </p:grpSpPr>
        <p:sp>
          <p:nvSpPr>
            <p:cNvPr name="Freeform 26" id="26"/>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7" id="27"/>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Convert Sales</a:t>
              </a:r>
            </a:p>
          </p:txBody>
        </p:sp>
      </p:grpSp>
      <p:sp>
        <p:nvSpPr>
          <p:cNvPr name="Freeform 28" id="28" descr="preencoded.png"/>
          <p:cNvSpPr/>
          <p:nvPr/>
        </p:nvSpPr>
        <p:spPr>
          <a:xfrm flipH="false" flipV="false" rot="0">
            <a:off x="6290816" y="3652094"/>
            <a:ext cx="5706219" cy="5706219"/>
          </a:xfrm>
          <a:custGeom>
            <a:avLst/>
            <a:gdLst/>
            <a:ahLst/>
            <a:cxnLst/>
            <a:rect r="r" b="b" t="t" l="l"/>
            <a:pathLst>
              <a:path h="5706219" w="5706219">
                <a:moveTo>
                  <a:pt x="0" y="0"/>
                </a:moveTo>
                <a:lnTo>
                  <a:pt x="5706219" y="0"/>
                </a:lnTo>
                <a:lnTo>
                  <a:pt x="5706219" y="5706218"/>
                </a:lnTo>
                <a:lnTo>
                  <a:pt x="0" y="5706218"/>
                </a:lnTo>
                <a:lnTo>
                  <a:pt x="0" y="0"/>
                </a:lnTo>
                <a:close/>
              </a:path>
            </a:pathLst>
          </a:custGeom>
          <a:blipFill>
            <a:blip r:embed="R4d859cb90b7f499f"/>
            <a:stretch>
              <a:fillRect l="0" t="0" r="0" b="0"/>
            </a:stretch>
          </a:blipFill>
        </p:spPr>
      </p:sp>
      <p:grpSp>
        <p:nvGrpSpPr>
          <p:cNvPr name="Group 29" id="29"/>
          <p:cNvGrpSpPr/>
          <p:nvPr/>
        </p:nvGrpSpPr>
        <p:grpSpPr>
          <a:xfrm rot="0">
            <a:off x="9618166" y="8115449"/>
            <a:ext cx="424160" cy="530275"/>
            <a:chOff x="0" y="0"/>
            <a:chExt cx="565547" cy="707033"/>
          </a:xfrm>
        </p:grpSpPr>
        <p:sp>
          <p:nvSpPr>
            <p:cNvPr name="Freeform 30" id="30"/>
            <p:cNvSpPr/>
            <p:nvPr/>
          </p:nvSpPr>
          <p:spPr>
            <a:xfrm flipH="false" flipV="false" rot="0">
              <a:off x="0" y="0"/>
              <a:ext cx="565547" cy="707033"/>
            </a:xfrm>
            <a:custGeom>
              <a:avLst/>
              <a:gdLst/>
              <a:ahLst/>
              <a:cxnLst/>
              <a:rect r="r" b="b" t="t" l="l"/>
              <a:pathLst>
                <a:path h="707033" w="565547">
                  <a:moveTo>
                    <a:pt x="0" y="0"/>
                  </a:moveTo>
                  <a:lnTo>
                    <a:pt x="565547" y="0"/>
                  </a:lnTo>
                  <a:lnTo>
                    <a:pt x="565547" y="707033"/>
                  </a:lnTo>
                  <a:lnTo>
                    <a:pt x="0" y="707033"/>
                  </a:lnTo>
                  <a:close/>
                </a:path>
              </a:pathLst>
            </a:custGeom>
            <a:solidFill>
              <a:srgbClr val="000000">
                <a:alpha val="0"/>
              </a:srgbClr>
            </a:solidFill>
          </p:spPr>
        </p:sp>
        <p:sp>
          <p:nvSpPr>
            <p:cNvPr name="TextBox 31" id="31"/>
            <p:cNvSpPr txBox="true"/>
            <p:nvPr/>
          </p:nvSpPr>
          <p:spPr>
            <a:xfrm>
              <a:off x="0" y="-142875"/>
              <a:ext cx="565547" cy="849908"/>
            </a:xfrm>
            <a:prstGeom prst="rect">
              <a:avLst/>
            </a:prstGeom>
          </p:spPr>
          <p:txBody>
            <a:bodyPr anchor="t" rtlCol="false" tIns="0" lIns="0" bIns="0" rIns="0"/>
            <a:lstStyle/>
            <a:p>
              <a:pPr algn="l">
                <a:lnSpc>
                  <a:spcPts val="5312"/>
                </a:lnSpc>
              </a:pPr>
              <a:r>
                <a:rPr lang="en-US" sz="3312">
                  <a:solidFill>
                    <a:srgbClr val="272525"/>
                  </a:solidFill>
                  <a:latin typeface="Petrona"/>
                  <a:ea typeface="Petrona"/>
                  <a:cs typeface="Petrona"/>
                  <a:sym typeface="Petrona"/>
                </a:rPr>
                <a:t>3</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808f312b5a0c4926"/>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3169068893af4321"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c20820632d0d4bc6"/>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a411adeab2454cb2"/>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eea5b741b1ac4ce6"/>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10ecae1f692e4e5f"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1d3b70776872495b"/>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c3a07fb880ff4141"/>
            <a:stretch>
              <a:fillRect l="0" t="0" r="0" b="0"/>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87773a0a363546e7"/>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a:hlinkClick r:id="rcId538aced79fdc4e58"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93586f04e686463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0f1c3344984042ec"/>
            <a:stretch>
              <a:fillRect/>
            </a:stretch>
          </a:blipFill>
        </p:spPr>
      </p:sp>
      <p:grpSp>
        <p:nvGrpSpPr>
          <p:cNvPr id="7" name="Group 7"/>
          <p:cNvGrpSpPr/>
          <p:nvPr/>
        </p:nvGrpSpPr>
        <p:grpSpPr>
          <a:xfrm>
            <a:off x="992238" y="3308598"/>
            <a:ext cx="9445526" cy="2790974"/>
            <a:chOff x="0" y="0"/>
            <a:chExt cx="12594035" cy="3721298"/>
          </a:xfrm>
        </p:grpSpPr>
        <p:sp>
          <p:nvSpPr>
            <p:cNvPr id="8" name="Freeform 8"/>
            <p:cNvSpPr/>
            <p:nvPr/>
          </p:nvSpPr>
          <p:spPr>
            <a:xfrm>
              <a:off x="0" y="0"/>
              <a:ext cx="12594035" cy="3721298"/>
            </a:xfrm>
            <a:custGeom>
              <a:avLst/>
              <a:gdLst/>
              <a:ahLst/>
              <a:cxnLst/>
              <a:rect l="l" t="t" r="r" b="b"/>
              <a:pathLst>
                <a:path w="12594035" h="3721298">
                  <a:moveTo>
                    <a:pt x="0" y="0"/>
                  </a:moveTo>
                  <a:lnTo>
                    <a:pt x="12594035" y="0"/>
                  </a:lnTo>
                  <a:lnTo>
                    <a:pt x="12594035" y="3721298"/>
                  </a:lnTo>
                  <a:lnTo>
                    <a:pt x="0" y="3721298"/>
                  </a:lnTo>
                  <a:close/>
                </a:path>
              </a:pathLst>
            </a:custGeom>
            <a:solidFill>
              <a:srgbClr val="000000">
                <a:alpha val="0"/>
              </a:srgbClr>
            </a:solidFill>
          </p:spPr>
        </p:sp>
        <p:sp>
          <p:nvSpPr>
            <p:cNvPr id="9" name="TextBox 9"/>
            <p:cNvSpPr txBox="1"/>
            <p:nvPr/>
          </p:nvSpPr>
          <p:spPr>
            <a:xfrm>
              <a:off x="0" y="-47625"/>
              <a:ext cx="12594035" cy="3768923"/>
            </a:xfrm>
            <a:prstGeom prst="rect">
              <a:avLst/>
            </a:prstGeom>
          </p:spPr>
          <p:txBody>
            <a:bodyPr lIns="0" tIns="0" rIns="0" bIns="0" rtlCol="0" anchor="t"/>
            <a:lstStyle/>
            <a:p>
              <a:pPr algn="l">
                <a:lnSpc>
                  <a:spcPts val="7312"/>
                </a:lnSpc>
              </a:pPr>
              <a:r>
                <a:rPr lang="en-US" sz="5812" dirty="0">
                  <a:solidFill>
                    <a:srgbClr val="000000"/>
                  </a:solidFill>
                  <a:latin typeface="Petrona"/>
                  <a:ea typeface="Petrona"/>
                  <a:cs typeface="Petrona"/>
                  <a:sym typeface="Petrona"/>
                </a:rPr>
                <a:t>Skyline Properties CRM Project: Employee Dashboard Overview</a:t>
              </a:r>
            </a:p>
          </p:txBody>
        </p:sp>
      </p:grpSp>
      <p:grpSp>
        <p:nvGrpSpPr>
          <p:cNvPr id="10" name="Group 10"/>
          <p:cNvGrpSpPr/>
          <p:nvPr/>
        </p:nvGrpSpPr>
        <p:grpSpPr>
          <a:xfrm>
            <a:off x="997000" y="6515100"/>
            <a:ext cx="9445526" cy="664220"/>
            <a:chOff x="0" y="-85725"/>
            <a:chExt cx="12594035" cy="885625"/>
          </a:xfrm>
        </p:grpSpPr>
        <p:sp>
          <p:nvSpPr>
            <p:cNvPr id="11" name="Freeform 11"/>
            <p:cNvSpPr/>
            <p:nvPr/>
          </p:nvSpPr>
          <p:spPr>
            <a:xfrm>
              <a:off x="0" y="0"/>
              <a:ext cx="12594035" cy="604838"/>
            </a:xfrm>
            <a:custGeom>
              <a:avLst/>
              <a:gdLst/>
              <a:ahLst/>
              <a:cxnLst/>
              <a:rect l="l" t="t" r="r" b="b"/>
              <a:pathLst>
                <a:path w="12594035" h="604838">
                  <a:moveTo>
                    <a:pt x="0" y="0"/>
                  </a:moveTo>
                  <a:lnTo>
                    <a:pt x="12594035" y="0"/>
                  </a:lnTo>
                  <a:lnTo>
                    <a:pt x="12594035" y="604838"/>
                  </a:lnTo>
                  <a:lnTo>
                    <a:pt x="0" y="604838"/>
                  </a:lnTo>
                  <a:close/>
                </a:path>
              </a:pathLst>
            </a:custGeom>
            <a:solidFill>
              <a:srgbClr val="000000">
                <a:alpha val="0"/>
              </a:srgbClr>
            </a:solidFill>
          </p:spPr>
        </p:sp>
        <p:sp>
          <p:nvSpPr>
            <p:cNvPr id="12" name="TextBox 12"/>
            <p:cNvSpPr txBox="1"/>
            <p:nvPr/>
          </p:nvSpPr>
          <p:spPr>
            <a:xfrm>
              <a:off x="0" y="-85725"/>
              <a:ext cx="12594035" cy="885625"/>
            </a:xfrm>
            <a:prstGeom prst="rect">
              <a:avLst/>
            </a:prstGeom>
          </p:spPr>
          <p:txBody>
            <a:bodyPr lIns="0" tIns="0" rIns="0" bIns="0" rtlCol="0" anchor="t"/>
            <a:lstStyle/>
            <a:p>
              <a:pPr algn="l">
                <a:lnSpc>
                  <a:spcPts val="3562"/>
                </a:lnSpc>
              </a:pPr>
              <a:r>
                <a:rPr lang="en-US" sz="2187" dirty="0">
                  <a:solidFill>
                    <a:srgbClr val="272525"/>
                  </a:solidFill>
                  <a:latin typeface="Inter"/>
                  <a:ea typeface="Inter"/>
                  <a:cs typeface="Inter"/>
                  <a:sym typeface="Inter"/>
                </a:rPr>
                <a:t>Streamlining Customer Relationship Management.</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1c38cd90049e48f7"/>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0d1fd8ce6fa44263"/>
            <a:stretch>
              <a:fillRect/>
            </a:stretch>
          </a:blipFill>
        </p:spPr>
      </p:sp>
      <p:grpSp>
        <p:nvGrpSpPr>
          <p:cNvPr id="6" name="Group 6"/>
          <p:cNvGrpSpPr/>
          <p:nvPr/>
        </p:nvGrpSpPr>
        <p:grpSpPr>
          <a:xfrm>
            <a:off x="7850237" y="1654969"/>
            <a:ext cx="9445526" cy="2790974"/>
            <a:chOff x="0" y="0"/>
            <a:chExt cx="12594035" cy="3721298"/>
          </a:xfrm>
        </p:grpSpPr>
        <p:sp>
          <p:nvSpPr>
            <p:cNvPr id="7" name="Freeform 7"/>
            <p:cNvSpPr/>
            <p:nvPr/>
          </p:nvSpPr>
          <p:spPr>
            <a:xfrm>
              <a:off x="0" y="0"/>
              <a:ext cx="12594035" cy="3721298"/>
            </a:xfrm>
            <a:custGeom>
              <a:avLst/>
              <a:gdLst/>
              <a:ahLst/>
              <a:cxnLst/>
              <a:rect l="l" t="t" r="r" b="b"/>
              <a:pathLst>
                <a:path w="12594035" h="3721298">
                  <a:moveTo>
                    <a:pt x="0" y="0"/>
                  </a:moveTo>
                  <a:lnTo>
                    <a:pt x="12594035" y="0"/>
                  </a:lnTo>
                  <a:lnTo>
                    <a:pt x="12594035" y="3721298"/>
                  </a:lnTo>
                  <a:lnTo>
                    <a:pt x="0" y="3721298"/>
                  </a:lnTo>
                  <a:close/>
                </a:path>
              </a:pathLst>
            </a:custGeom>
            <a:solidFill>
              <a:srgbClr val="000000">
                <a:alpha val="0"/>
              </a:srgbClr>
            </a:solidFill>
          </p:spPr>
        </p:sp>
        <p:sp>
          <p:nvSpPr>
            <p:cNvPr id="8" name="TextBox 8"/>
            <p:cNvSpPr txBox="1"/>
            <p:nvPr/>
          </p:nvSpPr>
          <p:spPr>
            <a:xfrm>
              <a:off x="0" y="-47625"/>
              <a:ext cx="12594035" cy="3768923"/>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The Central Hub for Managing Customer Interactions</a:t>
              </a:r>
            </a:p>
          </p:txBody>
        </p:sp>
      </p:grpSp>
      <p:sp>
        <p:nvSpPr>
          <p:cNvPr id="9" name="Freeform 9" descr="preencoded.png"/>
          <p:cNvSpPr/>
          <p:nvPr/>
        </p:nvSpPr>
        <p:spPr>
          <a:xfrm>
            <a:off x="7850237" y="4871145"/>
            <a:ext cx="708720" cy="708720"/>
          </a:xfrm>
          <a:custGeom>
            <a:avLst/>
            <a:gdLst/>
            <a:ahLst/>
            <a:cxnLst/>
            <a:rect l="l" t="t" r="r" b="b"/>
            <a:pathLst>
              <a:path w="708720" h="708720">
                <a:moveTo>
                  <a:pt x="0" y="0"/>
                </a:moveTo>
                <a:lnTo>
                  <a:pt x="708721" y="0"/>
                </a:lnTo>
                <a:lnTo>
                  <a:pt x="708721" y="708720"/>
                </a:lnTo>
                <a:lnTo>
                  <a:pt x="0" y="708720"/>
                </a:lnTo>
                <a:lnTo>
                  <a:pt x="0" y="0"/>
                </a:lnTo>
                <a:close/>
              </a:path>
            </a:pathLst>
          </a:custGeom>
          <a:blipFill>
            <a:blip r:embed="R28b76432ccc040d8"/>
            <a:stretch>
              <a:fillRect/>
            </a:stretch>
          </a:blipFill>
        </p:spPr>
      </p:sp>
      <p:grpSp>
        <p:nvGrpSpPr>
          <p:cNvPr id="10" name="Group 10"/>
          <p:cNvGrpSpPr/>
          <p:nvPr/>
        </p:nvGrpSpPr>
        <p:grpSpPr>
          <a:xfrm>
            <a:off x="7850237" y="5863381"/>
            <a:ext cx="2864941" cy="465088"/>
            <a:chOff x="0" y="0"/>
            <a:chExt cx="3819922" cy="620117"/>
          </a:xfrm>
        </p:grpSpPr>
        <p:sp>
          <p:nvSpPr>
            <p:cNvPr id="11" name="Freeform 11"/>
            <p:cNvSpPr/>
            <p:nvPr/>
          </p:nvSpPr>
          <p:spPr>
            <a:xfrm>
              <a:off x="0" y="0"/>
              <a:ext cx="3819922" cy="620117"/>
            </a:xfrm>
            <a:custGeom>
              <a:avLst/>
              <a:gdLst/>
              <a:ahLst/>
              <a:cxnLst/>
              <a:rect l="l" t="t" r="r" b="b"/>
              <a:pathLst>
                <a:path w="3819922" h="620117">
                  <a:moveTo>
                    <a:pt x="0" y="0"/>
                  </a:moveTo>
                  <a:lnTo>
                    <a:pt x="3819922" y="0"/>
                  </a:lnTo>
                  <a:lnTo>
                    <a:pt x="3819922" y="620117"/>
                  </a:lnTo>
                  <a:lnTo>
                    <a:pt x="0" y="620117"/>
                  </a:lnTo>
                  <a:close/>
                </a:path>
              </a:pathLst>
            </a:custGeom>
            <a:solidFill>
              <a:srgbClr val="000000">
                <a:alpha val="0"/>
              </a:srgbClr>
            </a:solidFill>
          </p:spPr>
        </p:sp>
        <p:sp>
          <p:nvSpPr>
            <p:cNvPr id="12" name="TextBox 12"/>
            <p:cNvSpPr txBox="1"/>
            <p:nvPr/>
          </p:nvSpPr>
          <p:spPr>
            <a:xfrm>
              <a:off x="0" y="-28575"/>
              <a:ext cx="3819922" cy="648692"/>
            </a:xfrm>
            <a:prstGeom prst="rect">
              <a:avLst/>
            </a:prstGeom>
          </p:spPr>
          <p:txBody>
            <a:bodyPr lIns="0" tIns="0" rIns="0" bIns="0" rtlCol="0" anchor="t"/>
            <a:lstStyle/>
            <a:p>
              <a:pPr algn="l">
                <a:lnSpc>
                  <a:spcPts val="3625"/>
                </a:lnSpc>
              </a:pPr>
              <a:r>
                <a:rPr lang="en-US" sz="2874" dirty="0">
                  <a:solidFill>
                    <a:srgbClr val="272525"/>
                  </a:solidFill>
                  <a:latin typeface="Petrona"/>
                  <a:ea typeface="Petrona"/>
                  <a:cs typeface="Petrona"/>
                  <a:sym typeface="Petrona"/>
                </a:rPr>
                <a:t>Enquiry</a:t>
              </a:r>
            </a:p>
          </p:txBody>
        </p:sp>
      </p:grpSp>
      <p:grpSp>
        <p:nvGrpSpPr>
          <p:cNvPr id="13" name="Group 13"/>
          <p:cNvGrpSpPr/>
          <p:nvPr/>
        </p:nvGrpSpPr>
        <p:grpSpPr>
          <a:xfrm>
            <a:off x="7850237" y="6498580"/>
            <a:ext cx="2864941" cy="907256"/>
            <a:chOff x="0" y="0"/>
            <a:chExt cx="3819922" cy="1209675"/>
          </a:xfrm>
        </p:grpSpPr>
        <p:sp>
          <p:nvSpPr>
            <p:cNvPr id="14" name="Freeform 14"/>
            <p:cNvSpPr/>
            <p:nvPr/>
          </p:nvSpPr>
          <p:spPr>
            <a:xfrm>
              <a:off x="0" y="0"/>
              <a:ext cx="3819922" cy="1209675"/>
            </a:xfrm>
            <a:custGeom>
              <a:avLst/>
              <a:gdLst/>
              <a:ahLst/>
              <a:cxnLst/>
              <a:rect l="l" t="t" r="r" b="b"/>
              <a:pathLst>
                <a:path w="3819922" h="1209675">
                  <a:moveTo>
                    <a:pt x="0" y="0"/>
                  </a:moveTo>
                  <a:lnTo>
                    <a:pt x="3819922" y="0"/>
                  </a:lnTo>
                  <a:lnTo>
                    <a:pt x="3819922" y="1209675"/>
                  </a:lnTo>
                  <a:lnTo>
                    <a:pt x="0" y="1209675"/>
                  </a:lnTo>
                  <a:close/>
                </a:path>
              </a:pathLst>
            </a:custGeom>
            <a:solidFill>
              <a:srgbClr val="000000">
                <a:alpha val="0"/>
              </a:srgbClr>
            </a:solidFill>
          </p:spPr>
        </p:sp>
        <p:sp>
          <p:nvSpPr>
            <p:cNvPr id="15" name="TextBox 15"/>
            <p:cNvSpPr txBox="1"/>
            <p:nvPr/>
          </p:nvSpPr>
          <p:spPr>
            <a:xfrm>
              <a:off x="0" y="-85725"/>
              <a:ext cx="3819922"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Handle customer questions.</a:t>
              </a:r>
            </a:p>
          </p:txBody>
        </p:sp>
      </p:grpSp>
      <p:sp>
        <p:nvSpPr>
          <p:cNvPr id="16" name="Freeform 16" descr="preencoded.png"/>
          <p:cNvSpPr/>
          <p:nvPr/>
        </p:nvSpPr>
        <p:spPr>
          <a:xfrm>
            <a:off x="11140380" y="4871145"/>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f9a30fa644724f8b"/>
            <a:stretch>
              <a:fillRect/>
            </a:stretch>
          </a:blipFill>
        </p:spPr>
      </p:sp>
      <p:grpSp>
        <p:nvGrpSpPr>
          <p:cNvPr id="17" name="Group 17"/>
          <p:cNvGrpSpPr/>
          <p:nvPr/>
        </p:nvGrpSpPr>
        <p:grpSpPr>
          <a:xfrm>
            <a:off x="11140380" y="5863381"/>
            <a:ext cx="2865090" cy="465088"/>
            <a:chOff x="0" y="0"/>
            <a:chExt cx="3820120" cy="620117"/>
          </a:xfrm>
        </p:grpSpPr>
        <p:sp>
          <p:nvSpPr>
            <p:cNvPr id="18" name="Freeform 18"/>
            <p:cNvSpPr/>
            <p:nvPr/>
          </p:nvSpPr>
          <p:spPr>
            <a:xfrm>
              <a:off x="0" y="0"/>
              <a:ext cx="3820120" cy="620117"/>
            </a:xfrm>
            <a:custGeom>
              <a:avLst/>
              <a:gdLst/>
              <a:ahLst/>
              <a:cxnLst/>
              <a:rect l="l" t="t" r="r" b="b"/>
              <a:pathLst>
                <a:path w="3820120" h="620117">
                  <a:moveTo>
                    <a:pt x="0" y="0"/>
                  </a:moveTo>
                  <a:lnTo>
                    <a:pt x="3820120" y="0"/>
                  </a:lnTo>
                  <a:lnTo>
                    <a:pt x="3820120" y="620117"/>
                  </a:lnTo>
                  <a:lnTo>
                    <a:pt x="0" y="620117"/>
                  </a:lnTo>
                  <a:close/>
                </a:path>
              </a:pathLst>
            </a:custGeom>
            <a:solidFill>
              <a:srgbClr val="000000">
                <a:alpha val="0"/>
              </a:srgbClr>
            </a:solidFill>
          </p:spPr>
        </p:sp>
        <p:sp>
          <p:nvSpPr>
            <p:cNvPr id="19" name="TextBox 19"/>
            <p:cNvSpPr txBox="1"/>
            <p:nvPr/>
          </p:nvSpPr>
          <p:spPr>
            <a:xfrm>
              <a:off x="0" y="-28575"/>
              <a:ext cx="3820120"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Follow Up</a:t>
              </a:r>
            </a:p>
          </p:txBody>
        </p:sp>
      </p:grpSp>
      <p:grpSp>
        <p:nvGrpSpPr>
          <p:cNvPr id="20" name="Group 20"/>
          <p:cNvGrpSpPr/>
          <p:nvPr/>
        </p:nvGrpSpPr>
        <p:grpSpPr>
          <a:xfrm>
            <a:off x="11140380" y="6498580"/>
            <a:ext cx="2865090" cy="1360885"/>
            <a:chOff x="0" y="0"/>
            <a:chExt cx="3820120" cy="1814513"/>
          </a:xfrm>
        </p:grpSpPr>
        <p:sp>
          <p:nvSpPr>
            <p:cNvPr id="21" name="Freeform 21"/>
            <p:cNvSpPr/>
            <p:nvPr/>
          </p:nvSpPr>
          <p:spPr>
            <a:xfrm>
              <a:off x="0" y="0"/>
              <a:ext cx="3820120" cy="1814513"/>
            </a:xfrm>
            <a:custGeom>
              <a:avLst/>
              <a:gdLst/>
              <a:ahLst/>
              <a:cxnLst/>
              <a:rect l="l" t="t" r="r" b="b"/>
              <a:pathLst>
                <a:path w="3820120" h="1814513">
                  <a:moveTo>
                    <a:pt x="0" y="0"/>
                  </a:moveTo>
                  <a:lnTo>
                    <a:pt x="3820120" y="0"/>
                  </a:lnTo>
                  <a:lnTo>
                    <a:pt x="3820120" y="1814513"/>
                  </a:lnTo>
                  <a:lnTo>
                    <a:pt x="0" y="1814513"/>
                  </a:lnTo>
                  <a:close/>
                </a:path>
              </a:pathLst>
            </a:custGeom>
            <a:solidFill>
              <a:srgbClr val="000000">
                <a:alpha val="0"/>
              </a:srgbClr>
            </a:solidFill>
          </p:spPr>
        </p:sp>
        <p:sp>
          <p:nvSpPr>
            <p:cNvPr id="22" name="TextBox 22"/>
            <p:cNvSpPr txBox="1"/>
            <p:nvPr/>
          </p:nvSpPr>
          <p:spPr>
            <a:xfrm>
              <a:off x="0" y="-85725"/>
              <a:ext cx="3820120" cy="1900238"/>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Track interactions to ensure customer satisfaction.</a:t>
              </a:r>
            </a:p>
          </p:txBody>
        </p:sp>
      </p:grpSp>
      <p:sp>
        <p:nvSpPr>
          <p:cNvPr id="23" name="Freeform 23" descr="preencoded.png"/>
          <p:cNvSpPr/>
          <p:nvPr/>
        </p:nvSpPr>
        <p:spPr>
          <a:xfrm>
            <a:off x="14430672" y="4871145"/>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3a5c462dc5984ce7"/>
            <a:stretch>
              <a:fillRect/>
            </a:stretch>
          </a:blipFill>
        </p:spPr>
      </p:sp>
      <p:grpSp>
        <p:nvGrpSpPr>
          <p:cNvPr id="24" name="Group 24"/>
          <p:cNvGrpSpPr/>
          <p:nvPr/>
        </p:nvGrpSpPr>
        <p:grpSpPr>
          <a:xfrm>
            <a:off x="14430672" y="5863381"/>
            <a:ext cx="2864941" cy="465088"/>
            <a:chOff x="0" y="0"/>
            <a:chExt cx="3819922" cy="620117"/>
          </a:xfrm>
        </p:grpSpPr>
        <p:sp>
          <p:nvSpPr>
            <p:cNvPr id="25" name="Freeform 25"/>
            <p:cNvSpPr/>
            <p:nvPr/>
          </p:nvSpPr>
          <p:spPr>
            <a:xfrm>
              <a:off x="0" y="0"/>
              <a:ext cx="3819922" cy="620117"/>
            </a:xfrm>
            <a:custGeom>
              <a:avLst/>
              <a:gdLst/>
              <a:ahLst/>
              <a:cxnLst/>
              <a:rect l="l" t="t" r="r" b="b"/>
              <a:pathLst>
                <a:path w="3819922" h="620117">
                  <a:moveTo>
                    <a:pt x="0" y="0"/>
                  </a:moveTo>
                  <a:lnTo>
                    <a:pt x="3819922" y="0"/>
                  </a:lnTo>
                  <a:lnTo>
                    <a:pt x="3819922" y="620117"/>
                  </a:lnTo>
                  <a:lnTo>
                    <a:pt x="0" y="620117"/>
                  </a:lnTo>
                  <a:close/>
                </a:path>
              </a:pathLst>
            </a:custGeom>
            <a:solidFill>
              <a:srgbClr val="000000">
                <a:alpha val="0"/>
              </a:srgbClr>
            </a:solidFill>
          </p:spPr>
        </p:sp>
        <p:sp>
          <p:nvSpPr>
            <p:cNvPr id="26" name="TextBox 26"/>
            <p:cNvSpPr txBox="1"/>
            <p:nvPr/>
          </p:nvSpPr>
          <p:spPr>
            <a:xfrm>
              <a:off x="0" y="-28575"/>
              <a:ext cx="381992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Lead</a:t>
              </a:r>
            </a:p>
          </p:txBody>
        </p:sp>
      </p:grpSp>
      <p:grpSp>
        <p:nvGrpSpPr>
          <p:cNvPr id="27" name="Group 27"/>
          <p:cNvGrpSpPr/>
          <p:nvPr/>
        </p:nvGrpSpPr>
        <p:grpSpPr>
          <a:xfrm>
            <a:off x="14430672" y="6498580"/>
            <a:ext cx="2864941" cy="907256"/>
            <a:chOff x="0" y="0"/>
            <a:chExt cx="3819922" cy="1209675"/>
          </a:xfrm>
        </p:grpSpPr>
        <p:sp>
          <p:nvSpPr>
            <p:cNvPr id="28" name="Freeform 28"/>
            <p:cNvSpPr/>
            <p:nvPr/>
          </p:nvSpPr>
          <p:spPr>
            <a:xfrm>
              <a:off x="0" y="0"/>
              <a:ext cx="3819922" cy="1209675"/>
            </a:xfrm>
            <a:custGeom>
              <a:avLst/>
              <a:gdLst/>
              <a:ahLst/>
              <a:cxnLst/>
              <a:rect l="l" t="t" r="r" b="b"/>
              <a:pathLst>
                <a:path w="3819922" h="1209675">
                  <a:moveTo>
                    <a:pt x="0" y="0"/>
                  </a:moveTo>
                  <a:lnTo>
                    <a:pt x="3819922" y="0"/>
                  </a:lnTo>
                  <a:lnTo>
                    <a:pt x="3819922" y="1209675"/>
                  </a:lnTo>
                  <a:lnTo>
                    <a:pt x="0" y="1209675"/>
                  </a:lnTo>
                  <a:close/>
                </a:path>
              </a:pathLst>
            </a:custGeom>
            <a:solidFill>
              <a:srgbClr val="000000">
                <a:alpha val="0"/>
              </a:srgbClr>
            </a:solidFill>
          </p:spPr>
        </p:sp>
        <p:sp>
          <p:nvSpPr>
            <p:cNvPr id="29" name="TextBox 29"/>
            <p:cNvSpPr txBox="1"/>
            <p:nvPr/>
          </p:nvSpPr>
          <p:spPr>
            <a:xfrm>
              <a:off x="0" y="-85725"/>
              <a:ext cx="3819922"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Turn interest into sales.</a:t>
              </a:r>
            </a:p>
          </p:txBody>
        </p:sp>
      </p:grpSp>
      <p:grpSp>
        <p:nvGrpSpPr>
          <p:cNvPr id="30" name="Group 30"/>
          <p:cNvGrpSpPr/>
          <p:nvPr/>
        </p:nvGrpSpPr>
        <p:grpSpPr>
          <a:xfrm>
            <a:off x="7850237" y="8178404"/>
            <a:ext cx="9445526" cy="453629"/>
            <a:chOff x="0" y="0"/>
            <a:chExt cx="12594035" cy="604838"/>
          </a:xfrm>
        </p:grpSpPr>
        <p:sp>
          <p:nvSpPr>
            <p:cNvPr id="31" name="Freeform 31"/>
            <p:cNvSpPr/>
            <p:nvPr/>
          </p:nvSpPr>
          <p:spPr>
            <a:xfrm>
              <a:off x="0" y="0"/>
              <a:ext cx="12594035" cy="604838"/>
            </a:xfrm>
            <a:custGeom>
              <a:avLst/>
              <a:gdLst/>
              <a:ahLst/>
              <a:cxnLst/>
              <a:rect l="l" t="t" r="r" b="b"/>
              <a:pathLst>
                <a:path w="12594035" h="604838">
                  <a:moveTo>
                    <a:pt x="0" y="0"/>
                  </a:moveTo>
                  <a:lnTo>
                    <a:pt x="12594035" y="0"/>
                  </a:lnTo>
                  <a:lnTo>
                    <a:pt x="12594035" y="604838"/>
                  </a:lnTo>
                  <a:lnTo>
                    <a:pt x="0" y="604838"/>
                  </a:lnTo>
                  <a:close/>
                </a:path>
              </a:pathLst>
            </a:custGeom>
            <a:solidFill>
              <a:srgbClr val="000000">
                <a:alpha val="0"/>
              </a:srgbClr>
            </a:solidFill>
          </p:spPr>
        </p:sp>
        <p:sp>
          <p:nvSpPr>
            <p:cNvPr id="32" name="TextBox 32"/>
            <p:cNvSpPr txBox="1"/>
            <p:nvPr/>
          </p:nvSpPr>
          <p:spPr>
            <a:xfrm>
              <a:off x="0" y="-85725"/>
              <a:ext cx="12594035"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The employee dashboard provides an overview of key CRM functions.</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31BE75-CB75-4B5F-81F5-3B73ECBCAB2A}"/>
              </a:ext>
            </a:extLst>
          </p:cNvPr>
          <p:cNvPicPr>
            <a:picLocks noChangeAspect="1"/>
          </p:cNvPicPr>
          <p:nvPr/>
        </p:nvPicPr>
        <p:blipFill>
          <a:blip r:embed="R723c6341816542df">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291126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2016BC-E7ED-4F81-B240-162624E262C0}"/>
              </a:ext>
            </a:extLst>
          </p:cNvPr>
          <p:cNvPicPr>
            <a:picLocks noChangeAspect="1"/>
          </p:cNvPicPr>
          <p:nvPr/>
        </p:nvPicPr>
        <p:blipFill>
          <a:blip r:embed="Rcc9bcaaad65247cb">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047005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07b5207804ff4374"/>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a:hlinkClick r:id="rcId65e76a37845d4f71"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d72687d2074b474a"/>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e373dd00e1f34a46"/>
            <a:stretch>
              <a:fillRect/>
            </a:stretch>
          </a:blipFill>
        </p:spPr>
      </p:sp>
      <p:grpSp>
        <p:nvGrpSpPr>
          <p:cNvPr id="7" name="Group 7"/>
          <p:cNvGrpSpPr/>
          <p:nvPr/>
        </p:nvGrpSpPr>
        <p:grpSpPr>
          <a:xfrm>
            <a:off x="992238" y="1233190"/>
            <a:ext cx="9445526" cy="1860649"/>
            <a:chOff x="0" y="0"/>
            <a:chExt cx="12594035" cy="2480865"/>
          </a:xfrm>
        </p:grpSpPr>
        <p:sp>
          <p:nvSpPr>
            <p:cNvPr id="8" name="Freeform 8"/>
            <p:cNvSpPr/>
            <p:nvPr/>
          </p:nvSpPr>
          <p:spPr>
            <a:xfrm>
              <a:off x="0" y="0"/>
              <a:ext cx="12594035" cy="2480865"/>
            </a:xfrm>
            <a:custGeom>
              <a:avLst/>
              <a:gdLst/>
              <a:ahLst/>
              <a:cxnLst/>
              <a:rect l="l" t="t" r="r" b="b"/>
              <a:pathLst>
                <a:path w="12594035" h="2480865">
                  <a:moveTo>
                    <a:pt x="0" y="0"/>
                  </a:moveTo>
                  <a:lnTo>
                    <a:pt x="12594035" y="0"/>
                  </a:lnTo>
                  <a:lnTo>
                    <a:pt x="12594035" y="2480865"/>
                  </a:lnTo>
                  <a:lnTo>
                    <a:pt x="0" y="2480865"/>
                  </a:lnTo>
                  <a:close/>
                </a:path>
              </a:pathLst>
            </a:custGeom>
            <a:solidFill>
              <a:srgbClr val="000000">
                <a:alpha val="0"/>
              </a:srgbClr>
            </a:solidFill>
          </p:spPr>
        </p:sp>
        <p:sp>
          <p:nvSpPr>
            <p:cNvPr id="9" name="TextBox 9"/>
            <p:cNvSpPr txBox="1"/>
            <p:nvPr/>
          </p:nvSpPr>
          <p:spPr>
            <a:xfrm>
              <a:off x="0" y="-47625"/>
              <a:ext cx="12594035" cy="2528490"/>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Managing Customer Enquiries Efficiently</a:t>
              </a:r>
            </a:p>
          </p:txBody>
        </p:sp>
      </p:grpSp>
      <p:grpSp>
        <p:nvGrpSpPr>
          <p:cNvPr id="10" name="Group 10"/>
          <p:cNvGrpSpPr/>
          <p:nvPr/>
        </p:nvGrpSpPr>
        <p:grpSpPr>
          <a:xfrm>
            <a:off x="1311176" y="3519041"/>
            <a:ext cx="38100" cy="5534620"/>
            <a:chOff x="0" y="0"/>
            <a:chExt cx="50800" cy="7379493"/>
          </a:xfrm>
        </p:grpSpPr>
        <p:sp>
          <p:nvSpPr>
            <p:cNvPr id="11" name="Freeform 11"/>
            <p:cNvSpPr/>
            <p:nvPr/>
          </p:nvSpPr>
          <p:spPr>
            <a:xfrm>
              <a:off x="0" y="0"/>
              <a:ext cx="50800" cy="7379462"/>
            </a:xfrm>
            <a:custGeom>
              <a:avLst/>
              <a:gdLst/>
              <a:ahLst/>
              <a:cxnLst/>
              <a:rect l="l" t="t" r="r" b="b"/>
              <a:pathLst>
                <a:path w="50800" h="7379462">
                  <a:moveTo>
                    <a:pt x="0" y="25400"/>
                  </a:moveTo>
                  <a:cubicBezTo>
                    <a:pt x="0" y="11430"/>
                    <a:pt x="11430" y="0"/>
                    <a:pt x="25400" y="0"/>
                  </a:cubicBezTo>
                  <a:cubicBezTo>
                    <a:pt x="39370" y="0"/>
                    <a:pt x="50800" y="11430"/>
                    <a:pt x="50800" y="25400"/>
                  </a:cubicBezTo>
                  <a:lnTo>
                    <a:pt x="50800" y="7354062"/>
                  </a:lnTo>
                  <a:cubicBezTo>
                    <a:pt x="50800" y="7368032"/>
                    <a:pt x="39370" y="7379462"/>
                    <a:pt x="25400" y="7379462"/>
                  </a:cubicBezTo>
                  <a:cubicBezTo>
                    <a:pt x="11430" y="7379462"/>
                    <a:pt x="0" y="7368032"/>
                    <a:pt x="0" y="7354062"/>
                  </a:cubicBezTo>
                  <a:close/>
                </a:path>
              </a:pathLst>
            </a:custGeom>
            <a:solidFill>
              <a:srgbClr val="B2D4E5"/>
            </a:solidFill>
          </p:spPr>
        </p:sp>
      </p:grpSp>
      <p:grpSp>
        <p:nvGrpSpPr>
          <p:cNvPr id="12" name="Group 12"/>
          <p:cNvGrpSpPr/>
          <p:nvPr/>
        </p:nvGrpSpPr>
        <p:grpSpPr>
          <a:xfrm>
            <a:off x="1592015" y="4137869"/>
            <a:ext cx="850553" cy="38100"/>
            <a:chOff x="0" y="0"/>
            <a:chExt cx="1134070" cy="50800"/>
          </a:xfrm>
        </p:grpSpPr>
        <p:sp>
          <p:nvSpPr>
            <p:cNvPr id="13" name="Freeform 13"/>
            <p:cNvSpPr/>
            <p:nvPr/>
          </p:nvSpPr>
          <p:spPr>
            <a:xfrm>
              <a:off x="0" y="0"/>
              <a:ext cx="1134110" cy="50800"/>
            </a:xfrm>
            <a:custGeom>
              <a:avLst/>
              <a:gdLst/>
              <a:ahLst/>
              <a:cxnLst/>
              <a:rect l="l" t="t" r="r" b="b"/>
              <a:pathLst>
                <a:path w="1134110" h="50800">
                  <a:moveTo>
                    <a:pt x="0" y="25400"/>
                  </a:moveTo>
                  <a:cubicBezTo>
                    <a:pt x="0" y="11430"/>
                    <a:pt x="11430" y="0"/>
                    <a:pt x="25400" y="0"/>
                  </a:cubicBezTo>
                  <a:lnTo>
                    <a:pt x="1108710" y="0"/>
                  </a:lnTo>
                  <a:cubicBezTo>
                    <a:pt x="1122680" y="0"/>
                    <a:pt x="1134110" y="11430"/>
                    <a:pt x="1134110" y="25400"/>
                  </a:cubicBezTo>
                  <a:cubicBezTo>
                    <a:pt x="1134110" y="39370"/>
                    <a:pt x="1122680" y="50800"/>
                    <a:pt x="1108710" y="50800"/>
                  </a:cubicBezTo>
                  <a:lnTo>
                    <a:pt x="25400" y="50800"/>
                  </a:lnTo>
                  <a:cubicBezTo>
                    <a:pt x="11430" y="50800"/>
                    <a:pt x="0" y="39370"/>
                    <a:pt x="0" y="25400"/>
                  </a:cubicBezTo>
                  <a:close/>
                </a:path>
              </a:pathLst>
            </a:custGeom>
            <a:solidFill>
              <a:srgbClr val="B2D4E5"/>
            </a:solidFill>
          </p:spPr>
        </p:sp>
      </p:grpSp>
      <p:grpSp>
        <p:nvGrpSpPr>
          <p:cNvPr id="14" name="Group 14"/>
          <p:cNvGrpSpPr/>
          <p:nvPr/>
        </p:nvGrpSpPr>
        <p:grpSpPr>
          <a:xfrm>
            <a:off x="987475" y="3833217"/>
            <a:ext cx="647402" cy="647402"/>
            <a:chOff x="0" y="0"/>
            <a:chExt cx="863203" cy="863203"/>
          </a:xfrm>
        </p:grpSpPr>
        <p:sp>
          <p:nvSpPr>
            <p:cNvPr id="15" name="Freeform 15"/>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16" name="Freeform 16"/>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id="17" name="Group 17"/>
          <p:cNvGrpSpPr/>
          <p:nvPr/>
        </p:nvGrpSpPr>
        <p:grpSpPr>
          <a:xfrm>
            <a:off x="1087934" y="3877866"/>
            <a:ext cx="446485" cy="558105"/>
            <a:chOff x="0" y="0"/>
            <a:chExt cx="595313" cy="744140"/>
          </a:xfrm>
        </p:grpSpPr>
        <p:sp>
          <p:nvSpPr>
            <p:cNvPr id="18" name="Freeform 18"/>
            <p:cNvSpPr/>
            <p:nvPr/>
          </p:nvSpPr>
          <p:spPr>
            <a:xfrm>
              <a:off x="0" y="0"/>
              <a:ext cx="595313" cy="744140"/>
            </a:xfrm>
            <a:custGeom>
              <a:avLst/>
              <a:gdLst/>
              <a:ahLst/>
              <a:cxnLst/>
              <a:rect l="l" t="t" r="r" b="b"/>
              <a:pathLst>
                <a:path w="595313" h="744140">
                  <a:moveTo>
                    <a:pt x="0" y="0"/>
                  </a:moveTo>
                  <a:lnTo>
                    <a:pt x="595313" y="0"/>
                  </a:lnTo>
                  <a:lnTo>
                    <a:pt x="595313" y="744140"/>
                  </a:lnTo>
                  <a:lnTo>
                    <a:pt x="0" y="744140"/>
                  </a:lnTo>
                  <a:close/>
                </a:path>
              </a:pathLst>
            </a:custGeom>
            <a:solidFill>
              <a:srgbClr val="000000">
                <a:alpha val="0"/>
              </a:srgbClr>
            </a:solidFill>
          </p:spPr>
        </p:sp>
        <p:sp>
          <p:nvSpPr>
            <p:cNvPr id="19" name="TextBox 19"/>
            <p:cNvSpPr txBox="1"/>
            <p:nvPr/>
          </p:nvSpPr>
          <p:spPr>
            <a:xfrm>
              <a:off x="0" y="57150"/>
              <a:ext cx="595313" cy="686990"/>
            </a:xfrm>
            <a:prstGeom prst="rect">
              <a:avLst/>
            </a:prstGeom>
          </p:spPr>
          <p:txBody>
            <a:bodyPr lIns="0" tIns="0" rIns="0" bIns="0" rtlCol="0" anchor="t"/>
            <a:lstStyle/>
            <a:p>
              <a:pPr algn="ctr">
                <a:lnSpc>
                  <a:spcPts val="3500"/>
                </a:lnSpc>
              </a:pPr>
              <a:r>
                <a:rPr lang="en-US" sz="3500">
                  <a:solidFill>
                    <a:srgbClr val="272525"/>
                  </a:solidFill>
                  <a:latin typeface="Petrona"/>
                  <a:ea typeface="Petrona"/>
                  <a:cs typeface="Petrona"/>
                  <a:sym typeface="Petrona"/>
                </a:rPr>
                <a:t>1</a:t>
              </a:r>
            </a:p>
          </p:txBody>
        </p:sp>
      </p:grpSp>
      <p:grpSp>
        <p:nvGrpSpPr>
          <p:cNvPr id="20" name="Group 20"/>
          <p:cNvGrpSpPr/>
          <p:nvPr/>
        </p:nvGrpSpPr>
        <p:grpSpPr>
          <a:xfrm>
            <a:off x="2728764" y="3802559"/>
            <a:ext cx="3721299" cy="465087"/>
            <a:chOff x="0" y="0"/>
            <a:chExt cx="4961732" cy="620117"/>
          </a:xfrm>
        </p:grpSpPr>
        <p:sp>
          <p:nvSpPr>
            <p:cNvPr id="21" name="Freeform 21"/>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22" name="TextBox 22"/>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Log Enquiry</a:t>
              </a:r>
            </a:p>
          </p:txBody>
        </p:sp>
      </p:grpSp>
      <p:grpSp>
        <p:nvGrpSpPr>
          <p:cNvPr id="23" name="Group 23"/>
          <p:cNvGrpSpPr/>
          <p:nvPr/>
        </p:nvGrpSpPr>
        <p:grpSpPr>
          <a:xfrm>
            <a:off x="2728764" y="4437758"/>
            <a:ext cx="7708999" cy="453629"/>
            <a:chOff x="0" y="0"/>
            <a:chExt cx="10278665" cy="604838"/>
          </a:xfrm>
        </p:grpSpPr>
        <p:sp>
          <p:nvSpPr>
            <p:cNvPr id="24" name="Freeform 24"/>
            <p:cNvSpPr/>
            <p:nvPr/>
          </p:nvSpPr>
          <p:spPr>
            <a:xfrm>
              <a:off x="0" y="0"/>
              <a:ext cx="10278665" cy="604838"/>
            </a:xfrm>
            <a:custGeom>
              <a:avLst/>
              <a:gdLst/>
              <a:ahLst/>
              <a:cxnLst/>
              <a:rect l="l" t="t" r="r" b="b"/>
              <a:pathLst>
                <a:path w="10278665" h="604838">
                  <a:moveTo>
                    <a:pt x="0" y="0"/>
                  </a:moveTo>
                  <a:lnTo>
                    <a:pt x="10278665" y="0"/>
                  </a:lnTo>
                  <a:lnTo>
                    <a:pt x="10278665" y="604838"/>
                  </a:lnTo>
                  <a:lnTo>
                    <a:pt x="0" y="604838"/>
                  </a:lnTo>
                  <a:close/>
                </a:path>
              </a:pathLst>
            </a:custGeom>
            <a:solidFill>
              <a:srgbClr val="000000">
                <a:alpha val="0"/>
              </a:srgbClr>
            </a:solidFill>
          </p:spPr>
        </p:sp>
        <p:sp>
          <p:nvSpPr>
            <p:cNvPr id="25" name="TextBox 25"/>
            <p:cNvSpPr txBox="1"/>
            <p:nvPr/>
          </p:nvSpPr>
          <p:spPr>
            <a:xfrm>
              <a:off x="0" y="-85725"/>
              <a:ext cx="10278665"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Record customer questions.</a:t>
              </a:r>
            </a:p>
          </p:txBody>
        </p:sp>
      </p:grpSp>
      <p:grpSp>
        <p:nvGrpSpPr>
          <p:cNvPr id="26" name="Group 26"/>
          <p:cNvGrpSpPr/>
          <p:nvPr/>
        </p:nvGrpSpPr>
        <p:grpSpPr>
          <a:xfrm>
            <a:off x="1592015" y="6077247"/>
            <a:ext cx="850553" cy="38100"/>
            <a:chOff x="0" y="0"/>
            <a:chExt cx="1134070" cy="50800"/>
          </a:xfrm>
        </p:grpSpPr>
        <p:sp>
          <p:nvSpPr>
            <p:cNvPr id="27" name="Freeform 27"/>
            <p:cNvSpPr/>
            <p:nvPr/>
          </p:nvSpPr>
          <p:spPr>
            <a:xfrm>
              <a:off x="0" y="0"/>
              <a:ext cx="1134110" cy="50800"/>
            </a:xfrm>
            <a:custGeom>
              <a:avLst/>
              <a:gdLst/>
              <a:ahLst/>
              <a:cxnLst/>
              <a:rect l="l" t="t" r="r" b="b"/>
              <a:pathLst>
                <a:path w="1134110" h="50800">
                  <a:moveTo>
                    <a:pt x="0" y="25400"/>
                  </a:moveTo>
                  <a:cubicBezTo>
                    <a:pt x="0" y="11430"/>
                    <a:pt x="11430" y="0"/>
                    <a:pt x="25400" y="0"/>
                  </a:cubicBezTo>
                  <a:lnTo>
                    <a:pt x="1108710" y="0"/>
                  </a:lnTo>
                  <a:cubicBezTo>
                    <a:pt x="1122680" y="0"/>
                    <a:pt x="1134110" y="11430"/>
                    <a:pt x="1134110" y="25400"/>
                  </a:cubicBezTo>
                  <a:cubicBezTo>
                    <a:pt x="1134110" y="39370"/>
                    <a:pt x="1122680" y="50800"/>
                    <a:pt x="1108710" y="50800"/>
                  </a:cubicBezTo>
                  <a:lnTo>
                    <a:pt x="25400" y="50800"/>
                  </a:lnTo>
                  <a:cubicBezTo>
                    <a:pt x="11430" y="50800"/>
                    <a:pt x="0" y="39370"/>
                    <a:pt x="0" y="25400"/>
                  </a:cubicBezTo>
                  <a:close/>
                </a:path>
              </a:pathLst>
            </a:custGeom>
            <a:solidFill>
              <a:srgbClr val="B2D4E5"/>
            </a:solidFill>
          </p:spPr>
        </p:sp>
      </p:grpSp>
      <p:grpSp>
        <p:nvGrpSpPr>
          <p:cNvPr id="28" name="Group 28"/>
          <p:cNvGrpSpPr/>
          <p:nvPr/>
        </p:nvGrpSpPr>
        <p:grpSpPr>
          <a:xfrm>
            <a:off x="987475" y="5772596"/>
            <a:ext cx="647402" cy="647402"/>
            <a:chOff x="0" y="0"/>
            <a:chExt cx="863203" cy="863203"/>
          </a:xfrm>
        </p:grpSpPr>
        <p:sp>
          <p:nvSpPr>
            <p:cNvPr id="29" name="Freeform 29"/>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30" name="Freeform 30"/>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id="31" name="Group 31"/>
          <p:cNvGrpSpPr/>
          <p:nvPr/>
        </p:nvGrpSpPr>
        <p:grpSpPr>
          <a:xfrm>
            <a:off x="1087934" y="5817245"/>
            <a:ext cx="446485" cy="558105"/>
            <a:chOff x="0" y="0"/>
            <a:chExt cx="595313" cy="744140"/>
          </a:xfrm>
        </p:grpSpPr>
        <p:sp>
          <p:nvSpPr>
            <p:cNvPr id="32" name="Freeform 32"/>
            <p:cNvSpPr/>
            <p:nvPr/>
          </p:nvSpPr>
          <p:spPr>
            <a:xfrm>
              <a:off x="0" y="0"/>
              <a:ext cx="595313" cy="744140"/>
            </a:xfrm>
            <a:custGeom>
              <a:avLst/>
              <a:gdLst/>
              <a:ahLst/>
              <a:cxnLst/>
              <a:rect l="l" t="t" r="r" b="b"/>
              <a:pathLst>
                <a:path w="595313" h="744140">
                  <a:moveTo>
                    <a:pt x="0" y="0"/>
                  </a:moveTo>
                  <a:lnTo>
                    <a:pt x="595313" y="0"/>
                  </a:lnTo>
                  <a:lnTo>
                    <a:pt x="595313" y="744140"/>
                  </a:lnTo>
                  <a:lnTo>
                    <a:pt x="0" y="744140"/>
                  </a:lnTo>
                  <a:close/>
                </a:path>
              </a:pathLst>
            </a:custGeom>
            <a:solidFill>
              <a:srgbClr val="000000">
                <a:alpha val="0"/>
              </a:srgbClr>
            </a:solidFill>
          </p:spPr>
        </p:sp>
        <p:sp>
          <p:nvSpPr>
            <p:cNvPr id="33" name="TextBox 33"/>
            <p:cNvSpPr txBox="1"/>
            <p:nvPr/>
          </p:nvSpPr>
          <p:spPr>
            <a:xfrm>
              <a:off x="0" y="57150"/>
              <a:ext cx="595313" cy="686990"/>
            </a:xfrm>
            <a:prstGeom prst="rect">
              <a:avLst/>
            </a:prstGeom>
          </p:spPr>
          <p:txBody>
            <a:bodyPr lIns="0" tIns="0" rIns="0" bIns="0" rtlCol="0" anchor="t"/>
            <a:lstStyle/>
            <a:p>
              <a:pPr algn="ctr">
                <a:lnSpc>
                  <a:spcPts val="3500"/>
                </a:lnSpc>
              </a:pPr>
              <a:r>
                <a:rPr lang="en-US" sz="3500">
                  <a:solidFill>
                    <a:srgbClr val="272525"/>
                  </a:solidFill>
                  <a:latin typeface="Petrona"/>
                  <a:ea typeface="Petrona"/>
                  <a:cs typeface="Petrona"/>
                  <a:sym typeface="Petrona"/>
                </a:rPr>
                <a:t>2</a:t>
              </a:r>
            </a:p>
          </p:txBody>
        </p:sp>
      </p:grpSp>
      <p:grpSp>
        <p:nvGrpSpPr>
          <p:cNvPr id="34" name="Group 34"/>
          <p:cNvGrpSpPr/>
          <p:nvPr/>
        </p:nvGrpSpPr>
        <p:grpSpPr>
          <a:xfrm>
            <a:off x="2728764" y="5741937"/>
            <a:ext cx="3721299" cy="465088"/>
            <a:chOff x="0" y="0"/>
            <a:chExt cx="4961732" cy="620117"/>
          </a:xfrm>
        </p:grpSpPr>
        <p:sp>
          <p:nvSpPr>
            <p:cNvPr id="35" name="Freeform 35"/>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36" name="TextBox 36"/>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Track Progress</a:t>
              </a:r>
            </a:p>
          </p:txBody>
        </p:sp>
      </p:grpSp>
      <p:grpSp>
        <p:nvGrpSpPr>
          <p:cNvPr id="37" name="Group 37"/>
          <p:cNvGrpSpPr/>
          <p:nvPr/>
        </p:nvGrpSpPr>
        <p:grpSpPr>
          <a:xfrm>
            <a:off x="2728764" y="6377136"/>
            <a:ext cx="7708999" cy="453629"/>
            <a:chOff x="0" y="0"/>
            <a:chExt cx="10278665" cy="604838"/>
          </a:xfrm>
        </p:grpSpPr>
        <p:sp>
          <p:nvSpPr>
            <p:cNvPr id="38" name="Freeform 38"/>
            <p:cNvSpPr/>
            <p:nvPr/>
          </p:nvSpPr>
          <p:spPr>
            <a:xfrm>
              <a:off x="0" y="0"/>
              <a:ext cx="10278665" cy="604838"/>
            </a:xfrm>
            <a:custGeom>
              <a:avLst/>
              <a:gdLst/>
              <a:ahLst/>
              <a:cxnLst/>
              <a:rect l="l" t="t" r="r" b="b"/>
              <a:pathLst>
                <a:path w="10278665" h="604838">
                  <a:moveTo>
                    <a:pt x="0" y="0"/>
                  </a:moveTo>
                  <a:lnTo>
                    <a:pt x="10278665" y="0"/>
                  </a:lnTo>
                  <a:lnTo>
                    <a:pt x="10278665" y="604838"/>
                  </a:lnTo>
                  <a:lnTo>
                    <a:pt x="0" y="604838"/>
                  </a:lnTo>
                  <a:close/>
                </a:path>
              </a:pathLst>
            </a:custGeom>
            <a:solidFill>
              <a:srgbClr val="000000">
                <a:alpha val="0"/>
              </a:srgbClr>
            </a:solidFill>
          </p:spPr>
        </p:sp>
        <p:sp>
          <p:nvSpPr>
            <p:cNvPr id="39" name="TextBox 39"/>
            <p:cNvSpPr txBox="1"/>
            <p:nvPr/>
          </p:nvSpPr>
          <p:spPr>
            <a:xfrm>
              <a:off x="0" y="-85725"/>
              <a:ext cx="10278665"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Monitor until resolution.</a:t>
              </a:r>
            </a:p>
          </p:txBody>
        </p:sp>
      </p:grpSp>
      <p:grpSp>
        <p:nvGrpSpPr>
          <p:cNvPr id="40" name="Group 40"/>
          <p:cNvGrpSpPr/>
          <p:nvPr/>
        </p:nvGrpSpPr>
        <p:grpSpPr>
          <a:xfrm>
            <a:off x="1592015" y="8016627"/>
            <a:ext cx="850553" cy="38100"/>
            <a:chOff x="0" y="0"/>
            <a:chExt cx="1134070" cy="50800"/>
          </a:xfrm>
        </p:grpSpPr>
        <p:sp>
          <p:nvSpPr>
            <p:cNvPr id="41" name="Freeform 41"/>
            <p:cNvSpPr/>
            <p:nvPr/>
          </p:nvSpPr>
          <p:spPr>
            <a:xfrm>
              <a:off x="0" y="0"/>
              <a:ext cx="1134110" cy="50800"/>
            </a:xfrm>
            <a:custGeom>
              <a:avLst/>
              <a:gdLst/>
              <a:ahLst/>
              <a:cxnLst/>
              <a:rect l="l" t="t" r="r" b="b"/>
              <a:pathLst>
                <a:path w="1134110" h="50800">
                  <a:moveTo>
                    <a:pt x="0" y="25400"/>
                  </a:moveTo>
                  <a:cubicBezTo>
                    <a:pt x="0" y="11430"/>
                    <a:pt x="11430" y="0"/>
                    <a:pt x="25400" y="0"/>
                  </a:cubicBezTo>
                  <a:lnTo>
                    <a:pt x="1108710" y="0"/>
                  </a:lnTo>
                  <a:cubicBezTo>
                    <a:pt x="1122680" y="0"/>
                    <a:pt x="1134110" y="11430"/>
                    <a:pt x="1134110" y="25400"/>
                  </a:cubicBezTo>
                  <a:cubicBezTo>
                    <a:pt x="1134110" y="39370"/>
                    <a:pt x="1122680" y="50800"/>
                    <a:pt x="1108710" y="50800"/>
                  </a:cubicBezTo>
                  <a:lnTo>
                    <a:pt x="25400" y="50800"/>
                  </a:lnTo>
                  <a:cubicBezTo>
                    <a:pt x="11430" y="50800"/>
                    <a:pt x="0" y="39370"/>
                    <a:pt x="0" y="25400"/>
                  </a:cubicBezTo>
                  <a:close/>
                </a:path>
              </a:pathLst>
            </a:custGeom>
            <a:solidFill>
              <a:srgbClr val="B2D4E5"/>
            </a:solidFill>
          </p:spPr>
        </p:sp>
      </p:grpSp>
      <p:grpSp>
        <p:nvGrpSpPr>
          <p:cNvPr id="42" name="Group 42"/>
          <p:cNvGrpSpPr/>
          <p:nvPr/>
        </p:nvGrpSpPr>
        <p:grpSpPr>
          <a:xfrm>
            <a:off x="987475" y="7711976"/>
            <a:ext cx="647402" cy="647403"/>
            <a:chOff x="0" y="0"/>
            <a:chExt cx="863203" cy="863203"/>
          </a:xfrm>
        </p:grpSpPr>
        <p:sp>
          <p:nvSpPr>
            <p:cNvPr id="43" name="Freeform 43"/>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44" name="Freeform 44"/>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id="45" name="Group 45"/>
          <p:cNvGrpSpPr/>
          <p:nvPr/>
        </p:nvGrpSpPr>
        <p:grpSpPr>
          <a:xfrm>
            <a:off x="1087934" y="7756624"/>
            <a:ext cx="446485" cy="558105"/>
            <a:chOff x="0" y="0"/>
            <a:chExt cx="595313" cy="744140"/>
          </a:xfrm>
        </p:grpSpPr>
        <p:sp>
          <p:nvSpPr>
            <p:cNvPr id="46" name="Freeform 46"/>
            <p:cNvSpPr/>
            <p:nvPr/>
          </p:nvSpPr>
          <p:spPr>
            <a:xfrm>
              <a:off x="0" y="0"/>
              <a:ext cx="595313" cy="744140"/>
            </a:xfrm>
            <a:custGeom>
              <a:avLst/>
              <a:gdLst/>
              <a:ahLst/>
              <a:cxnLst/>
              <a:rect l="l" t="t" r="r" b="b"/>
              <a:pathLst>
                <a:path w="595313" h="744140">
                  <a:moveTo>
                    <a:pt x="0" y="0"/>
                  </a:moveTo>
                  <a:lnTo>
                    <a:pt x="595313" y="0"/>
                  </a:lnTo>
                  <a:lnTo>
                    <a:pt x="595313" y="744140"/>
                  </a:lnTo>
                  <a:lnTo>
                    <a:pt x="0" y="744140"/>
                  </a:lnTo>
                  <a:close/>
                </a:path>
              </a:pathLst>
            </a:custGeom>
            <a:solidFill>
              <a:srgbClr val="000000">
                <a:alpha val="0"/>
              </a:srgbClr>
            </a:solidFill>
          </p:spPr>
        </p:sp>
        <p:sp>
          <p:nvSpPr>
            <p:cNvPr id="47" name="TextBox 47"/>
            <p:cNvSpPr txBox="1"/>
            <p:nvPr/>
          </p:nvSpPr>
          <p:spPr>
            <a:xfrm>
              <a:off x="0" y="57150"/>
              <a:ext cx="595313" cy="686990"/>
            </a:xfrm>
            <a:prstGeom prst="rect">
              <a:avLst/>
            </a:prstGeom>
          </p:spPr>
          <p:txBody>
            <a:bodyPr lIns="0" tIns="0" rIns="0" bIns="0" rtlCol="0" anchor="t"/>
            <a:lstStyle/>
            <a:p>
              <a:pPr algn="ctr">
                <a:lnSpc>
                  <a:spcPts val="3500"/>
                </a:lnSpc>
              </a:pPr>
              <a:r>
                <a:rPr lang="en-US" sz="3500">
                  <a:solidFill>
                    <a:srgbClr val="272525"/>
                  </a:solidFill>
                  <a:latin typeface="Petrona"/>
                  <a:ea typeface="Petrona"/>
                  <a:cs typeface="Petrona"/>
                  <a:sym typeface="Petrona"/>
                </a:rPr>
                <a:t>3</a:t>
              </a:r>
            </a:p>
          </p:txBody>
        </p:sp>
      </p:grpSp>
      <p:grpSp>
        <p:nvGrpSpPr>
          <p:cNvPr id="48" name="Group 48"/>
          <p:cNvGrpSpPr/>
          <p:nvPr/>
        </p:nvGrpSpPr>
        <p:grpSpPr>
          <a:xfrm>
            <a:off x="2728764" y="7681318"/>
            <a:ext cx="3721299" cy="465088"/>
            <a:chOff x="0" y="0"/>
            <a:chExt cx="4961732" cy="620117"/>
          </a:xfrm>
        </p:grpSpPr>
        <p:sp>
          <p:nvSpPr>
            <p:cNvPr id="49" name="Freeform 49"/>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50" name="TextBox 50"/>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Respond Quickly</a:t>
              </a:r>
            </a:p>
          </p:txBody>
        </p:sp>
      </p:grpSp>
      <p:grpSp>
        <p:nvGrpSpPr>
          <p:cNvPr id="51" name="Group 51"/>
          <p:cNvGrpSpPr/>
          <p:nvPr/>
        </p:nvGrpSpPr>
        <p:grpSpPr>
          <a:xfrm>
            <a:off x="2728764" y="8316516"/>
            <a:ext cx="7708999" cy="453629"/>
            <a:chOff x="0" y="0"/>
            <a:chExt cx="10278665" cy="604838"/>
          </a:xfrm>
        </p:grpSpPr>
        <p:sp>
          <p:nvSpPr>
            <p:cNvPr id="52" name="Freeform 52"/>
            <p:cNvSpPr/>
            <p:nvPr/>
          </p:nvSpPr>
          <p:spPr>
            <a:xfrm>
              <a:off x="0" y="0"/>
              <a:ext cx="10278665" cy="604838"/>
            </a:xfrm>
            <a:custGeom>
              <a:avLst/>
              <a:gdLst/>
              <a:ahLst/>
              <a:cxnLst/>
              <a:rect l="l" t="t" r="r" b="b"/>
              <a:pathLst>
                <a:path w="10278665" h="604838">
                  <a:moveTo>
                    <a:pt x="0" y="0"/>
                  </a:moveTo>
                  <a:lnTo>
                    <a:pt x="10278665" y="0"/>
                  </a:lnTo>
                  <a:lnTo>
                    <a:pt x="10278665" y="604838"/>
                  </a:lnTo>
                  <a:lnTo>
                    <a:pt x="0" y="604838"/>
                  </a:lnTo>
                  <a:close/>
                </a:path>
              </a:pathLst>
            </a:custGeom>
            <a:solidFill>
              <a:srgbClr val="000000">
                <a:alpha val="0"/>
              </a:srgbClr>
            </a:solidFill>
          </p:spPr>
        </p:sp>
        <p:sp>
          <p:nvSpPr>
            <p:cNvPr id="53" name="TextBox 53"/>
            <p:cNvSpPr txBox="1"/>
            <p:nvPr/>
          </p:nvSpPr>
          <p:spPr>
            <a:xfrm>
              <a:off x="0" y="-85725"/>
              <a:ext cx="10278665"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Keep customers informed.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044a7f5ac1f94b34"/>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66721a3ce9604a86"/>
            <a:stretch>
              <a:fillRect/>
            </a:stretch>
          </a:blipFill>
        </p:spPr>
      </p:sp>
      <p:grpSp>
        <p:nvGrpSpPr>
          <p:cNvPr id="6" name="Group 6"/>
          <p:cNvGrpSpPr/>
          <p:nvPr/>
        </p:nvGrpSpPr>
        <p:grpSpPr>
          <a:xfrm>
            <a:off x="7850237" y="1660772"/>
            <a:ext cx="9445526" cy="1860649"/>
            <a:chOff x="0" y="0"/>
            <a:chExt cx="12594035" cy="2480865"/>
          </a:xfrm>
        </p:grpSpPr>
        <p:sp>
          <p:nvSpPr>
            <p:cNvPr id="7" name="Freeform 7"/>
            <p:cNvSpPr/>
            <p:nvPr/>
          </p:nvSpPr>
          <p:spPr>
            <a:xfrm>
              <a:off x="0" y="0"/>
              <a:ext cx="12594035" cy="2480865"/>
            </a:xfrm>
            <a:custGeom>
              <a:avLst/>
              <a:gdLst/>
              <a:ahLst/>
              <a:cxnLst/>
              <a:rect l="l" t="t" r="r" b="b"/>
              <a:pathLst>
                <a:path w="12594035" h="2480865">
                  <a:moveTo>
                    <a:pt x="0" y="0"/>
                  </a:moveTo>
                  <a:lnTo>
                    <a:pt x="12594035" y="0"/>
                  </a:lnTo>
                  <a:lnTo>
                    <a:pt x="12594035" y="2480865"/>
                  </a:lnTo>
                  <a:lnTo>
                    <a:pt x="0" y="2480865"/>
                  </a:lnTo>
                  <a:close/>
                </a:path>
              </a:pathLst>
            </a:custGeom>
            <a:solidFill>
              <a:srgbClr val="000000">
                <a:alpha val="0"/>
              </a:srgbClr>
            </a:solidFill>
          </p:spPr>
        </p:sp>
        <p:sp>
          <p:nvSpPr>
            <p:cNvPr id="8" name="TextBox 8"/>
            <p:cNvSpPr txBox="1"/>
            <p:nvPr/>
          </p:nvSpPr>
          <p:spPr>
            <a:xfrm>
              <a:off x="0" y="-47625"/>
              <a:ext cx="12594035" cy="2528490"/>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CRM Project Objectives for Skyline Properties</a:t>
              </a:r>
            </a:p>
          </p:txBody>
        </p:sp>
      </p:grpSp>
      <p:grpSp>
        <p:nvGrpSpPr>
          <p:cNvPr id="9" name="Group 9"/>
          <p:cNvGrpSpPr/>
          <p:nvPr/>
        </p:nvGrpSpPr>
        <p:grpSpPr>
          <a:xfrm>
            <a:off x="7850237" y="3946624"/>
            <a:ext cx="9445526" cy="907256"/>
            <a:chOff x="0" y="0"/>
            <a:chExt cx="12594035" cy="1209675"/>
          </a:xfrm>
        </p:grpSpPr>
        <p:sp>
          <p:nvSpPr>
            <p:cNvPr id="10" name="Freeform 10"/>
            <p:cNvSpPr/>
            <p:nvPr/>
          </p:nvSpPr>
          <p:spPr>
            <a:xfrm>
              <a:off x="0" y="0"/>
              <a:ext cx="12594035" cy="1209675"/>
            </a:xfrm>
            <a:custGeom>
              <a:avLst/>
              <a:gdLst/>
              <a:ahLst/>
              <a:cxnLst/>
              <a:rect l="l" t="t" r="r" b="b"/>
              <a:pathLst>
                <a:path w="12594035" h="1209675">
                  <a:moveTo>
                    <a:pt x="0" y="0"/>
                  </a:moveTo>
                  <a:lnTo>
                    <a:pt x="12594035" y="0"/>
                  </a:lnTo>
                  <a:lnTo>
                    <a:pt x="12594035" y="1209675"/>
                  </a:lnTo>
                  <a:lnTo>
                    <a:pt x="0" y="1209675"/>
                  </a:lnTo>
                  <a:close/>
                </a:path>
              </a:pathLst>
            </a:custGeom>
            <a:solidFill>
              <a:srgbClr val="000000">
                <a:alpha val="0"/>
              </a:srgbClr>
            </a:solidFill>
          </p:spPr>
        </p:sp>
        <p:sp>
          <p:nvSpPr>
            <p:cNvPr id="11" name="TextBox 11"/>
            <p:cNvSpPr txBox="1"/>
            <p:nvPr/>
          </p:nvSpPr>
          <p:spPr>
            <a:xfrm>
              <a:off x="0" y="-85725"/>
              <a:ext cx="12594035"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The Skyline Properties CRM system focuses on clear objectives. These objectives will greatly enhance business operations.</a:t>
              </a:r>
            </a:p>
          </p:txBody>
        </p:sp>
      </p:grpSp>
      <p:sp>
        <p:nvSpPr>
          <p:cNvPr id="12" name="Freeform 12" descr="preencoded.png"/>
          <p:cNvSpPr/>
          <p:nvPr/>
        </p:nvSpPr>
        <p:spPr>
          <a:xfrm>
            <a:off x="7850237" y="5172819"/>
            <a:ext cx="708720" cy="708720"/>
          </a:xfrm>
          <a:custGeom>
            <a:avLst/>
            <a:gdLst/>
            <a:ahLst/>
            <a:cxnLst/>
            <a:rect l="l" t="t" r="r" b="b"/>
            <a:pathLst>
              <a:path w="708720" h="708720">
                <a:moveTo>
                  <a:pt x="0" y="0"/>
                </a:moveTo>
                <a:lnTo>
                  <a:pt x="708721" y="0"/>
                </a:lnTo>
                <a:lnTo>
                  <a:pt x="708721" y="708720"/>
                </a:lnTo>
                <a:lnTo>
                  <a:pt x="0" y="708720"/>
                </a:lnTo>
                <a:lnTo>
                  <a:pt x="0" y="0"/>
                </a:lnTo>
                <a:close/>
              </a:path>
            </a:pathLst>
          </a:custGeom>
          <a:blipFill>
            <a:blip r:embed="Rae41cc823c704bc9"/>
            <a:stretch>
              <a:fillRect/>
            </a:stretch>
          </a:blipFill>
        </p:spPr>
      </p:sp>
      <p:grpSp>
        <p:nvGrpSpPr>
          <p:cNvPr id="13" name="Group 13"/>
          <p:cNvGrpSpPr/>
          <p:nvPr/>
        </p:nvGrpSpPr>
        <p:grpSpPr>
          <a:xfrm>
            <a:off x="7850237" y="6165056"/>
            <a:ext cx="2864941" cy="930176"/>
            <a:chOff x="0" y="0"/>
            <a:chExt cx="3819922" cy="1240235"/>
          </a:xfrm>
        </p:grpSpPr>
        <p:sp>
          <p:nvSpPr>
            <p:cNvPr id="14" name="Freeform 14"/>
            <p:cNvSpPr/>
            <p:nvPr/>
          </p:nvSpPr>
          <p:spPr>
            <a:xfrm>
              <a:off x="0" y="0"/>
              <a:ext cx="3819922" cy="1240235"/>
            </a:xfrm>
            <a:custGeom>
              <a:avLst/>
              <a:gdLst/>
              <a:ahLst/>
              <a:cxnLst/>
              <a:rect l="l" t="t" r="r" b="b"/>
              <a:pathLst>
                <a:path w="3819922" h="1240235">
                  <a:moveTo>
                    <a:pt x="0" y="0"/>
                  </a:moveTo>
                  <a:lnTo>
                    <a:pt x="3819922" y="0"/>
                  </a:lnTo>
                  <a:lnTo>
                    <a:pt x="3819922" y="1240235"/>
                  </a:lnTo>
                  <a:lnTo>
                    <a:pt x="0" y="1240235"/>
                  </a:lnTo>
                  <a:close/>
                </a:path>
              </a:pathLst>
            </a:custGeom>
            <a:solidFill>
              <a:srgbClr val="000000">
                <a:alpha val="0"/>
              </a:srgbClr>
            </a:solidFill>
          </p:spPr>
        </p:sp>
        <p:sp>
          <p:nvSpPr>
            <p:cNvPr id="15" name="TextBox 15"/>
            <p:cNvSpPr txBox="1"/>
            <p:nvPr/>
          </p:nvSpPr>
          <p:spPr>
            <a:xfrm>
              <a:off x="0" y="-28575"/>
              <a:ext cx="3819922" cy="1268810"/>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Customer Satisfaction</a:t>
              </a:r>
            </a:p>
          </p:txBody>
        </p:sp>
      </p:grpSp>
      <p:grpSp>
        <p:nvGrpSpPr>
          <p:cNvPr id="16" name="Group 16"/>
          <p:cNvGrpSpPr/>
          <p:nvPr/>
        </p:nvGrpSpPr>
        <p:grpSpPr>
          <a:xfrm>
            <a:off x="7850237" y="7265342"/>
            <a:ext cx="2864941" cy="1360885"/>
            <a:chOff x="0" y="0"/>
            <a:chExt cx="3819922" cy="1814513"/>
          </a:xfrm>
        </p:grpSpPr>
        <p:sp>
          <p:nvSpPr>
            <p:cNvPr id="17" name="Freeform 17"/>
            <p:cNvSpPr/>
            <p:nvPr/>
          </p:nvSpPr>
          <p:spPr>
            <a:xfrm>
              <a:off x="0" y="0"/>
              <a:ext cx="3819922" cy="1814513"/>
            </a:xfrm>
            <a:custGeom>
              <a:avLst/>
              <a:gdLst/>
              <a:ahLst/>
              <a:cxnLst/>
              <a:rect l="l" t="t" r="r" b="b"/>
              <a:pathLst>
                <a:path w="3819922" h="1814513">
                  <a:moveTo>
                    <a:pt x="0" y="0"/>
                  </a:moveTo>
                  <a:lnTo>
                    <a:pt x="3819922" y="0"/>
                  </a:lnTo>
                  <a:lnTo>
                    <a:pt x="3819922" y="1814513"/>
                  </a:lnTo>
                  <a:lnTo>
                    <a:pt x="0" y="1814513"/>
                  </a:lnTo>
                  <a:close/>
                </a:path>
              </a:pathLst>
            </a:custGeom>
            <a:solidFill>
              <a:srgbClr val="000000">
                <a:alpha val="0"/>
              </a:srgbClr>
            </a:solidFill>
          </p:spPr>
        </p:sp>
        <p:sp>
          <p:nvSpPr>
            <p:cNvPr id="18" name="TextBox 18"/>
            <p:cNvSpPr txBox="1"/>
            <p:nvPr/>
          </p:nvSpPr>
          <p:spPr>
            <a:xfrm>
              <a:off x="0" y="-85725"/>
              <a:ext cx="3819922" cy="1900238"/>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Improve customer relationships. Boost satisfaction levels.</a:t>
              </a:r>
            </a:p>
          </p:txBody>
        </p:sp>
      </p:grpSp>
      <p:sp>
        <p:nvSpPr>
          <p:cNvPr id="19" name="Freeform 19" descr="preencoded.png"/>
          <p:cNvSpPr/>
          <p:nvPr/>
        </p:nvSpPr>
        <p:spPr>
          <a:xfrm>
            <a:off x="11140380" y="5172819"/>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dd7d340ea38742a7"/>
            <a:stretch>
              <a:fillRect/>
            </a:stretch>
          </a:blipFill>
        </p:spPr>
      </p:sp>
      <p:grpSp>
        <p:nvGrpSpPr>
          <p:cNvPr id="20" name="Group 20"/>
          <p:cNvGrpSpPr/>
          <p:nvPr/>
        </p:nvGrpSpPr>
        <p:grpSpPr>
          <a:xfrm>
            <a:off x="11140380" y="6165056"/>
            <a:ext cx="2865090" cy="465088"/>
            <a:chOff x="0" y="0"/>
            <a:chExt cx="3820120" cy="620117"/>
          </a:xfrm>
        </p:grpSpPr>
        <p:sp>
          <p:nvSpPr>
            <p:cNvPr id="21" name="Freeform 21"/>
            <p:cNvSpPr/>
            <p:nvPr/>
          </p:nvSpPr>
          <p:spPr>
            <a:xfrm>
              <a:off x="0" y="0"/>
              <a:ext cx="3820120" cy="620117"/>
            </a:xfrm>
            <a:custGeom>
              <a:avLst/>
              <a:gdLst/>
              <a:ahLst/>
              <a:cxnLst/>
              <a:rect l="l" t="t" r="r" b="b"/>
              <a:pathLst>
                <a:path w="3820120" h="620117">
                  <a:moveTo>
                    <a:pt x="0" y="0"/>
                  </a:moveTo>
                  <a:lnTo>
                    <a:pt x="3820120" y="0"/>
                  </a:lnTo>
                  <a:lnTo>
                    <a:pt x="3820120" y="620117"/>
                  </a:lnTo>
                  <a:lnTo>
                    <a:pt x="0" y="620117"/>
                  </a:lnTo>
                  <a:close/>
                </a:path>
              </a:pathLst>
            </a:custGeom>
            <a:solidFill>
              <a:srgbClr val="000000">
                <a:alpha val="0"/>
              </a:srgbClr>
            </a:solidFill>
          </p:spPr>
        </p:sp>
        <p:sp>
          <p:nvSpPr>
            <p:cNvPr id="22" name="TextBox 22"/>
            <p:cNvSpPr txBox="1"/>
            <p:nvPr/>
          </p:nvSpPr>
          <p:spPr>
            <a:xfrm>
              <a:off x="0" y="-28575"/>
              <a:ext cx="3820120"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Increased Sales</a:t>
              </a:r>
            </a:p>
          </p:txBody>
        </p:sp>
      </p:grpSp>
      <p:grpSp>
        <p:nvGrpSpPr>
          <p:cNvPr id="23" name="Group 23"/>
          <p:cNvGrpSpPr/>
          <p:nvPr/>
        </p:nvGrpSpPr>
        <p:grpSpPr>
          <a:xfrm>
            <a:off x="11140380" y="6800255"/>
            <a:ext cx="2865090" cy="1360885"/>
            <a:chOff x="0" y="0"/>
            <a:chExt cx="3820120" cy="1814513"/>
          </a:xfrm>
        </p:grpSpPr>
        <p:sp>
          <p:nvSpPr>
            <p:cNvPr id="24" name="Freeform 24"/>
            <p:cNvSpPr/>
            <p:nvPr/>
          </p:nvSpPr>
          <p:spPr>
            <a:xfrm>
              <a:off x="0" y="0"/>
              <a:ext cx="3820120" cy="1814513"/>
            </a:xfrm>
            <a:custGeom>
              <a:avLst/>
              <a:gdLst/>
              <a:ahLst/>
              <a:cxnLst/>
              <a:rect l="l" t="t" r="r" b="b"/>
              <a:pathLst>
                <a:path w="3820120" h="1814513">
                  <a:moveTo>
                    <a:pt x="0" y="0"/>
                  </a:moveTo>
                  <a:lnTo>
                    <a:pt x="3820120" y="0"/>
                  </a:lnTo>
                  <a:lnTo>
                    <a:pt x="3820120" y="1814513"/>
                  </a:lnTo>
                  <a:lnTo>
                    <a:pt x="0" y="1814513"/>
                  </a:lnTo>
                  <a:close/>
                </a:path>
              </a:pathLst>
            </a:custGeom>
            <a:solidFill>
              <a:srgbClr val="000000">
                <a:alpha val="0"/>
              </a:srgbClr>
            </a:solidFill>
          </p:spPr>
        </p:sp>
        <p:sp>
          <p:nvSpPr>
            <p:cNvPr id="25" name="TextBox 25"/>
            <p:cNvSpPr txBox="1"/>
            <p:nvPr/>
          </p:nvSpPr>
          <p:spPr>
            <a:xfrm>
              <a:off x="0" y="-85725"/>
              <a:ext cx="3820120" cy="1900238"/>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Drive revenue growth. Optimize sales processes.</a:t>
              </a:r>
            </a:p>
          </p:txBody>
        </p:sp>
      </p:grpSp>
      <p:sp>
        <p:nvSpPr>
          <p:cNvPr id="26" name="Freeform 26" descr="preencoded.png"/>
          <p:cNvSpPr/>
          <p:nvPr/>
        </p:nvSpPr>
        <p:spPr>
          <a:xfrm>
            <a:off x="14430672" y="5172819"/>
            <a:ext cx="708720" cy="708720"/>
          </a:xfrm>
          <a:custGeom>
            <a:avLst/>
            <a:gdLst/>
            <a:ahLst/>
            <a:cxnLst/>
            <a:rect l="l" t="t" r="r" b="b"/>
            <a:pathLst>
              <a:path w="708720" h="708720">
                <a:moveTo>
                  <a:pt x="0" y="0"/>
                </a:moveTo>
                <a:lnTo>
                  <a:pt x="708720" y="0"/>
                </a:lnTo>
                <a:lnTo>
                  <a:pt x="708720" y="708720"/>
                </a:lnTo>
                <a:lnTo>
                  <a:pt x="0" y="708720"/>
                </a:lnTo>
                <a:lnTo>
                  <a:pt x="0" y="0"/>
                </a:lnTo>
                <a:close/>
              </a:path>
            </a:pathLst>
          </a:custGeom>
          <a:blipFill>
            <a:blip r:embed="R4a47548494bd48fc"/>
            <a:stretch>
              <a:fillRect/>
            </a:stretch>
          </a:blipFill>
        </p:spPr>
      </p:sp>
      <p:grpSp>
        <p:nvGrpSpPr>
          <p:cNvPr id="27" name="Group 27"/>
          <p:cNvGrpSpPr/>
          <p:nvPr/>
        </p:nvGrpSpPr>
        <p:grpSpPr>
          <a:xfrm>
            <a:off x="14430672" y="6165056"/>
            <a:ext cx="2864941" cy="930176"/>
            <a:chOff x="0" y="0"/>
            <a:chExt cx="3819922" cy="1240235"/>
          </a:xfrm>
        </p:grpSpPr>
        <p:sp>
          <p:nvSpPr>
            <p:cNvPr id="28" name="Freeform 28"/>
            <p:cNvSpPr/>
            <p:nvPr/>
          </p:nvSpPr>
          <p:spPr>
            <a:xfrm>
              <a:off x="0" y="0"/>
              <a:ext cx="3819922" cy="1240235"/>
            </a:xfrm>
            <a:custGeom>
              <a:avLst/>
              <a:gdLst/>
              <a:ahLst/>
              <a:cxnLst/>
              <a:rect l="l" t="t" r="r" b="b"/>
              <a:pathLst>
                <a:path w="3819922" h="1240235">
                  <a:moveTo>
                    <a:pt x="0" y="0"/>
                  </a:moveTo>
                  <a:lnTo>
                    <a:pt x="3819922" y="0"/>
                  </a:lnTo>
                  <a:lnTo>
                    <a:pt x="3819922" y="1240235"/>
                  </a:lnTo>
                  <a:lnTo>
                    <a:pt x="0" y="1240235"/>
                  </a:lnTo>
                  <a:close/>
                </a:path>
              </a:pathLst>
            </a:custGeom>
            <a:solidFill>
              <a:srgbClr val="000000">
                <a:alpha val="0"/>
              </a:srgbClr>
            </a:solidFill>
          </p:spPr>
        </p:sp>
        <p:sp>
          <p:nvSpPr>
            <p:cNvPr id="29" name="TextBox 29"/>
            <p:cNvSpPr txBox="1"/>
            <p:nvPr/>
          </p:nvSpPr>
          <p:spPr>
            <a:xfrm>
              <a:off x="0" y="-28575"/>
              <a:ext cx="3819922" cy="1268810"/>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Better Data Management</a:t>
              </a:r>
            </a:p>
          </p:txBody>
        </p:sp>
      </p:grpSp>
      <p:grpSp>
        <p:nvGrpSpPr>
          <p:cNvPr id="30" name="Group 30"/>
          <p:cNvGrpSpPr/>
          <p:nvPr/>
        </p:nvGrpSpPr>
        <p:grpSpPr>
          <a:xfrm>
            <a:off x="14430672" y="7265342"/>
            <a:ext cx="2864941" cy="1360885"/>
            <a:chOff x="0" y="0"/>
            <a:chExt cx="3819922" cy="1814513"/>
          </a:xfrm>
        </p:grpSpPr>
        <p:sp>
          <p:nvSpPr>
            <p:cNvPr id="31" name="Freeform 31"/>
            <p:cNvSpPr/>
            <p:nvPr/>
          </p:nvSpPr>
          <p:spPr>
            <a:xfrm>
              <a:off x="0" y="0"/>
              <a:ext cx="3819922" cy="1814513"/>
            </a:xfrm>
            <a:custGeom>
              <a:avLst/>
              <a:gdLst/>
              <a:ahLst/>
              <a:cxnLst/>
              <a:rect l="l" t="t" r="r" b="b"/>
              <a:pathLst>
                <a:path w="3819922" h="1814513">
                  <a:moveTo>
                    <a:pt x="0" y="0"/>
                  </a:moveTo>
                  <a:lnTo>
                    <a:pt x="3819922" y="0"/>
                  </a:lnTo>
                  <a:lnTo>
                    <a:pt x="3819922" y="1814513"/>
                  </a:lnTo>
                  <a:lnTo>
                    <a:pt x="0" y="1814513"/>
                  </a:lnTo>
                  <a:close/>
                </a:path>
              </a:pathLst>
            </a:custGeom>
            <a:solidFill>
              <a:srgbClr val="000000">
                <a:alpha val="0"/>
              </a:srgbClr>
            </a:solidFill>
          </p:spPr>
        </p:sp>
        <p:sp>
          <p:nvSpPr>
            <p:cNvPr id="32" name="TextBox 32"/>
            <p:cNvSpPr txBox="1"/>
            <p:nvPr/>
          </p:nvSpPr>
          <p:spPr>
            <a:xfrm>
              <a:off x="0" y="-85725"/>
              <a:ext cx="3819922" cy="1900238"/>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Centralize customer data. Enhance data accuracy.</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B128C-6560-4C59-8CAD-03EBA2716B90}"/>
              </a:ext>
            </a:extLst>
          </p:cNvPr>
          <p:cNvPicPr>
            <a:picLocks noChangeAspect="1"/>
          </p:cNvPicPr>
          <p:nvPr/>
        </p:nvPicPr>
        <p:blipFill>
          <a:blip r:embed="R940d3750da55413e">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506218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1c5a881cbd7748a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89da5a4e50d64079"/>
            <a:stretch>
              <a:fillRect/>
            </a:stretch>
          </a:blipFill>
        </p:spPr>
      </p:sp>
      <p:grpSp>
        <p:nvGrpSpPr>
          <p:cNvPr id="6" name="Group 6"/>
          <p:cNvGrpSpPr/>
          <p:nvPr/>
        </p:nvGrpSpPr>
        <p:grpSpPr>
          <a:xfrm>
            <a:off x="7850237" y="1957090"/>
            <a:ext cx="9445526" cy="1860649"/>
            <a:chOff x="0" y="0"/>
            <a:chExt cx="12594035" cy="2480865"/>
          </a:xfrm>
        </p:grpSpPr>
        <p:sp>
          <p:nvSpPr>
            <p:cNvPr id="7" name="Freeform 7"/>
            <p:cNvSpPr/>
            <p:nvPr/>
          </p:nvSpPr>
          <p:spPr>
            <a:xfrm>
              <a:off x="0" y="0"/>
              <a:ext cx="12594035" cy="2480865"/>
            </a:xfrm>
            <a:custGeom>
              <a:avLst/>
              <a:gdLst/>
              <a:ahLst/>
              <a:cxnLst/>
              <a:rect l="l" t="t" r="r" b="b"/>
              <a:pathLst>
                <a:path w="12594035" h="2480865">
                  <a:moveTo>
                    <a:pt x="0" y="0"/>
                  </a:moveTo>
                  <a:lnTo>
                    <a:pt x="12594035" y="0"/>
                  </a:lnTo>
                  <a:lnTo>
                    <a:pt x="12594035" y="2480865"/>
                  </a:lnTo>
                  <a:lnTo>
                    <a:pt x="0" y="2480865"/>
                  </a:lnTo>
                  <a:close/>
                </a:path>
              </a:pathLst>
            </a:custGeom>
            <a:solidFill>
              <a:srgbClr val="000000">
                <a:alpha val="0"/>
              </a:srgbClr>
            </a:solidFill>
          </p:spPr>
        </p:sp>
        <p:sp>
          <p:nvSpPr>
            <p:cNvPr id="8" name="TextBox 8"/>
            <p:cNvSpPr txBox="1"/>
            <p:nvPr/>
          </p:nvSpPr>
          <p:spPr>
            <a:xfrm>
              <a:off x="0" y="-47625"/>
              <a:ext cx="12594035" cy="2528490"/>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Ensuring Timely Follow-Up on Customer Interactions</a:t>
              </a:r>
            </a:p>
          </p:txBody>
        </p:sp>
      </p:grpSp>
      <p:grpSp>
        <p:nvGrpSpPr>
          <p:cNvPr id="9" name="Group 9"/>
          <p:cNvGrpSpPr/>
          <p:nvPr/>
        </p:nvGrpSpPr>
        <p:grpSpPr>
          <a:xfrm>
            <a:off x="7845475" y="4238179"/>
            <a:ext cx="4590604" cy="2138065"/>
            <a:chOff x="0" y="0"/>
            <a:chExt cx="6120805" cy="2850753"/>
          </a:xfrm>
        </p:grpSpPr>
        <p:sp>
          <p:nvSpPr>
            <p:cNvPr id="10" name="Freeform 10"/>
            <p:cNvSpPr/>
            <p:nvPr/>
          </p:nvSpPr>
          <p:spPr>
            <a:xfrm>
              <a:off x="6350" y="6350"/>
              <a:ext cx="6108065" cy="2838069"/>
            </a:xfrm>
            <a:custGeom>
              <a:avLst/>
              <a:gdLst/>
              <a:ahLst/>
              <a:cxnLst/>
              <a:rect l="l" t="t" r="r" b="b"/>
              <a:pathLst>
                <a:path w="6108065" h="2838069">
                  <a:moveTo>
                    <a:pt x="0" y="158750"/>
                  </a:moveTo>
                  <a:cubicBezTo>
                    <a:pt x="0" y="71120"/>
                    <a:pt x="71247" y="0"/>
                    <a:pt x="159131" y="0"/>
                  </a:cubicBezTo>
                  <a:lnTo>
                    <a:pt x="5948934" y="0"/>
                  </a:lnTo>
                  <a:cubicBezTo>
                    <a:pt x="6036818" y="0"/>
                    <a:pt x="6108065" y="71120"/>
                    <a:pt x="6108065" y="158750"/>
                  </a:cubicBezTo>
                  <a:lnTo>
                    <a:pt x="6108065" y="2679319"/>
                  </a:lnTo>
                  <a:cubicBezTo>
                    <a:pt x="6108065" y="2767076"/>
                    <a:pt x="6036818" y="2838069"/>
                    <a:pt x="5948934" y="2838069"/>
                  </a:cubicBezTo>
                  <a:lnTo>
                    <a:pt x="159131" y="2838069"/>
                  </a:lnTo>
                  <a:cubicBezTo>
                    <a:pt x="71247" y="2838069"/>
                    <a:pt x="0" y="2766949"/>
                    <a:pt x="0" y="2679319"/>
                  </a:cubicBezTo>
                  <a:close/>
                </a:path>
              </a:pathLst>
            </a:custGeom>
            <a:solidFill>
              <a:srgbClr val="CCEEFF"/>
            </a:solidFill>
          </p:spPr>
        </p:sp>
        <p:sp>
          <p:nvSpPr>
            <p:cNvPr id="11" name="Freeform 11"/>
            <p:cNvSpPr/>
            <p:nvPr/>
          </p:nvSpPr>
          <p:spPr>
            <a:xfrm>
              <a:off x="0" y="0"/>
              <a:ext cx="6120765" cy="2850769"/>
            </a:xfrm>
            <a:custGeom>
              <a:avLst/>
              <a:gdLst/>
              <a:ahLst/>
              <a:cxnLst/>
              <a:rect l="l" t="t" r="r" b="b"/>
              <a:pathLst>
                <a:path w="6120765" h="2850769">
                  <a:moveTo>
                    <a:pt x="0" y="165100"/>
                  </a:moveTo>
                  <a:cubicBezTo>
                    <a:pt x="0" y="73914"/>
                    <a:pt x="74168" y="0"/>
                    <a:pt x="165481" y="0"/>
                  </a:cubicBezTo>
                  <a:lnTo>
                    <a:pt x="5955284" y="0"/>
                  </a:lnTo>
                  <a:lnTo>
                    <a:pt x="5955284" y="6350"/>
                  </a:lnTo>
                  <a:lnTo>
                    <a:pt x="5955284" y="0"/>
                  </a:lnTo>
                  <a:cubicBezTo>
                    <a:pt x="6046724" y="0"/>
                    <a:pt x="6120765" y="73914"/>
                    <a:pt x="6120765" y="165100"/>
                  </a:cubicBezTo>
                  <a:lnTo>
                    <a:pt x="6114415" y="165100"/>
                  </a:lnTo>
                  <a:lnTo>
                    <a:pt x="6120765" y="165100"/>
                  </a:lnTo>
                  <a:lnTo>
                    <a:pt x="6120765" y="2685669"/>
                  </a:lnTo>
                  <a:lnTo>
                    <a:pt x="6114415" y="2685669"/>
                  </a:lnTo>
                  <a:lnTo>
                    <a:pt x="6120765" y="2685669"/>
                  </a:lnTo>
                  <a:cubicBezTo>
                    <a:pt x="6120765" y="2776855"/>
                    <a:pt x="6046597" y="2850769"/>
                    <a:pt x="5955284" y="2850769"/>
                  </a:cubicBezTo>
                  <a:lnTo>
                    <a:pt x="5955284" y="2844419"/>
                  </a:lnTo>
                  <a:lnTo>
                    <a:pt x="5955284" y="2850769"/>
                  </a:lnTo>
                  <a:lnTo>
                    <a:pt x="165481" y="2850769"/>
                  </a:lnTo>
                  <a:lnTo>
                    <a:pt x="165481" y="2844419"/>
                  </a:lnTo>
                  <a:lnTo>
                    <a:pt x="165481" y="2850769"/>
                  </a:lnTo>
                  <a:cubicBezTo>
                    <a:pt x="74041" y="2850769"/>
                    <a:pt x="0" y="2776855"/>
                    <a:pt x="0" y="2685669"/>
                  </a:cubicBezTo>
                  <a:lnTo>
                    <a:pt x="0" y="165100"/>
                  </a:lnTo>
                  <a:lnTo>
                    <a:pt x="6350" y="165100"/>
                  </a:lnTo>
                  <a:lnTo>
                    <a:pt x="0" y="165100"/>
                  </a:lnTo>
                  <a:moveTo>
                    <a:pt x="12700" y="165100"/>
                  </a:moveTo>
                  <a:lnTo>
                    <a:pt x="12700" y="2685669"/>
                  </a:lnTo>
                  <a:lnTo>
                    <a:pt x="6350" y="2685669"/>
                  </a:lnTo>
                  <a:lnTo>
                    <a:pt x="12700" y="2685669"/>
                  </a:lnTo>
                  <a:cubicBezTo>
                    <a:pt x="12700" y="2769870"/>
                    <a:pt x="81153" y="2838069"/>
                    <a:pt x="165481" y="2838069"/>
                  </a:cubicBezTo>
                  <a:lnTo>
                    <a:pt x="5955284" y="2838069"/>
                  </a:lnTo>
                  <a:cubicBezTo>
                    <a:pt x="6039739" y="2838069"/>
                    <a:pt x="6108065" y="2769743"/>
                    <a:pt x="6108065" y="2685669"/>
                  </a:cubicBezTo>
                  <a:lnTo>
                    <a:pt x="6108065" y="165100"/>
                  </a:lnTo>
                  <a:cubicBezTo>
                    <a:pt x="6108065" y="80899"/>
                    <a:pt x="6039612" y="12700"/>
                    <a:pt x="5955284" y="12700"/>
                  </a:cubicBezTo>
                  <a:lnTo>
                    <a:pt x="165481" y="12700"/>
                  </a:lnTo>
                  <a:lnTo>
                    <a:pt x="165481" y="6350"/>
                  </a:lnTo>
                  <a:lnTo>
                    <a:pt x="165481" y="12700"/>
                  </a:lnTo>
                  <a:cubicBezTo>
                    <a:pt x="81153" y="12700"/>
                    <a:pt x="12700" y="81026"/>
                    <a:pt x="12700" y="165100"/>
                  </a:cubicBezTo>
                  <a:close/>
                </a:path>
              </a:pathLst>
            </a:custGeom>
            <a:solidFill>
              <a:srgbClr val="B2D4E5"/>
            </a:solidFill>
          </p:spPr>
        </p:sp>
      </p:grpSp>
      <p:grpSp>
        <p:nvGrpSpPr>
          <p:cNvPr id="12" name="Group 12"/>
          <p:cNvGrpSpPr/>
          <p:nvPr/>
        </p:nvGrpSpPr>
        <p:grpSpPr>
          <a:xfrm>
            <a:off x="8143280" y="4535984"/>
            <a:ext cx="3721299" cy="465087"/>
            <a:chOff x="0" y="0"/>
            <a:chExt cx="4961732" cy="620117"/>
          </a:xfrm>
        </p:grpSpPr>
        <p:sp>
          <p:nvSpPr>
            <p:cNvPr id="13" name="Freeform 13"/>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4" name="TextBox 14"/>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Schedule Tasks</a:t>
              </a:r>
            </a:p>
          </p:txBody>
        </p:sp>
      </p:grpSp>
      <p:grpSp>
        <p:nvGrpSpPr>
          <p:cNvPr id="15" name="Group 15"/>
          <p:cNvGrpSpPr/>
          <p:nvPr/>
        </p:nvGrpSpPr>
        <p:grpSpPr>
          <a:xfrm>
            <a:off x="8143280" y="5171182"/>
            <a:ext cx="3994994" cy="907256"/>
            <a:chOff x="0" y="0"/>
            <a:chExt cx="5326658" cy="1209675"/>
          </a:xfrm>
        </p:grpSpPr>
        <p:sp>
          <p:nvSpPr>
            <p:cNvPr id="16" name="Freeform 16"/>
            <p:cNvSpPr/>
            <p:nvPr/>
          </p:nvSpPr>
          <p:spPr>
            <a:xfrm>
              <a:off x="0" y="0"/>
              <a:ext cx="5326658" cy="1209675"/>
            </a:xfrm>
            <a:custGeom>
              <a:avLst/>
              <a:gdLst/>
              <a:ahLst/>
              <a:cxnLst/>
              <a:rect l="l" t="t" r="r" b="b"/>
              <a:pathLst>
                <a:path w="5326658" h="1209675">
                  <a:moveTo>
                    <a:pt x="0" y="0"/>
                  </a:moveTo>
                  <a:lnTo>
                    <a:pt x="5326658" y="0"/>
                  </a:lnTo>
                  <a:lnTo>
                    <a:pt x="5326658" y="1209675"/>
                  </a:lnTo>
                  <a:lnTo>
                    <a:pt x="0" y="1209675"/>
                  </a:lnTo>
                  <a:close/>
                </a:path>
              </a:pathLst>
            </a:custGeom>
            <a:solidFill>
              <a:srgbClr val="000000">
                <a:alpha val="0"/>
              </a:srgbClr>
            </a:solidFill>
          </p:spPr>
        </p:sp>
        <p:sp>
          <p:nvSpPr>
            <p:cNvPr id="17" name="TextBox 17"/>
            <p:cNvSpPr txBox="1"/>
            <p:nvPr/>
          </p:nvSpPr>
          <p:spPr>
            <a:xfrm>
              <a:off x="0" y="-85725"/>
              <a:ext cx="5326658"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Set reminders for future contact.</a:t>
              </a:r>
            </a:p>
          </p:txBody>
        </p:sp>
      </p:grpSp>
      <p:grpSp>
        <p:nvGrpSpPr>
          <p:cNvPr id="18" name="Group 18"/>
          <p:cNvGrpSpPr/>
          <p:nvPr/>
        </p:nvGrpSpPr>
        <p:grpSpPr>
          <a:xfrm>
            <a:off x="12710071" y="4238179"/>
            <a:ext cx="4590604" cy="2138065"/>
            <a:chOff x="0" y="0"/>
            <a:chExt cx="6120805" cy="2850753"/>
          </a:xfrm>
        </p:grpSpPr>
        <p:sp>
          <p:nvSpPr>
            <p:cNvPr id="19" name="Freeform 19"/>
            <p:cNvSpPr/>
            <p:nvPr/>
          </p:nvSpPr>
          <p:spPr>
            <a:xfrm>
              <a:off x="6350" y="6350"/>
              <a:ext cx="6108065" cy="2838069"/>
            </a:xfrm>
            <a:custGeom>
              <a:avLst/>
              <a:gdLst/>
              <a:ahLst/>
              <a:cxnLst/>
              <a:rect l="l" t="t" r="r" b="b"/>
              <a:pathLst>
                <a:path w="6108065" h="2838069">
                  <a:moveTo>
                    <a:pt x="0" y="158750"/>
                  </a:moveTo>
                  <a:cubicBezTo>
                    <a:pt x="0" y="71120"/>
                    <a:pt x="71247" y="0"/>
                    <a:pt x="159131" y="0"/>
                  </a:cubicBezTo>
                  <a:lnTo>
                    <a:pt x="5948934" y="0"/>
                  </a:lnTo>
                  <a:cubicBezTo>
                    <a:pt x="6036818" y="0"/>
                    <a:pt x="6108065" y="71120"/>
                    <a:pt x="6108065" y="158750"/>
                  </a:cubicBezTo>
                  <a:lnTo>
                    <a:pt x="6108065" y="2679319"/>
                  </a:lnTo>
                  <a:cubicBezTo>
                    <a:pt x="6108065" y="2767076"/>
                    <a:pt x="6036818" y="2838069"/>
                    <a:pt x="5948934" y="2838069"/>
                  </a:cubicBezTo>
                  <a:lnTo>
                    <a:pt x="159131" y="2838069"/>
                  </a:lnTo>
                  <a:cubicBezTo>
                    <a:pt x="71247" y="2838069"/>
                    <a:pt x="0" y="2766949"/>
                    <a:pt x="0" y="2679319"/>
                  </a:cubicBezTo>
                  <a:close/>
                </a:path>
              </a:pathLst>
            </a:custGeom>
            <a:solidFill>
              <a:srgbClr val="CCEEFF"/>
            </a:solidFill>
          </p:spPr>
        </p:sp>
        <p:sp>
          <p:nvSpPr>
            <p:cNvPr id="20" name="Freeform 20"/>
            <p:cNvSpPr/>
            <p:nvPr/>
          </p:nvSpPr>
          <p:spPr>
            <a:xfrm>
              <a:off x="0" y="0"/>
              <a:ext cx="6120765" cy="2850769"/>
            </a:xfrm>
            <a:custGeom>
              <a:avLst/>
              <a:gdLst/>
              <a:ahLst/>
              <a:cxnLst/>
              <a:rect l="l" t="t" r="r" b="b"/>
              <a:pathLst>
                <a:path w="6120765" h="2850769">
                  <a:moveTo>
                    <a:pt x="0" y="165100"/>
                  </a:moveTo>
                  <a:cubicBezTo>
                    <a:pt x="0" y="73914"/>
                    <a:pt x="74168" y="0"/>
                    <a:pt x="165481" y="0"/>
                  </a:cubicBezTo>
                  <a:lnTo>
                    <a:pt x="5955284" y="0"/>
                  </a:lnTo>
                  <a:lnTo>
                    <a:pt x="5955284" y="6350"/>
                  </a:lnTo>
                  <a:lnTo>
                    <a:pt x="5955284" y="0"/>
                  </a:lnTo>
                  <a:cubicBezTo>
                    <a:pt x="6046724" y="0"/>
                    <a:pt x="6120765" y="73914"/>
                    <a:pt x="6120765" y="165100"/>
                  </a:cubicBezTo>
                  <a:lnTo>
                    <a:pt x="6114415" y="165100"/>
                  </a:lnTo>
                  <a:lnTo>
                    <a:pt x="6120765" y="165100"/>
                  </a:lnTo>
                  <a:lnTo>
                    <a:pt x="6120765" y="2685669"/>
                  </a:lnTo>
                  <a:lnTo>
                    <a:pt x="6114415" y="2685669"/>
                  </a:lnTo>
                  <a:lnTo>
                    <a:pt x="6120765" y="2685669"/>
                  </a:lnTo>
                  <a:cubicBezTo>
                    <a:pt x="6120765" y="2776855"/>
                    <a:pt x="6046597" y="2850769"/>
                    <a:pt x="5955284" y="2850769"/>
                  </a:cubicBezTo>
                  <a:lnTo>
                    <a:pt x="5955284" y="2844419"/>
                  </a:lnTo>
                  <a:lnTo>
                    <a:pt x="5955284" y="2850769"/>
                  </a:lnTo>
                  <a:lnTo>
                    <a:pt x="165481" y="2850769"/>
                  </a:lnTo>
                  <a:lnTo>
                    <a:pt x="165481" y="2844419"/>
                  </a:lnTo>
                  <a:lnTo>
                    <a:pt x="165481" y="2850769"/>
                  </a:lnTo>
                  <a:cubicBezTo>
                    <a:pt x="74041" y="2850769"/>
                    <a:pt x="0" y="2776855"/>
                    <a:pt x="0" y="2685669"/>
                  </a:cubicBezTo>
                  <a:lnTo>
                    <a:pt x="0" y="165100"/>
                  </a:lnTo>
                  <a:lnTo>
                    <a:pt x="6350" y="165100"/>
                  </a:lnTo>
                  <a:lnTo>
                    <a:pt x="0" y="165100"/>
                  </a:lnTo>
                  <a:moveTo>
                    <a:pt x="12700" y="165100"/>
                  </a:moveTo>
                  <a:lnTo>
                    <a:pt x="12700" y="2685669"/>
                  </a:lnTo>
                  <a:lnTo>
                    <a:pt x="6350" y="2685669"/>
                  </a:lnTo>
                  <a:lnTo>
                    <a:pt x="12700" y="2685669"/>
                  </a:lnTo>
                  <a:cubicBezTo>
                    <a:pt x="12700" y="2769870"/>
                    <a:pt x="81153" y="2838069"/>
                    <a:pt x="165481" y="2838069"/>
                  </a:cubicBezTo>
                  <a:lnTo>
                    <a:pt x="5955284" y="2838069"/>
                  </a:lnTo>
                  <a:cubicBezTo>
                    <a:pt x="6039739" y="2838069"/>
                    <a:pt x="6108065" y="2769743"/>
                    <a:pt x="6108065" y="2685669"/>
                  </a:cubicBezTo>
                  <a:lnTo>
                    <a:pt x="6108065" y="165100"/>
                  </a:lnTo>
                  <a:cubicBezTo>
                    <a:pt x="6108065" y="80899"/>
                    <a:pt x="6039612" y="12700"/>
                    <a:pt x="5955284" y="12700"/>
                  </a:cubicBezTo>
                  <a:lnTo>
                    <a:pt x="165481" y="12700"/>
                  </a:lnTo>
                  <a:lnTo>
                    <a:pt x="165481" y="6350"/>
                  </a:lnTo>
                  <a:lnTo>
                    <a:pt x="165481" y="12700"/>
                  </a:lnTo>
                  <a:cubicBezTo>
                    <a:pt x="81153" y="12700"/>
                    <a:pt x="12700" y="81026"/>
                    <a:pt x="12700" y="165100"/>
                  </a:cubicBezTo>
                  <a:close/>
                </a:path>
              </a:pathLst>
            </a:custGeom>
            <a:solidFill>
              <a:srgbClr val="B2D4E5"/>
            </a:solidFill>
          </p:spPr>
        </p:sp>
      </p:grpSp>
      <p:grpSp>
        <p:nvGrpSpPr>
          <p:cNvPr id="21" name="Group 21"/>
          <p:cNvGrpSpPr/>
          <p:nvPr/>
        </p:nvGrpSpPr>
        <p:grpSpPr>
          <a:xfrm>
            <a:off x="13007876" y="4535984"/>
            <a:ext cx="3721299" cy="465087"/>
            <a:chOff x="0" y="0"/>
            <a:chExt cx="4961732" cy="620117"/>
          </a:xfrm>
        </p:grpSpPr>
        <p:sp>
          <p:nvSpPr>
            <p:cNvPr id="22" name="Freeform 22"/>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23" name="TextBox 23"/>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Manage Priorities</a:t>
              </a:r>
            </a:p>
          </p:txBody>
        </p:sp>
      </p:grpSp>
      <p:grpSp>
        <p:nvGrpSpPr>
          <p:cNvPr id="24" name="Group 24"/>
          <p:cNvGrpSpPr/>
          <p:nvPr/>
        </p:nvGrpSpPr>
        <p:grpSpPr>
          <a:xfrm>
            <a:off x="13007876" y="5171182"/>
            <a:ext cx="3994994" cy="453629"/>
            <a:chOff x="0" y="0"/>
            <a:chExt cx="5326658" cy="604838"/>
          </a:xfrm>
        </p:grpSpPr>
        <p:sp>
          <p:nvSpPr>
            <p:cNvPr id="25" name="Freeform 25"/>
            <p:cNvSpPr/>
            <p:nvPr/>
          </p:nvSpPr>
          <p:spPr>
            <a:xfrm>
              <a:off x="0" y="0"/>
              <a:ext cx="5326658" cy="604838"/>
            </a:xfrm>
            <a:custGeom>
              <a:avLst/>
              <a:gdLst/>
              <a:ahLst/>
              <a:cxnLst/>
              <a:rect l="l" t="t" r="r" b="b"/>
              <a:pathLst>
                <a:path w="5326658" h="604838">
                  <a:moveTo>
                    <a:pt x="0" y="0"/>
                  </a:moveTo>
                  <a:lnTo>
                    <a:pt x="5326658" y="0"/>
                  </a:lnTo>
                  <a:lnTo>
                    <a:pt x="5326658" y="604838"/>
                  </a:lnTo>
                  <a:lnTo>
                    <a:pt x="0" y="604838"/>
                  </a:lnTo>
                  <a:close/>
                </a:path>
              </a:pathLst>
            </a:custGeom>
            <a:solidFill>
              <a:srgbClr val="000000">
                <a:alpha val="0"/>
              </a:srgbClr>
            </a:solidFill>
          </p:spPr>
        </p:sp>
        <p:sp>
          <p:nvSpPr>
            <p:cNvPr id="26" name="TextBox 26"/>
            <p:cNvSpPr txBox="1"/>
            <p:nvPr/>
          </p:nvSpPr>
          <p:spPr>
            <a:xfrm>
              <a:off x="0" y="-85725"/>
              <a:ext cx="5326658"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Focus on important items.</a:t>
              </a:r>
            </a:p>
          </p:txBody>
        </p:sp>
      </p:grpSp>
      <p:grpSp>
        <p:nvGrpSpPr>
          <p:cNvPr id="27" name="Group 27"/>
          <p:cNvGrpSpPr/>
          <p:nvPr/>
        </p:nvGrpSpPr>
        <p:grpSpPr>
          <a:xfrm>
            <a:off x="7845475" y="6650236"/>
            <a:ext cx="9455051" cy="1684436"/>
            <a:chOff x="0" y="0"/>
            <a:chExt cx="12606735" cy="2245915"/>
          </a:xfrm>
        </p:grpSpPr>
        <p:sp>
          <p:nvSpPr>
            <p:cNvPr id="28" name="Freeform 28"/>
            <p:cNvSpPr/>
            <p:nvPr/>
          </p:nvSpPr>
          <p:spPr>
            <a:xfrm>
              <a:off x="6350" y="6350"/>
              <a:ext cx="12594082" cy="2233168"/>
            </a:xfrm>
            <a:custGeom>
              <a:avLst/>
              <a:gdLst/>
              <a:ahLst/>
              <a:cxnLst/>
              <a:rect l="l" t="t" r="r" b="b"/>
              <a:pathLst>
                <a:path w="12594082" h="2233168">
                  <a:moveTo>
                    <a:pt x="0" y="158750"/>
                  </a:moveTo>
                  <a:cubicBezTo>
                    <a:pt x="0" y="71120"/>
                    <a:pt x="71374" y="0"/>
                    <a:pt x="159512" y="0"/>
                  </a:cubicBezTo>
                  <a:lnTo>
                    <a:pt x="12434570" y="0"/>
                  </a:lnTo>
                  <a:cubicBezTo>
                    <a:pt x="12522708" y="0"/>
                    <a:pt x="12594082" y="71120"/>
                    <a:pt x="12594082" y="158750"/>
                  </a:cubicBezTo>
                  <a:lnTo>
                    <a:pt x="12594082" y="2074418"/>
                  </a:lnTo>
                  <a:cubicBezTo>
                    <a:pt x="12594082" y="2162048"/>
                    <a:pt x="12522708" y="2233168"/>
                    <a:pt x="12434570" y="2233168"/>
                  </a:cubicBezTo>
                  <a:lnTo>
                    <a:pt x="159512" y="2233168"/>
                  </a:lnTo>
                  <a:cubicBezTo>
                    <a:pt x="71374" y="2233168"/>
                    <a:pt x="0" y="2162048"/>
                    <a:pt x="0" y="2074418"/>
                  </a:cubicBezTo>
                  <a:close/>
                </a:path>
              </a:pathLst>
            </a:custGeom>
            <a:solidFill>
              <a:srgbClr val="CCEEFF"/>
            </a:solidFill>
          </p:spPr>
        </p:sp>
        <p:sp>
          <p:nvSpPr>
            <p:cNvPr id="29" name="Freeform 29"/>
            <p:cNvSpPr/>
            <p:nvPr/>
          </p:nvSpPr>
          <p:spPr>
            <a:xfrm>
              <a:off x="0" y="0"/>
              <a:ext cx="12606782" cy="2245868"/>
            </a:xfrm>
            <a:custGeom>
              <a:avLst/>
              <a:gdLst/>
              <a:ahLst/>
              <a:cxnLst/>
              <a:rect l="l" t="t" r="r" b="b"/>
              <a:pathLst>
                <a:path w="12606782" h="2245868">
                  <a:moveTo>
                    <a:pt x="0" y="165100"/>
                  </a:moveTo>
                  <a:cubicBezTo>
                    <a:pt x="0" y="73914"/>
                    <a:pt x="74295" y="0"/>
                    <a:pt x="165862" y="0"/>
                  </a:cubicBezTo>
                  <a:lnTo>
                    <a:pt x="12440920" y="0"/>
                  </a:lnTo>
                  <a:lnTo>
                    <a:pt x="12440920" y="6350"/>
                  </a:lnTo>
                  <a:lnTo>
                    <a:pt x="12440920" y="0"/>
                  </a:lnTo>
                  <a:cubicBezTo>
                    <a:pt x="12532487" y="0"/>
                    <a:pt x="12606782" y="73914"/>
                    <a:pt x="12606782" y="165100"/>
                  </a:cubicBezTo>
                  <a:lnTo>
                    <a:pt x="12600432" y="165100"/>
                  </a:lnTo>
                  <a:lnTo>
                    <a:pt x="12606782" y="165100"/>
                  </a:lnTo>
                  <a:lnTo>
                    <a:pt x="12606782" y="2080768"/>
                  </a:lnTo>
                  <a:lnTo>
                    <a:pt x="12600432" y="2080768"/>
                  </a:lnTo>
                  <a:lnTo>
                    <a:pt x="12606782" y="2080768"/>
                  </a:lnTo>
                  <a:cubicBezTo>
                    <a:pt x="12606782" y="2171954"/>
                    <a:pt x="12532487" y="2245868"/>
                    <a:pt x="12440920" y="2245868"/>
                  </a:cubicBezTo>
                  <a:lnTo>
                    <a:pt x="12440920" y="2239518"/>
                  </a:lnTo>
                  <a:lnTo>
                    <a:pt x="12440920" y="2245868"/>
                  </a:lnTo>
                  <a:lnTo>
                    <a:pt x="165862" y="2245868"/>
                  </a:lnTo>
                  <a:lnTo>
                    <a:pt x="165862" y="2239518"/>
                  </a:lnTo>
                  <a:lnTo>
                    <a:pt x="165862" y="2245868"/>
                  </a:lnTo>
                  <a:cubicBezTo>
                    <a:pt x="74295" y="2245868"/>
                    <a:pt x="0" y="2171954"/>
                    <a:pt x="0" y="2080768"/>
                  </a:cubicBezTo>
                  <a:lnTo>
                    <a:pt x="0" y="165100"/>
                  </a:lnTo>
                  <a:lnTo>
                    <a:pt x="6350" y="165100"/>
                  </a:lnTo>
                  <a:lnTo>
                    <a:pt x="0" y="165100"/>
                  </a:lnTo>
                  <a:moveTo>
                    <a:pt x="12700" y="165100"/>
                  </a:moveTo>
                  <a:lnTo>
                    <a:pt x="12700" y="2080768"/>
                  </a:lnTo>
                  <a:lnTo>
                    <a:pt x="6350" y="2080768"/>
                  </a:lnTo>
                  <a:lnTo>
                    <a:pt x="12700" y="2080768"/>
                  </a:lnTo>
                  <a:cubicBezTo>
                    <a:pt x="12700" y="2164969"/>
                    <a:pt x="81280" y="2233168"/>
                    <a:pt x="165862" y="2233168"/>
                  </a:cubicBezTo>
                  <a:lnTo>
                    <a:pt x="12440920" y="2233168"/>
                  </a:lnTo>
                  <a:cubicBezTo>
                    <a:pt x="12525501" y="2233168"/>
                    <a:pt x="12594082" y="2164842"/>
                    <a:pt x="12594082" y="2080768"/>
                  </a:cubicBezTo>
                  <a:lnTo>
                    <a:pt x="12594082" y="165100"/>
                  </a:lnTo>
                  <a:cubicBezTo>
                    <a:pt x="12594082" y="80899"/>
                    <a:pt x="12525501" y="12700"/>
                    <a:pt x="12440920" y="12700"/>
                  </a:cubicBezTo>
                  <a:lnTo>
                    <a:pt x="165862" y="12700"/>
                  </a:lnTo>
                  <a:lnTo>
                    <a:pt x="165862" y="6350"/>
                  </a:lnTo>
                  <a:lnTo>
                    <a:pt x="165862" y="12700"/>
                  </a:lnTo>
                  <a:cubicBezTo>
                    <a:pt x="81280" y="12700"/>
                    <a:pt x="12700" y="81026"/>
                    <a:pt x="12700" y="165100"/>
                  </a:cubicBezTo>
                  <a:close/>
                </a:path>
              </a:pathLst>
            </a:custGeom>
            <a:solidFill>
              <a:srgbClr val="B2D4E5"/>
            </a:solidFill>
          </p:spPr>
        </p:sp>
      </p:grpSp>
      <p:grpSp>
        <p:nvGrpSpPr>
          <p:cNvPr id="30" name="Group 30"/>
          <p:cNvGrpSpPr/>
          <p:nvPr/>
        </p:nvGrpSpPr>
        <p:grpSpPr>
          <a:xfrm>
            <a:off x="8143280" y="6948041"/>
            <a:ext cx="3721299" cy="465088"/>
            <a:chOff x="0" y="0"/>
            <a:chExt cx="4961732" cy="620117"/>
          </a:xfrm>
        </p:grpSpPr>
        <p:sp>
          <p:nvSpPr>
            <p:cNvPr id="31" name="Freeform 31"/>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32" name="TextBox 32"/>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Record Notes</a:t>
              </a:r>
            </a:p>
          </p:txBody>
        </p:sp>
      </p:grpSp>
      <p:grpSp>
        <p:nvGrpSpPr>
          <p:cNvPr id="33" name="Group 33"/>
          <p:cNvGrpSpPr/>
          <p:nvPr/>
        </p:nvGrpSpPr>
        <p:grpSpPr>
          <a:xfrm>
            <a:off x="8143280" y="7583240"/>
            <a:ext cx="8859441" cy="453629"/>
            <a:chOff x="0" y="0"/>
            <a:chExt cx="11812588" cy="604838"/>
          </a:xfrm>
        </p:grpSpPr>
        <p:sp>
          <p:nvSpPr>
            <p:cNvPr id="34" name="Freeform 34"/>
            <p:cNvSpPr/>
            <p:nvPr/>
          </p:nvSpPr>
          <p:spPr>
            <a:xfrm>
              <a:off x="0" y="0"/>
              <a:ext cx="11812588" cy="604838"/>
            </a:xfrm>
            <a:custGeom>
              <a:avLst/>
              <a:gdLst/>
              <a:ahLst/>
              <a:cxnLst/>
              <a:rect l="l" t="t" r="r" b="b"/>
              <a:pathLst>
                <a:path w="11812588" h="604838">
                  <a:moveTo>
                    <a:pt x="0" y="0"/>
                  </a:moveTo>
                  <a:lnTo>
                    <a:pt x="11812588" y="0"/>
                  </a:lnTo>
                  <a:lnTo>
                    <a:pt x="11812588" y="604838"/>
                  </a:lnTo>
                  <a:lnTo>
                    <a:pt x="0" y="604838"/>
                  </a:lnTo>
                  <a:close/>
                </a:path>
              </a:pathLst>
            </a:custGeom>
            <a:solidFill>
              <a:srgbClr val="000000">
                <a:alpha val="0"/>
              </a:srgbClr>
            </a:solidFill>
          </p:spPr>
        </p:sp>
        <p:sp>
          <p:nvSpPr>
            <p:cNvPr id="35" name="TextBox 35"/>
            <p:cNvSpPr txBox="1"/>
            <p:nvPr/>
          </p:nvSpPr>
          <p:spPr>
            <a:xfrm>
              <a:off x="0" y="-85725"/>
              <a:ext cx="11812588"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Keep track of each interaction.</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17E35C-0C23-491E-8786-384A717A9FD9}"/>
              </a:ext>
            </a:extLst>
          </p:cNvPr>
          <p:cNvPicPr>
            <a:picLocks noChangeAspect="1"/>
          </p:cNvPicPr>
          <p:nvPr/>
        </p:nvPicPr>
        <p:blipFill>
          <a:blip r:embed="Re0a5a43393f14aee">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482149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4bf01f9dda144c3b"/>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d9ac3cf969614216"/>
            <a:stretch>
              <a:fillRect/>
            </a:stretch>
          </a:blipFill>
        </p:spPr>
      </p:sp>
      <p:grpSp>
        <p:nvGrpSpPr>
          <p:cNvPr id="6" name="Group 6"/>
          <p:cNvGrpSpPr/>
          <p:nvPr/>
        </p:nvGrpSpPr>
        <p:grpSpPr>
          <a:xfrm>
            <a:off x="7850237" y="1448841"/>
            <a:ext cx="9445526" cy="1860649"/>
            <a:chOff x="0" y="0"/>
            <a:chExt cx="12594035" cy="2480865"/>
          </a:xfrm>
        </p:grpSpPr>
        <p:sp>
          <p:nvSpPr>
            <p:cNvPr id="7" name="Freeform 7"/>
            <p:cNvSpPr/>
            <p:nvPr/>
          </p:nvSpPr>
          <p:spPr>
            <a:xfrm>
              <a:off x="0" y="0"/>
              <a:ext cx="12594035" cy="2480865"/>
            </a:xfrm>
            <a:custGeom>
              <a:avLst/>
              <a:gdLst/>
              <a:ahLst/>
              <a:cxnLst/>
              <a:rect l="l" t="t" r="r" b="b"/>
              <a:pathLst>
                <a:path w="12594035" h="2480865">
                  <a:moveTo>
                    <a:pt x="0" y="0"/>
                  </a:moveTo>
                  <a:lnTo>
                    <a:pt x="12594035" y="0"/>
                  </a:lnTo>
                  <a:lnTo>
                    <a:pt x="12594035" y="2480865"/>
                  </a:lnTo>
                  <a:lnTo>
                    <a:pt x="0" y="2480865"/>
                  </a:lnTo>
                  <a:close/>
                </a:path>
              </a:pathLst>
            </a:custGeom>
            <a:solidFill>
              <a:srgbClr val="000000">
                <a:alpha val="0"/>
              </a:srgbClr>
            </a:solidFill>
          </p:spPr>
        </p:sp>
        <p:sp>
          <p:nvSpPr>
            <p:cNvPr id="8" name="TextBox 8"/>
            <p:cNvSpPr txBox="1"/>
            <p:nvPr/>
          </p:nvSpPr>
          <p:spPr>
            <a:xfrm>
              <a:off x="0" y="-47625"/>
              <a:ext cx="12594035" cy="2528490"/>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Capturing and Nurturing Potential Leads</a:t>
              </a:r>
            </a:p>
          </p:txBody>
        </p:sp>
      </p:grpSp>
      <p:sp>
        <p:nvSpPr>
          <p:cNvPr id="9" name="Freeform 9" descr="preencoded.png"/>
          <p:cNvSpPr/>
          <p:nvPr/>
        </p:nvSpPr>
        <p:spPr>
          <a:xfrm>
            <a:off x="7850237" y="3734693"/>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6ea9875adc8c46af"/>
            <a:stretch>
              <a:fillRect t="-55" b="-55"/>
            </a:stretch>
          </a:blipFill>
        </p:spPr>
      </p:sp>
      <p:grpSp>
        <p:nvGrpSpPr>
          <p:cNvPr id="10" name="Group 10"/>
          <p:cNvGrpSpPr/>
          <p:nvPr/>
        </p:nvGrpSpPr>
        <p:grpSpPr>
          <a:xfrm>
            <a:off x="9693028" y="4018210"/>
            <a:ext cx="3721299" cy="465087"/>
            <a:chOff x="0" y="0"/>
            <a:chExt cx="4961732" cy="620117"/>
          </a:xfrm>
        </p:grpSpPr>
        <p:sp>
          <p:nvSpPr>
            <p:cNvPr id="11" name="Freeform 11"/>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2" name="TextBox 12"/>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Capture Details</a:t>
              </a:r>
            </a:p>
          </p:txBody>
        </p:sp>
      </p:grpSp>
      <p:grpSp>
        <p:nvGrpSpPr>
          <p:cNvPr id="13" name="Group 13"/>
          <p:cNvGrpSpPr/>
          <p:nvPr/>
        </p:nvGrpSpPr>
        <p:grpSpPr>
          <a:xfrm>
            <a:off x="9693028" y="4653409"/>
            <a:ext cx="7602736" cy="453629"/>
            <a:chOff x="0" y="0"/>
            <a:chExt cx="10136982" cy="604838"/>
          </a:xfrm>
        </p:grpSpPr>
        <p:sp>
          <p:nvSpPr>
            <p:cNvPr id="14" name="Freeform 14"/>
            <p:cNvSpPr/>
            <p:nvPr/>
          </p:nvSpPr>
          <p:spPr>
            <a:xfrm>
              <a:off x="0" y="0"/>
              <a:ext cx="10136982" cy="604838"/>
            </a:xfrm>
            <a:custGeom>
              <a:avLst/>
              <a:gdLst/>
              <a:ahLst/>
              <a:cxnLst/>
              <a:rect l="l" t="t" r="r" b="b"/>
              <a:pathLst>
                <a:path w="10136982" h="604838">
                  <a:moveTo>
                    <a:pt x="0" y="0"/>
                  </a:moveTo>
                  <a:lnTo>
                    <a:pt x="10136982" y="0"/>
                  </a:lnTo>
                  <a:lnTo>
                    <a:pt x="10136982" y="604838"/>
                  </a:lnTo>
                  <a:lnTo>
                    <a:pt x="0" y="604838"/>
                  </a:lnTo>
                  <a:close/>
                </a:path>
              </a:pathLst>
            </a:custGeom>
            <a:solidFill>
              <a:srgbClr val="000000">
                <a:alpha val="0"/>
              </a:srgbClr>
            </a:solidFill>
          </p:spPr>
        </p:sp>
        <p:sp>
          <p:nvSpPr>
            <p:cNvPr id="15" name="TextBox 15"/>
            <p:cNvSpPr txBox="1"/>
            <p:nvPr/>
          </p:nvSpPr>
          <p:spPr>
            <a:xfrm>
              <a:off x="0" y="-85725"/>
              <a:ext cx="10136982"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Collect contact information.</a:t>
              </a:r>
            </a:p>
          </p:txBody>
        </p:sp>
      </p:grpSp>
      <p:sp>
        <p:nvSpPr>
          <p:cNvPr id="16" name="Freeform 16" descr="preencoded.png"/>
          <p:cNvSpPr/>
          <p:nvPr/>
        </p:nvSpPr>
        <p:spPr>
          <a:xfrm>
            <a:off x="7850237" y="5435799"/>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e9c2b50c452e4448"/>
            <a:stretch>
              <a:fillRect t="-55" b="-55"/>
            </a:stretch>
          </a:blipFill>
        </p:spPr>
      </p:sp>
      <p:grpSp>
        <p:nvGrpSpPr>
          <p:cNvPr id="17" name="Group 17"/>
          <p:cNvGrpSpPr/>
          <p:nvPr/>
        </p:nvGrpSpPr>
        <p:grpSpPr>
          <a:xfrm>
            <a:off x="9693028" y="5719316"/>
            <a:ext cx="3721299" cy="465088"/>
            <a:chOff x="0" y="0"/>
            <a:chExt cx="4961732" cy="620117"/>
          </a:xfrm>
        </p:grpSpPr>
        <p:sp>
          <p:nvSpPr>
            <p:cNvPr id="18" name="Freeform 18"/>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9" name="TextBox 19"/>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Qualify Leads</a:t>
              </a:r>
            </a:p>
          </p:txBody>
        </p:sp>
      </p:grpSp>
      <p:grpSp>
        <p:nvGrpSpPr>
          <p:cNvPr id="20" name="Group 20"/>
          <p:cNvGrpSpPr/>
          <p:nvPr/>
        </p:nvGrpSpPr>
        <p:grpSpPr>
          <a:xfrm>
            <a:off x="9693028" y="6354515"/>
            <a:ext cx="7602736" cy="453629"/>
            <a:chOff x="0" y="0"/>
            <a:chExt cx="10136982" cy="604838"/>
          </a:xfrm>
        </p:grpSpPr>
        <p:sp>
          <p:nvSpPr>
            <p:cNvPr id="21" name="Freeform 21"/>
            <p:cNvSpPr/>
            <p:nvPr/>
          </p:nvSpPr>
          <p:spPr>
            <a:xfrm>
              <a:off x="0" y="0"/>
              <a:ext cx="10136982" cy="604838"/>
            </a:xfrm>
            <a:custGeom>
              <a:avLst/>
              <a:gdLst/>
              <a:ahLst/>
              <a:cxnLst/>
              <a:rect l="l" t="t" r="r" b="b"/>
              <a:pathLst>
                <a:path w="10136982" h="604838">
                  <a:moveTo>
                    <a:pt x="0" y="0"/>
                  </a:moveTo>
                  <a:lnTo>
                    <a:pt x="10136982" y="0"/>
                  </a:lnTo>
                  <a:lnTo>
                    <a:pt x="10136982" y="604838"/>
                  </a:lnTo>
                  <a:lnTo>
                    <a:pt x="0" y="604838"/>
                  </a:lnTo>
                  <a:close/>
                </a:path>
              </a:pathLst>
            </a:custGeom>
            <a:solidFill>
              <a:srgbClr val="000000">
                <a:alpha val="0"/>
              </a:srgbClr>
            </a:solidFill>
          </p:spPr>
        </p:sp>
        <p:sp>
          <p:nvSpPr>
            <p:cNvPr id="22" name="TextBox 22"/>
            <p:cNvSpPr txBox="1"/>
            <p:nvPr/>
          </p:nvSpPr>
          <p:spPr>
            <a:xfrm>
              <a:off x="0" y="-85725"/>
              <a:ext cx="10136982"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Determine interest level.</a:t>
              </a:r>
            </a:p>
          </p:txBody>
        </p:sp>
      </p:grpSp>
      <p:sp>
        <p:nvSpPr>
          <p:cNvPr id="23" name="Freeform 23" descr="preencoded.png"/>
          <p:cNvSpPr/>
          <p:nvPr/>
        </p:nvSpPr>
        <p:spPr>
          <a:xfrm>
            <a:off x="7850237" y="7136904"/>
            <a:ext cx="1417588" cy="1701105"/>
          </a:xfrm>
          <a:custGeom>
            <a:avLst/>
            <a:gdLst/>
            <a:ahLst/>
            <a:cxnLst/>
            <a:rect l="l" t="t" r="r" b="b"/>
            <a:pathLst>
              <a:path w="1417588" h="1701105">
                <a:moveTo>
                  <a:pt x="0" y="0"/>
                </a:moveTo>
                <a:lnTo>
                  <a:pt x="1417588" y="0"/>
                </a:lnTo>
                <a:lnTo>
                  <a:pt x="1417588" y="1701105"/>
                </a:lnTo>
                <a:lnTo>
                  <a:pt x="0" y="1701105"/>
                </a:lnTo>
                <a:lnTo>
                  <a:pt x="0" y="0"/>
                </a:lnTo>
                <a:close/>
              </a:path>
            </a:pathLst>
          </a:custGeom>
          <a:blipFill>
            <a:blip r:embed="R0582cc26095f4392"/>
            <a:stretch>
              <a:fillRect t="-55" b="-55"/>
            </a:stretch>
          </a:blipFill>
        </p:spPr>
      </p:sp>
      <p:grpSp>
        <p:nvGrpSpPr>
          <p:cNvPr id="24" name="Group 24"/>
          <p:cNvGrpSpPr/>
          <p:nvPr/>
        </p:nvGrpSpPr>
        <p:grpSpPr>
          <a:xfrm>
            <a:off x="9693028" y="7420421"/>
            <a:ext cx="3819376" cy="465088"/>
            <a:chOff x="0" y="0"/>
            <a:chExt cx="5092502" cy="620117"/>
          </a:xfrm>
        </p:grpSpPr>
        <p:sp>
          <p:nvSpPr>
            <p:cNvPr id="25" name="Freeform 25"/>
            <p:cNvSpPr/>
            <p:nvPr/>
          </p:nvSpPr>
          <p:spPr>
            <a:xfrm>
              <a:off x="0" y="0"/>
              <a:ext cx="5092502" cy="620117"/>
            </a:xfrm>
            <a:custGeom>
              <a:avLst/>
              <a:gdLst/>
              <a:ahLst/>
              <a:cxnLst/>
              <a:rect l="l" t="t" r="r" b="b"/>
              <a:pathLst>
                <a:path w="5092502" h="620117">
                  <a:moveTo>
                    <a:pt x="0" y="0"/>
                  </a:moveTo>
                  <a:lnTo>
                    <a:pt x="5092502" y="0"/>
                  </a:lnTo>
                  <a:lnTo>
                    <a:pt x="5092502" y="620117"/>
                  </a:lnTo>
                  <a:lnTo>
                    <a:pt x="0" y="620117"/>
                  </a:lnTo>
                  <a:close/>
                </a:path>
              </a:pathLst>
            </a:custGeom>
            <a:solidFill>
              <a:srgbClr val="000000">
                <a:alpha val="0"/>
              </a:srgbClr>
            </a:solidFill>
          </p:spPr>
        </p:sp>
        <p:sp>
          <p:nvSpPr>
            <p:cNvPr id="26" name="TextBox 26"/>
            <p:cNvSpPr txBox="1"/>
            <p:nvPr/>
          </p:nvSpPr>
          <p:spPr>
            <a:xfrm>
              <a:off x="0" y="-28575"/>
              <a:ext cx="509250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Nurture Relationships</a:t>
              </a:r>
            </a:p>
          </p:txBody>
        </p:sp>
      </p:grpSp>
      <p:grpSp>
        <p:nvGrpSpPr>
          <p:cNvPr id="27" name="Group 27"/>
          <p:cNvGrpSpPr/>
          <p:nvPr/>
        </p:nvGrpSpPr>
        <p:grpSpPr>
          <a:xfrm>
            <a:off x="9693028" y="8055620"/>
            <a:ext cx="7602736" cy="453629"/>
            <a:chOff x="0" y="0"/>
            <a:chExt cx="10136982" cy="604838"/>
          </a:xfrm>
        </p:grpSpPr>
        <p:sp>
          <p:nvSpPr>
            <p:cNvPr id="28" name="Freeform 28"/>
            <p:cNvSpPr/>
            <p:nvPr/>
          </p:nvSpPr>
          <p:spPr>
            <a:xfrm>
              <a:off x="0" y="0"/>
              <a:ext cx="10136982" cy="604838"/>
            </a:xfrm>
            <a:custGeom>
              <a:avLst/>
              <a:gdLst/>
              <a:ahLst/>
              <a:cxnLst/>
              <a:rect l="l" t="t" r="r" b="b"/>
              <a:pathLst>
                <a:path w="10136982" h="604838">
                  <a:moveTo>
                    <a:pt x="0" y="0"/>
                  </a:moveTo>
                  <a:lnTo>
                    <a:pt x="10136982" y="0"/>
                  </a:lnTo>
                  <a:lnTo>
                    <a:pt x="10136982" y="604838"/>
                  </a:lnTo>
                  <a:lnTo>
                    <a:pt x="0" y="604838"/>
                  </a:lnTo>
                  <a:close/>
                </a:path>
              </a:pathLst>
            </a:custGeom>
            <a:solidFill>
              <a:srgbClr val="000000">
                <a:alpha val="0"/>
              </a:srgbClr>
            </a:solidFill>
          </p:spPr>
        </p:sp>
        <p:sp>
          <p:nvSpPr>
            <p:cNvPr id="29" name="TextBox 29"/>
            <p:cNvSpPr txBox="1"/>
            <p:nvPr/>
          </p:nvSpPr>
          <p:spPr>
            <a:xfrm>
              <a:off x="0" y="-85725"/>
              <a:ext cx="10136982"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Provide useful information.</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79A2EF-B94E-4A3D-823F-44DF036A67B1}"/>
              </a:ext>
            </a:extLst>
          </p:cNvPr>
          <p:cNvPicPr>
            <a:picLocks noChangeAspect="1"/>
          </p:cNvPicPr>
          <p:nvPr/>
        </p:nvPicPr>
        <p:blipFill>
          <a:blip r:embed="R12890e7d6a3341c9">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369541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dee5fb670f0549cc"/>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18288000" cy="3544044"/>
          </a:xfrm>
          <a:custGeom>
            <a:avLst/>
            <a:gdLst/>
            <a:ahLst/>
            <a:cxnLst/>
            <a:rect l="l" t="t" r="r" b="b"/>
            <a:pathLst>
              <a:path w="18288000" h="3544044">
                <a:moveTo>
                  <a:pt x="0" y="0"/>
                </a:moveTo>
                <a:lnTo>
                  <a:pt x="18288000" y="0"/>
                </a:lnTo>
                <a:lnTo>
                  <a:pt x="18288000" y="3544044"/>
                </a:lnTo>
                <a:lnTo>
                  <a:pt x="0" y="3544044"/>
                </a:lnTo>
                <a:lnTo>
                  <a:pt x="0" y="0"/>
                </a:lnTo>
                <a:close/>
              </a:path>
            </a:pathLst>
          </a:custGeom>
          <a:blipFill>
            <a:blip r:embed="R9bb3563d7f9f4729"/>
            <a:stretch>
              <a:fillRect l="-10" r="-10"/>
            </a:stretch>
          </a:blipFill>
        </p:spPr>
      </p:sp>
      <p:grpSp>
        <p:nvGrpSpPr>
          <p:cNvPr id="6" name="Group 6"/>
          <p:cNvGrpSpPr/>
          <p:nvPr/>
        </p:nvGrpSpPr>
        <p:grpSpPr>
          <a:xfrm>
            <a:off x="992238" y="5533876"/>
            <a:ext cx="11533435" cy="930325"/>
            <a:chOff x="0" y="0"/>
            <a:chExt cx="15377913" cy="1240433"/>
          </a:xfrm>
        </p:grpSpPr>
        <p:sp>
          <p:nvSpPr>
            <p:cNvPr id="7" name="Freeform 7"/>
            <p:cNvSpPr/>
            <p:nvPr/>
          </p:nvSpPr>
          <p:spPr>
            <a:xfrm>
              <a:off x="0" y="0"/>
              <a:ext cx="15377914" cy="1240433"/>
            </a:xfrm>
            <a:custGeom>
              <a:avLst/>
              <a:gdLst/>
              <a:ahLst/>
              <a:cxnLst/>
              <a:rect l="l" t="t" r="r" b="b"/>
              <a:pathLst>
                <a:path w="15377914" h="1240433">
                  <a:moveTo>
                    <a:pt x="0" y="0"/>
                  </a:moveTo>
                  <a:lnTo>
                    <a:pt x="15377914" y="0"/>
                  </a:lnTo>
                  <a:lnTo>
                    <a:pt x="15377914" y="1240433"/>
                  </a:lnTo>
                  <a:lnTo>
                    <a:pt x="0" y="1240433"/>
                  </a:lnTo>
                  <a:close/>
                </a:path>
              </a:pathLst>
            </a:custGeom>
            <a:solidFill>
              <a:srgbClr val="000000">
                <a:alpha val="0"/>
              </a:srgbClr>
            </a:solidFill>
          </p:spPr>
        </p:sp>
        <p:sp>
          <p:nvSpPr>
            <p:cNvPr id="8" name="TextBox 8"/>
            <p:cNvSpPr txBox="1"/>
            <p:nvPr/>
          </p:nvSpPr>
          <p:spPr>
            <a:xfrm>
              <a:off x="0" y="-47625"/>
              <a:ext cx="15377913" cy="1288058"/>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Streamlining the Booking Process</a:t>
              </a:r>
            </a:p>
          </p:txBody>
        </p:sp>
      </p:grpSp>
      <p:grpSp>
        <p:nvGrpSpPr>
          <p:cNvPr id="9" name="Group 9"/>
          <p:cNvGrpSpPr/>
          <p:nvPr/>
        </p:nvGrpSpPr>
        <p:grpSpPr>
          <a:xfrm>
            <a:off x="987475" y="7203579"/>
            <a:ext cx="647402" cy="647403"/>
            <a:chOff x="0" y="0"/>
            <a:chExt cx="863203" cy="863203"/>
          </a:xfrm>
        </p:grpSpPr>
        <p:sp>
          <p:nvSpPr>
            <p:cNvPr id="10" name="Freeform 10"/>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11" name="Freeform 11"/>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id="12" name="Group 12"/>
          <p:cNvGrpSpPr/>
          <p:nvPr/>
        </p:nvGrpSpPr>
        <p:grpSpPr>
          <a:xfrm>
            <a:off x="1087934" y="7248227"/>
            <a:ext cx="446485" cy="558105"/>
            <a:chOff x="0" y="0"/>
            <a:chExt cx="595313" cy="744140"/>
          </a:xfrm>
        </p:grpSpPr>
        <p:sp>
          <p:nvSpPr>
            <p:cNvPr id="13" name="Freeform 13"/>
            <p:cNvSpPr/>
            <p:nvPr/>
          </p:nvSpPr>
          <p:spPr>
            <a:xfrm>
              <a:off x="0" y="0"/>
              <a:ext cx="595313" cy="744140"/>
            </a:xfrm>
            <a:custGeom>
              <a:avLst/>
              <a:gdLst/>
              <a:ahLst/>
              <a:cxnLst/>
              <a:rect l="l" t="t" r="r" b="b"/>
              <a:pathLst>
                <a:path w="595313" h="744140">
                  <a:moveTo>
                    <a:pt x="0" y="0"/>
                  </a:moveTo>
                  <a:lnTo>
                    <a:pt x="595313" y="0"/>
                  </a:lnTo>
                  <a:lnTo>
                    <a:pt x="595313" y="744140"/>
                  </a:lnTo>
                  <a:lnTo>
                    <a:pt x="0" y="744140"/>
                  </a:lnTo>
                  <a:close/>
                </a:path>
              </a:pathLst>
            </a:custGeom>
            <a:solidFill>
              <a:srgbClr val="000000">
                <a:alpha val="0"/>
              </a:srgbClr>
            </a:solidFill>
          </p:spPr>
        </p:sp>
        <p:sp>
          <p:nvSpPr>
            <p:cNvPr id="14" name="TextBox 14"/>
            <p:cNvSpPr txBox="1"/>
            <p:nvPr/>
          </p:nvSpPr>
          <p:spPr>
            <a:xfrm>
              <a:off x="0" y="57150"/>
              <a:ext cx="595313" cy="686990"/>
            </a:xfrm>
            <a:prstGeom prst="rect">
              <a:avLst/>
            </a:prstGeom>
          </p:spPr>
          <p:txBody>
            <a:bodyPr lIns="0" tIns="0" rIns="0" bIns="0" rtlCol="0" anchor="t"/>
            <a:lstStyle/>
            <a:p>
              <a:pPr algn="ctr">
                <a:lnSpc>
                  <a:spcPts val="3500"/>
                </a:lnSpc>
              </a:pPr>
              <a:r>
                <a:rPr lang="en-US" sz="3500">
                  <a:solidFill>
                    <a:srgbClr val="272525"/>
                  </a:solidFill>
                  <a:latin typeface="Petrona"/>
                  <a:ea typeface="Petrona"/>
                  <a:cs typeface="Petrona"/>
                  <a:sym typeface="Petrona"/>
                </a:rPr>
                <a:t>1</a:t>
              </a:r>
            </a:p>
          </p:txBody>
        </p:sp>
      </p:grpSp>
      <p:grpSp>
        <p:nvGrpSpPr>
          <p:cNvPr id="15" name="Group 15"/>
          <p:cNvGrpSpPr/>
          <p:nvPr/>
        </p:nvGrpSpPr>
        <p:grpSpPr>
          <a:xfrm>
            <a:off x="1913632" y="7208341"/>
            <a:ext cx="3721299" cy="465088"/>
            <a:chOff x="0" y="0"/>
            <a:chExt cx="4961732" cy="620117"/>
          </a:xfrm>
        </p:grpSpPr>
        <p:sp>
          <p:nvSpPr>
            <p:cNvPr id="16" name="Freeform 16"/>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7" name="TextBox 17"/>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Easy Scheduling</a:t>
              </a:r>
            </a:p>
          </p:txBody>
        </p:sp>
      </p:grpSp>
      <p:grpSp>
        <p:nvGrpSpPr>
          <p:cNvPr id="18" name="Group 18"/>
          <p:cNvGrpSpPr/>
          <p:nvPr/>
        </p:nvGrpSpPr>
        <p:grpSpPr>
          <a:xfrm>
            <a:off x="1913632" y="7843540"/>
            <a:ext cx="4324052" cy="453629"/>
            <a:chOff x="0" y="0"/>
            <a:chExt cx="5765403" cy="604838"/>
          </a:xfrm>
        </p:grpSpPr>
        <p:sp>
          <p:nvSpPr>
            <p:cNvPr id="19" name="Freeform 19"/>
            <p:cNvSpPr/>
            <p:nvPr/>
          </p:nvSpPr>
          <p:spPr>
            <a:xfrm>
              <a:off x="0" y="0"/>
              <a:ext cx="5765404" cy="604838"/>
            </a:xfrm>
            <a:custGeom>
              <a:avLst/>
              <a:gdLst/>
              <a:ahLst/>
              <a:cxnLst/>
              <a:rect l="l" t="t" r="r" b="b"/>
              <a:pathLst>
                <a:path w="5765404" h="604838">
                  <a:moveTo>
                    <a:pt x="0" y="0"/>
                  </a:moveTo>
                  <a:lnTo>
                    <a:pt x="5765404" y="0"/>
                  </a:lnTo>
                  <a:lnTo>
                    <a:pt x="5765404" y="604838"/>
                  </a:lnTo>
                  <a:lnTo>
                    <a:pt x="0" y="604838"/>
                  </a:lnTo>
                  <a:close/>
                </a:path>
              </a:pathLst>
            </a:custGeom>
            <a:solidFill>
              <a:srgbClr val="000000">
                <a:alpha val="0"/>
              </a:srgbClr>
            </a:solidFill>
          </p:spPr>
        </p:sp>
        <p:sp>
          <p:nvSpPr>
            <p:cNvPr id="20" name="TextBox 20"/>
            <p:cNvSpPr txBox="1"/>
            <p:nvPr/>
          </p:nvSpPr>
          <p:spPr>
            <a:xfrm>
              <a:off x="0" y="-85725"/>
              <a:ext cx="5765403"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Book properties quickly.</a:t>
              </a:r>
            </a:p>
          </p:txBody>
        </p:sp>
      </p:grpSp>
      <p:grpSp>
        <p:nvGrpSpPr>
          <p:cNvPr id="21" name="Group 21"/>
          <p:cNvGrpSpPr/>
          <p:nvPr/>
        </p:nvGrpSpPr>
        <p:grpSpPr>
          <a:xfrm>
            <a:off x="6516440" y="7203579"/>
            <a:ext cx="647403" cy="647403"/>
            <a:chOff x="0" y="0"/>
            <a:chExt cx="863203" cy="863203"/>
          </a:xfrm>
        </p:grpSpPr>
        <p:sp>
          <p:nvSpPr>
            <p:cNvPr id="22" name="Freeform 22"/>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23" name="Freeform 23"/>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id="24" name="Group 24"/>
          <p:cNvGrpSpPr/>
          <p:nvPr/>
        </p:nvGrpSpPr>
        <p:grpSpPr>
          <a:xfrm>
            <a:off x="6616899" y="7248227"/>
            <a:ext cx="446485" cy="558105"/>
            <a:chOff x="0" y="0"/>
            <a:chExt cx="595313" cy="744140"/>
          </a:xfrm>
        </p:grpSpPr>
        <p:sp>
          <p:nvSpPr>
            <p:cNvPr id="25" name="Freeform 25"/>
            <p:cNvSpPr/>
            <p:nvPr/>
          </p:nvSpPr>
          <p:spPr>
            <a:xfrm>
              <a:off x="0" y="0"/>
              <a:ext cx="595313" cy="744140"/>
            </a:xfrm>
            <a:custGeom>
              <a:avLst/>
              <a:gdLst/>
              <a:ahLst/>
              <a:cxnLst/>
              <a:rect l="l" t="t" r="r" b="b"/>
              <a:pathLst>
                <a:path w="595313" h="744140">
                  <a:moveTo>
                    <a:pt x="0" y="0"/>
                  </a:moveTo>
                  <a:lnTo>
                    <a:pt x="595313" y="0"/>
                  </a:lnTo>
                  <a:lnTo>
                    <a:pt x="595313" y="744140"/>
                  </a:lnTo>
                  <a:lnTo>
                    <a:pt x="0" y="744140"/>
                  </a:lnTo>
                  <a:close/>
                </a:path>
              </a:pathLst>
            </a:custGeom>
            <a:solidFill>
              <a:srgbClr val="000000">
                <a:alpha val="0"/>
              </a:srgbClr>
            </a:solidFill>
          </p:spPr>
        </p:sp>
        <p:sp>
          <p:nvSpPr>
            <p:cNvPr id="26" name="TextBox 26"/>
            <p:cNvSpPr txBox="1"/>
            <p:nvPr/>
          </p:nvSpPr>
          <p:spPr>
            <a:xfrm>
              <a:off x="0" y="57150"/>
              <a:ext cx="595313" cy="686990"/>
            </a:xfrm>
            <a:prstGeom prst="rect">
              <a:avLst/>
            </a:prstGeom>
          </p:spPr>
          <p:txBody>
            <a:bodyPr lIns="0" tIns="0" rIns="0" bIns="0" rtlCol="0" anchor="t"/>
            <a:lstStyle/>
            <a:p>
              <a:pPr algn="ctr">
                <a:lnSpc>
                  <a:spcPts val="3500"/>
                </a:lnSpc>
              </a:pPr>
              <a:r>
                <a:rPr lang="en-US" sz="3500">
                  <a:solidFill>
                    <a:srgbClr val="272525"/>
                  </a:solidFill>
                  <a:latin typeface="Petrona"/>
                  <a:ea typeface="Petrona"/>
                  <a:cs typeface="Petrona"/>
                  <a:sym typeface="Petrona"/>
                </a:rPr>
                <a:t>2</a:t>
              </a:r>
            </a:p>
          </p:txBody>
        </p:sp>
      </p:grpSp>
      <p:grpSp>
        <p:nvGrpSpPr>
          <p:cNvPr id="27" name="Group 27"/>
          <p:cNvGrpSpPr/>
          <p:nvPr/>
        </p:nvGrpSpPr>
        <p:grpSpPr>
          <a:xfrm>
            <a:off x="7442598" y="7208341"/>
            <a:ext cx="3721299" cy="465088"/>
            <a:chOff x="0" y="0"/>
            <a:chExt cx="4961732" cy="620117"/>
          </a:xfrm>
        </p:grpSpPr>
        <p:sp>
          <p:nvSpPr>
            <p:cNvPr id="28" name="Freeform 28"/>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29" name="TextBox 29"/>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Calendar Integration</a:t>
              </a:r>
            </a:p>
          </p:txBody>
        </p:sp>
      </p:grpSp>
      <p:grpSp>
        <p:nvGrpSpPr>
          <p:cNvPr id="30" name="Group 30"/>
          <p:cNvGrpSpPr/>
          <p:nvPr/>
        </p:nvGrpSpPr>
        <p:grpSpPr>
          <a:xfrm>
            <a:off x="7442598" y="7843540"/>
            <a:ext cx="4324052" cy="453629"/>
            <a:chOff x="0" y="0"/>
            <a:chExt cx="5765403" cy="604838"/>
          </a:xfrm>
        </p:grpSpPr>
        <p:sp>
          <p:nvSpPr>
            <p:cNvPr id="31" name="Freeform 31"/>
            <p:cNvSpPr/>
            <p:nvPr/>
          </p:nvSpPr>
          <p:spPr>
            <a:xfrm>
              <a:off x="0" y="0"/>
              <a:ext cx="5765404" cy="604838"/>
            </a:xfrm>
            <a:custGeom>
              <a:avLst/>
              <a:gdLst/>
              <a:ahLst/>
              <a:cxnLst/>
              <a:rect l="l" t="t" r="r" b="b"/>
              <a:pathLst>
                <a:path w="5765404" h="604838">
                  <a:moveTo>
                    <a:pt x="0" y="0"/>
                  </a:moveTo>
                  <a:lnTo>
                    <a:pt x="5765404" y="0"/>
                  </a:lnTo>
                  <a:lnTo>
                    <a:pt x="5765404" y="604838"/>
                  </a:lnTo>
                  <a:lnTo>
                    <a:pt x="0" y="604838"/>
                  </a:lnTo>
                  <a:close/>
                </a:path>
              </a:pathLst>
            </a:custGeom>
            <a:solidFill>
              <a:srgbClr val="000000">
                <a:alpha val="0"/>
              </a:srgbClr>
            </a:solidFill>
          </p:spPr>
        </p:sp>
        <p:sp>
          <p:nvSpPr>
            <p:cNvPr id="32" name="TextBox 32"/>
            <p:cNvSpPr txBox="1"/>
            <p:nvPr/>
          </p:nvSpPr>
          <p:spPr>
            <a:xfrm>
              <a:off x="0" y="-85725"/>
              <a:ext cx="5765403"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Sync with personal schedules.</a:t>
              </a:r>
            </a:p>
          </p:txBody>
        </p:sp>
      </p:grpSp>
      <p:grpSp>
        <p:nvGrpSpPr>
          <p:cNvPr id="33" name="Group 33"/>
          <p:cNvGrpSpPr/>
          <p:nvPr/>
        </p:nvGrpSpPr>
        <p:grpSpPr>
          <a:xfrm>
            <a:off x="12045404" y="7203579"/>
            <a:ext cx="647402" cy="647403"/>
            <a:chOff x="0" y="0"/>
            <a:chExt cx="863203" cy="863203"/>
          </a:xfrm>
        </p:grpSpPr>
        <p:sp>
          <p:nvSpPr>
            <p:cNvPr id="34" name="Freeform 34"/>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35" name="Freeform 35"/>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id="36" name="Group 36"/>
          <p:cNvGrpSpPr/>
          <p:nvPr/>
        </p:nvGrpSpPr>
        <p:grpSpPr>
          <a:xfrm>
            <a:off x="12145864" y="7248227"/>
            <a:ext cx="446485" cy="558105"/>
            <a:chOff x="0" y="0"/>
            <a:chExt cx="595313" cy="744140"/>
          </a:xfrm>
        </p:grpSpPr>
        <p:sp>
          <p:nvSpPr>
            <p:cNvPr id="37" name="Freeform 37"/>
            <p:cNvSpPr/>
            <p:nvPr/>
          </p:nvSpPr>
          <p:spPr>
            <a:xfrm>
              <a:off x="0" y="0"/>
              <a:ext cx="595313" cy="744140"/>
            </a:xfrm>
            <a:custGeom>
              <a:avLst/>
              <a:gdLst/>
              <a:ahLst/>
              <a:cxnLst/>
              <a:rect l="l" t="t" r="r" b="b"/>
              <a:pathLst>
                <a:path w="595313" h="744140">
                  <a:moveTo>
                    <a:pt x="0" y="0"/>
                  </a:moveTo>
                  <a:lnTo>
                    <a:pt x="595313" y="0"/>
                  </a:lnTo>
                  <a:lnTo>
                    <a:pt x="595313" y="744140"/>
                  </a:lnTo>
                  <a:lnTo>
                    <a:pt x="0" y="744140"/>
                  </a:lnTo>
                  <a:close/>
                </a:path>
              </a:pathLst>
            </a:custGeom>
            <a:solidFill>
              <a:srgbClr val="000000">
                <a:alpha val="0"/>
              </a:srgbClr>
            </a:solidFill>
          </p:spPr>
        </p:sp>
        <p:sp>
          <p:nvSpPr>
            <p:cNvPr id="38" name="TextBox 38"/>
            <p:cNvSpPr txBox="1"/>
            <p:nvPr/>
          </p:nvSpPr>
          <p:spPr>
            <a:xfrm>
              <a:off x="0" y="57150"/>
              <a:ext cx="595313" cy="686990"/>
            </a:xfrm>
            <a:prstGeom prst="rect">
              <a:avLst/>
            </a:prstGeom>
          </p:spPr>
          <p:txBody>
            <a:bodyPr lIns="0" tIns="0" rIns="0" bIns="0" rtlCol="0" anchor="t"/>
            <a:lstStyle/>
            <a:p>
              <a:pPr algn="ctr">
                <a:lnSpc>
                  <a:spcPts val="3500"/>
                </a:lnSpc>
              </a:pPr>
              <a:r>
                <a:rPr lang="en-US" sz="3500">
                  <a:solidFill>
                    <a:srgbClr val="272525"/>
                  </a:solidFill>
                  <a:latin typeface="Petrona"/>
                  <a:ea typeface="Petrona"/>
                  <a:cs typeface="Petrona"/>
                  <a:sym typeface="Petrona"/>
                </a:rPr>
                <a:t>3</a:t>
              </a:r>
            </a:p>
          </p:txBody>
        </p:sp>
      </p:grpSp>
      <p:grpSp>
        <p:nvGrpSpPr>
          <p:cNvPr id="39" name="Group 39"/>
          <p:cNvGrpSpPr/>
          <p:nvPr/>
        </p:nvGrpSpPr>
        <p:grpSpPr>
          <a:xfrm>
            <a:off x="12971561" y="7208341"/>
            <a:ext cx="3847654" cy="465088"/>
            <a:chOff x="0" y="0"/>
            <a:chExt cx="5130205" cy="620117"/>
          </a:xfrm>
        </p:grpSpPr>
        <p:sp>
          <p:nvSpPr>
            <p:cNvPr id="40" name="Freeform 40"/>
            <p:cNvSpPr/>
            <p:nvPr/>
          </p:nvSpPr>
          <p:spPr>
            <a:xfrm>
              <a:off x="0" y="0"/>
              <a:ext cx="5130205" cy="620117"/>
            </a:xfrm>
            <a:custGeom>
              <a:avLst/>
              <a:gdLst/>
              <a:ahLst/>
              <a:cxnLst/>
              <a:rect l="l" t="t" r="r" b="b"/>
              <a:pathLst>
                <a:path w="5130205" h="620117">
                  <a:moveTo>
                    <a:pt x="0" y="0"/>
                  </a:moveTo>
                  <a:lnTo>
                    <a:pt x="5130205" y="0"/>
                  </a:lnTo>
                  <a:lnTo>
                    <a:pt x="5130205" y="620117"/>
                  </a:lnTo>
                  <a:lnTo>
                    <a:pt x="0" y="620117"/>
                  </a:lnTo>
                  <a:close/>
                </a:path>
              </a:pathLst>
            </a:custGeom>
            <a:solidFill>
              <a:srgbClr val="000000">
                <a:alpha val="0"/>
              </a:srgbClr>
            </a:solidFill>
          </p:spPr>
        </p:sp>
        <p:sp>
          <p:nvSpPr>
            <p:cNvPr id="41" name="TextBox 41"/>
            <p:cNvSpPr txBox="1"/>
            <p:nvPr/>
          </p:nvSpPr>
          <p:spPr>
            <a:xfrm>
              <a:off x="0" y="-28575"/>
              <a:ext cx="5130205"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Automated Reminders</a:t>
              </a:r>
            </a:p>
          </p:txBody>
        </p:sp>
      </p:grpSp>
      <p:grpSp>
        <p:nvGrpSpPr>
          <p:cNvPr id="42" name="Group 42"/>
          <p:cNvGrpSpPr/>
          <p:nvPr/>
        </p:nvGrpSpPr>
        <p:grpSpPr>
          <a:xfrm>
            <a:off x="12971561" y="7843540"/>
            <a:ext cx="4324052" cy="453629"/>
            <a:chOff x="0" y="0"/>
            <a:chExt cx="5765403" cy="604838"/>
          </a:xfrm>
        </p:grpSpPr>
        <p:sp>
          <p:nvSpPr>
            <p:cNvPr id="43" name="Freeform 43"/>
            <p:cNvSpPr/>
            <p:nvPr/>
          </p:nvSpPr>
          <p:spPr>
            <a:xfrm>
              <a:off x="0" y="0"/>
              <a:ext cx="5765404" cy="604838"/>
            </a:xfrm>
            <a:custGeom>
              <a:avLst/>
              <a:gdLst/>
              <a:ahLst/>
              <a:cxnLst/>
              <a:rect l="l" t="t" r="r" b="b"/>
              <a:pathLst>
                <a:path w="5765404" h="604838">
                  <a:moveTo>
                    <a:pt x="0" y="0"/>
                  </a:moveTo>
                  <a:lnTo>
                    <a:pt x="5765404" y="0"/>
                  </a:lnTo>
                  <a:lnTo>
                    <a:pt x="5765404" y="604838"/>
                  </a:lnTo>
                  <a:lnTo>
                    <a:pt x="0" y="604838"/>
                  </a:lnTo>
                  <a:close/>
                </a:path>
              </a:pathLst>
            </a:custGeom>
            <a:solidFill>
              <a:srgbClr val="000000">
                <a:alpha val="0"/>
              </a:srgbClr>
            </a:solidFill>
          </p:spPr>
        </p:sp>
        <p:sp>
          <p:nvSpPr>
            <p:cNvPr id="44" name="TextBox 44"/>
            <p:cNvSpPr txBox="1"/>
            <p:nvPr/>
          </p:nvSpPr>
          <p:spPr>
            <a:xfrm>
              <a:off x="0" y="-85725"/>
              <a:ext cx="5765403"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Reduce no-shows.</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994509-ADA4-4519-81CD-F2F38BAB75FE}"/>
              </a:ext>
            </a:extLst>
          </p:cNvPr>
          <p:cNvPicPr>
            <a:picLocks noChangeAspect="1"/>
          </p:cNvPicPr>
          <p:nvPr/>
        </p:nvPicPr>
        <p:blipFill>
          <a:blip r:embed="Re6b133c713954db5">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539748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55D734-039F-41F7-97FF-A85BDD5410EE}"/>
              </a:ext>
            </a:extLst>
          </p:cNvPr>
          <p:cNvPicPr>
            <a:picLocks noChangeAspect="1"/>
          </p:cNvPicPr>
          <p:nvPr/>
        </p:nvPicPr>
        <p:blipFill>
          <a:blip r:embed="Rc89b27b9e8fd48a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527794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6c8b8c6214b244a6"/>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92238" y="1541710"/>
            <a:ext cx="9117955" cy="930325"/>
            <a:chOff x="0" y="0"/>
            <a:chExt cx="12157273" cy="1240433"/>
          </a:xfrm>
        </p:grpSpPr>
        <p:sp>
          <p:nvSpPr>
            <p:cNvPr id="6" name="Freeform 6"/>
            <p:cNvSpPr/>
            <p:nvPr/>
          </p:nvSpPr>
          <p:spPr>
            <a:xfrm>
              <a:off x="0" y="0"/>
              <a:ext cx="12157273" cy="1240433"/>
            </a:xfrm>
            <a:custGeom>
              <a:avLst/>
              <a:gdLst/>
              <a:ahLst/>
              <a:cxnLst/>
              <a:rect l="l" t="t" r="r" b="b"/>
              <a:pathLst>
                <a:path w="12157273" h="1240433">
                  <a:moveTo>
                    <a:pt x="0" y="0"/>
                  </a:moveTo>
                  <a:lnTo>
                    <a:pt x="12157273" y="0"/>
                  </a:lnTo>
                  <a:lnTo>
                    <a:pt x="12157273" y="1240433"/>
                  </a:lnTo>
                  <a:lnTo>
                    <a:pt x="0" y="1240433"/>
                  </a:lnTo>
                  <a:close/>
                </a:path>
              </a:pathLst>
            </a:custGeom>
            <a:solidFill>
              <a:srgbClr val="000000">
                <a:alpha val="0"/>
              </a:srgbClr>
            </a:solidFill>
          </p:spPr>
        </p:sp>
        <p:sp>
          <p:nvSpPr>
            <p:cNvPr id="7" name="TextBox 7"/>
            <p:cNvSpPr txBox="1"/>
            <p:nvPr/>
          </p:nvSpPr>
          <p:spPr>
            <a:xfrm>
              <a:off x="0" y="-47625"/>
              <a:ext cx="12157273" cy="1288058"/>
            </a:xfrm>
            <a:prstGeom prst="rect">
              <a:avLst/>
            </a:prstGeom>
          </p:spPr>
          <p:txBody>
            <a:bodyPr lIns="0" tIns="0" rIns="0" bIns="0" rtlCol="0" anchor="t"/>
            <a:lstStyle/>
            <a:p>
              <a:pPr algn="l">
                <a:lnSpc>
                  <a:spcPts val="7312"/>
                </a:lnSpc>
              </a:pPr>
              <a:r>
                <a:rPr lang="en-US" sz="5812" dirty="0">
                  <a:solidFill>
                    <a:srgbClr val="000000"/>
                  </a:solidFill>
                  <a:latin typeface="Petrona"/>
                  <a:ea typeface="Petrona"/>
                  <a:cs typeface="Petrona"/>
                  <a:sym typeface="Petrona"/>
                </a:rPr>
                <a:t>Managing Sales</a:t>
              </a:r>
            </a:p>
          </p:txBody>
        </p:sp>
      </p:grpSp>
      <p:grpSp>
        <p:nvGrpSpPr>
          <p:cNvPr id="8" name="Group 8"/>
          <p:cNvGrpSpPr/>
          <p:nvPr/>
        </p:nvGrpSpPr>
        <p:grpSpPr>
          <a:xfrm>
            <a:off x="2002482" y="5659636"/>
            <a:ext cx="3721299" cy="465088"/>
            <a:chOff x="0" y="0"/>
            <a:chExt cx="4961732" cy="620117"/>
          </a:xfrm>
        </p:grpSpPr>
        <p:sp>
          <p:nvSpPr>
            <p:cNvPr id="9" name="Freeform 9"/>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0" name="TextBox 10"/>
            <p:cNvSpPr txBox="1"/>
            <p:nvPr/>
          </p:nvSpPr>
          <p:spPr>
            <a:xfrm>
              <a:off x="0" y="-28575"/>
              <a:ext cx="4961732" cy="648692"/>
            </a:xfrm>
            <a:prstGeom prst="rect">
              <a:avLst/>
            </a:prstGeom>
          </p:spPr>
          <p:txBody>
            <a:bodyPr lIns="0" tIns="0" rIns="0" bIns="0" rtlCol="0" anchor="t"/>
            <a:lstStyle/>
            <a:p>
              <a:pPr algn="r">
                <a:lnSpc>
                  <a:spcPts val="3625"/>
                </a:lnSpc>
              </a:pPr>
              <a:r>
                <a:rPr lang="en-US" sz="2874">
                  <a:solidFill>
                    <a:srgbClr val="272525"/>
                  </a:solidFill>
                  <a:latin typeface="Petrona"/>
                  <a:ea typeface="Petrona"/>
                  <a:cs typeface="Petrona"/>
                  <a:sym typeface="Petrona"/>
                </a:rPr>
                <a:t>Record Payments</a:t>
              </a:r>
            </a:p>
          </p:txBody>
        </p:sp>
      </p:grpSp>
      <p:sp>
        <p:nvSpPr>
          <p:cNvPr id="11" name="Freeform 11" descr="preencoded.png"/>
          <p:cNvSpPr/>
          <p:nvPr/>
        </p:nvSpPr>
        <p:spPr>
          <a:xfrm>
            <a:off x="6290816" y="3039070"/>
            <a:ext cx="5706219" cy="5706219"/>
          </a:xfrm>
          <a:custGeom>
            <a:avLst/>
            <a:gdLst/>
            <a:ahLst/>
            <a:cxnLst/>
            <a:rect l="l" t="t" r="r" b="b"/>
            <a:pathLst>
              <a:path w="5706219" h="5706219">
                <a:moveTo>
                  <a:pt x="0" y="0"/>
                </a:moveTo>
                <a:lnTo>
                  <a:pt x="5706219" y="0"/>
                </a:lnTo>
                <a:lnTo>
                  <a:pt x="5706219" y="5706219"/>
                </a:lnTo>
                <a:lnTo>
                  <a:pt x="0" y="5706219"/>
                </a:lnTo>
                <a:lnTo>
                  <a:pt x="0" y="0"/>
                </a:lnTo>
                <a:close/>
              </a:path>
            </a:pathLst>
          </a:custGeom>
          <a:blipFill>
            <a:blip r:embed="R0da95af26d354573"/>
            <a:stretch>
              <a:fillRect/>
            </a:stretch>
          </a:blipFill>
        </p:spPr>
      </p:sp>
      <p:sp>
        <p:nvSpPr>
          <p:cNvPr id="12" name="Freeform 12" descr="preencoded.png"/>
          <p:cNvSpPr/>
          <p:nvPr/>
        </p:nvSpPr>
        <p:spPr>
          <a:xfrm>
            <a:off x="6964264" y="5283548"/>
            <a:ext cx="424160" cy="530275"/>
          </a:xfrm>
          <a:custGeom>
            <a:avLst/>
            <a:gdLst/>
            <a:ahLst/>
            <a:cxnLst/>
            <a:rect l="l" t="t" r="r" b="b"/>
            <a:pathLst>
              <a:path w="424160" h="530275">
                <a:moveTo>
                  <a:pt x="0" y="0"/>
                </a:moveTo>
                <a:lnTo>
                  <a:pt x="424160" y="0"/>
                </a:lnTo>
                <a:lnTo>
                  <a:pt x="424160" y="530275"/>
                </a:lnTo>
                <a:lnTo>
                  <a:pt x="0" y="530275"/>
                </a:lnTo>
                <a:lnTo>
                  <a:pt x="0" y="0"/>
                </a:lnTo>
                <a:close/>
              </a:path>
            </a:pathLst>
          </a:custGeom>
          <a:blipFill>
            <a:blip r:embed="R01f954ce86104a15"/>
            <a:stretch>
              <a:fillRect l="-230" r="-230"/>
            </a:stretch>
          </a:blipFill>
        </p:spPr>
      </p:sp>
      <p:grpSp>
        <p:nvGrpSpPr>
          <p:cNvPr id="13" name="Group 13"/>
          <p:cNvGrpSpPr/>
          <p:nvPr/>
        </p:nvGrpSpPr>
        <p:grpSpPr>
          <a:xfrm>
            <a:off x="12422237" y="4126706"/>
            <a:ext cx="3721299" cy="465087"/>
            <a:chOff x="0" y="0"/>
            <a:chExt cx="4961732" cy="620117"/>
          </a:xfrm>
        </p:grpSpPr>
        <p:sp>
          <p:nvSpPr>
            <p:cNvPr id="14" name="Freeform 14"/>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5" name="TextBox 15"/>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Track Balances</a:t>
              </a:r>
            </a:p>
          </p:txBody>
        </p:sp>
      </p:grpSp>
      <p:sp>
        <p:nvSpPr>
          <p:cNvPr id="16" name="Freeform 16" descr="preencoded.png"/>
          <p:cNvSpPr/>
          <p:nvPr/>
        </p:nvSpPr>
        <p:spPr>
          <a:xfrm>
            <a:off x="6290816" y="3039070"/>
            <a:ext cx="5706219" cy="5706219"/>
          </a:xfrm>
          <a:custGeom>
            <a:avLst/>
            <a:gdLst/>
            <a:ahLst/>
            <a:cxnLst/>
            <a:rect l="l" t="t" r="r" b="b"/>
            <a:pathLst>
              <a:path w="5706219" h="5706219">
                <a:moveTo>
                  <a:pt x="0" y="0"/>
                </a:moveTo>
                <a:lnTo>
                  <a:pt x="5706219" y="0"/>
                </a:lnTo>
                <a:lnTo>
                  <a:pt x="5706219" y="5706219"/>
                </a:lnTo>
                <a:lnTo>
                  <a:pt x="0" y="5706219"/>
                </a:lnTo>
                <a:lnTo>
                  <a:pt x="0" y="0"/>
                </a:lnTo>
                <a:close/>
              </a:path>
            </a:pathLst>
          </a:custGeom>
          <a:blipFill>
            <a:blip r:embed="R36fed13e001c4f09"/>
            <a:stretch>
              <a:fillRect/>
            </a:stretch>
          </a:blipFill>
        </p:spPr>
      </p:sp>
      <p:sp>
        <p:nvSpPr>
          <p:cNvPr id="17" name="Freeform 17" descr="preencoded.png"/>
          <p:cNvSpPr/>
          <p:nvPr/>
        </p:nvSpPr>
        <p:spPr>
          <a:xfrm>
            <a:off x="10212884" y="4094709"/>
            <a:ext cx="424160" cy="530275"/>
          </a:xfrm>
          <a:custGeom>
            <a:avLst/>
            <a:gdLst/>
            <a:ahLst/>
            <a:cxnLst/>
            <a:rect l="l" t="t" r="r" b="b"/>
            <a:pathLst>
              <a:path w="424160" h="530275">
                <a:moveTo>
                  <a:pt x="0" y="0"/>
                </a:moveTo>
                <a:lnTo>
                  <a:pt x="424160" y="0"/>
                </a:lnTo>
                <a:lnTo>
                  <a:pt x="424160" y="530275"/>
                </a:lnTo>
                <a:lnTo>
                  <a:pt x="0" y="530275"/>
                </a:lnTo>
                <a:lnTo>
                  <a:pt x="0" y="0"/>
                </a:lnTo>
                <a:close/>
              </a:path>
            </a:pathLst>
          </a:custGeom>
          <a:blipFill>
            <a:blip r:embed="R7d68d16072074985"/>
            <a:stretch>
              <a:fillRect l="-230" r="-230"/>
            </a:stretch>
          </a:blipFill>
        </p:spPr>
      </p:sp>
      <p:grpSp>
        <p:nvGrpSpPr>
          <p:cNvPr id="18" name="Group 18"/>
          <p:cNvGrpSpPr/>
          <p:nvPr/>
        </p:nvGrpSpPr>
        <p:grpSpPr>
          <a:xfrm>
            <a:off x="12422237" y="7192416"/>
            <a:ext cx="3721299" cy="465088"/>
            <a:chOff x="0" y="0"/>
            <a:chExt cx="4961732" cy="620117"/>
          </a:xfrm>
        </p:grpSpPr>
        <p:sp>
          <p:nvSpPr>
            <p:cNvPr id="19" name="Freeform 19"/>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20" name="TextBox 20"/>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Generate Reports</a:t>
              </a:r>
            </a:p>
          </p:txBody>
        </p:sp>
      </p:grpSp>
      <p:sp>
        <p:nvSpPr>
          <p:cNvPr id="21" name="Freeform 21" descr="preencoded.png"/>
          <p:cNvSpPr/>
          <p:nvPr/>
        </p:nvSpPr>
        <p:spPr>
          <a:xfrm>
            <a:off x="6290816" y="3039070"/>
            <a:ext cx="5706219" cy="5706219"/>
          </a:xfrm>
          <a:custGeom>
            <a:avLst/>
            <a:gdLst/>
            <a:ahLst/>
            <a:cxnLst/>
            <a:rect l="l" t="t" r="r" b="b"/>
            <a:pathLst>
              <a:path w="5706219" h="5706219">
                <a:moveTo>
                  <a:pt x="0" y="0"/>
                </a:moveTo>
                <a:lnTo>
                  <a:pt x="5706219" y="0"/>
                </a:lnTo>
                <a:lnTo>
                  <a:pt x="5706219" y="5706219"/>
                </a:lnTo>
                <a:lnTo>
                  <a:pt x="0" y="5706219"/>
                </a:lnTo>
                <a:lnTo>
                  <a:pt x="0" y="0"/>
                </a:lnTo>
                <a:close/>
              </a:path>
            </a:pathLst>
          </a:custGeom>
          <a:blipFill>
            <a:blip r:embed="Red27fb25d5b34fe2"/>
            <a:stretch>
              <a:fillRect/>
            </a:stretch>
          </a:blipFill>
        </p:spPr>
      </p:sp>
      <p:sp>
        <p:nvSpPr>
          <p:cNvPr id="22" name="Freeform 22" descr="preencoded.png"/>
          <p:cNvSpPr/>
          <p:nvPr/>
        </p:nvSpPr>
        <p:spPr>
          <a:xfrm>
            <a:off x="9618166" y="7502426"/>
            <a:ext cx="424160" cy="530275"/>
          </a:xfrm>
          <a:custGeom>
            <a:avLst/>
            <a:gdLst/>
            <a:ahLst/>
            <a:cxnLst/>
            <a:rect l="l" t="t" r="r" b="b"/>
            <a:pathLst>
              <a:path w="424160" h="530275">
                <a:moveTo>
                  <a:pt x="0" y="0"/>
                </a:moveTo>
                <a:lnTo>
                  <a:pt x="424160" y="0"/>
                </a:lnTo>
                <a:lnTo>
                  <a:pt x="424160" y="530275"/>
                </a:lnTo>
                <a:lnTo>
                  <a:pt x="0" y="530275"/>
                </a:lnTo>
                <a:lnTo>
                  <a:pt x="0" y="0"/>
                </a:lnTo>
                <a:close/>
              </a:path>
            </a:pathLst>
          </a:custGeom>
          <a:blipFill>
            <a:blip r:embed="R5f68dd53ff894c15"/>
            <a:stretch>
              <a:fillRect l="-230" r="-230"/>
            </a:stretch>
          </a:blipFill>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AD7C82-EA46-4CE1-9FD2-36A818276343}"/>
              </a:ext>
            </a:extLst>
          </p:cNvPr>
          <p:cNvPicPr>
            <a:picLocks noChangeAspect="1"/>
          </p:cNvPicPr>
          <p:nvPr/>
        </p:nvPicPr>
        <p:blipFill>
          <a:blip r:embed="Raea347cd69df44c8">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467095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65cffff1d80349de"/>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18288000" cy="2883842"/>
          </a:xfrm>
          <a:custGeom>
            <a:avLst/>
            <a:gdLst/>
            <a:ahLst/>
            <a:cxnLst/>
            <a:rect l="l" t="t" r="r" b="b"/>
            <a:pathLst>
              <a:path w="18288000" h="2883842">
                <a:moveTo>
                  <a:pt x="0" y="0"/>
                </a:moveTo>
                <a:lnTo>
                  <a:pt x="18288000" y="0"/>
                </a:lnTo>
                <a:lnTo>
                  <a:pt x="18288000" y="2883842"/>
                </a:lnTo>
                <a:lnTo>
                  <a:pt x="0" y="2883842"/>
                </a:lnTo>
                <a:lnTo>
                  <a:pt x="0" y="0"/>
                </a:lnTo>
                <a:close/>
              </a:path>
            </a:pathLst>
          </a:custGeom>
          <a:blipFill>
            <a:blip r:embed="R59df2070098e410b"/>
            <a:stretch>
              <a:fillRect t="-38" b="-38"/>
            </a:stretch>
          </a:blipFill>
        </p:spPr>
      </p:sp>
      <p:grpSp>
        <p:nvGrpSpPr>
          <p:cNvPr id="6" name="Group 6"/>
          <p:cNvGrpSpPr/>
          <p:nvPr/>
        </p:nvGrpSpPr>
        <p:grpSpPr>
          <a:xfrm>
            <a:off x="807392" y="3518296"/>
            <a:ext cx="8786515" cy="756940"/>
            <a:chOff x="0" y="0"/>
            <a:chExt cx="11715353" cy="1009253"/>
          </a:xfrm>
        </p:grpSpPr>
        <p:sp>
          <p:nvSpPr>
            <p:cNvPr id="7" name="Freeform 7"/>
            <p:cNvSpPr/>
            <p:nvPr/>
          </p:nvSpPr>
          <p:spPr>
            <a:xfrm>
              <a:off x="0" y="0"/>
              <a:ext cx="11715353" cy="1009253"/>
            </a:xfrm>
            <a:custGeom>
              <a:avLst/>
              <a:gdLst/>
              <a:ahLst/>
              <a:cxnLst/>
              <a:rect l="l" t="t" r="r" b="b"/>
              <a:pathLst>
                <a:path w="11715353" h="1009253">
                  <a:moveTo>
                    <a:pt x="0" y="0"/>
                  </a:moveTo>
                  <a:lnTo>
                    <a:pt x="11715353" y="0"/>
                  </a:lnTo>
                  <a:lnTo>
                    <a:pt x="11715353" y="1009253"/>
                  </a:lnTo>
                  <a:lnTo>
                    <a:pt x="0" y="1009253"/>
                  </a:lnTo>
                  <a:close/>
                </a:path>
              </a:pathLst>
            </a:custGeom>
            <a:solidFill>
              <a:srgbClr val="000000">
                <a:alpha val="0"/>
              </a:srgbClr>
            </a:solidFill>
          </p:spPr>
        </p:sp>
        <p:sp>
          <p:nvSpPr>
            <p:cNvPr id="8" name="TextBox 8"/>
            <p:cNvSpPr txBox="1"/>
            <p:nvPr/>
          </p:nvSpPr>
          <p:spPr>
            <a:xfrm>
              <a:off x="0" y="-38100"/>
              <a:ext cx="11715353" cy="1047353"/>
            </a:xfrm>
            <a:prstGeom prst="rect">
              <a:avLst/>
            </a:prstGeom>
          </p:spPr>
          <p:txBody>
            <a:bodyPr lIns="0" tIns="0" rIns="0" bIns="0" rtlCol="0" anchor="t"/>
            <a:lstStyle/>
            <a:p>
              <a:pPr algn="l">
                <a:lnSpc>
                  <a:spcPts val="5937"/>
                </a:lnSpc>
              </a:pPr>
              <a:r>
                <a:rPr lang="en-US" sz="4750">
                  <a:solidFill>
                    <a:srgbClr val="000000"/>
                  </a:solidFill>
                  <a:latin typeface="Petrona"/>
                  <a:ea typeface="Petrona"/>
                  <a:cs typeface="Petrona"/>
                  <a:sym typeface="Petrona"/>
                </a:rPr>
                <a:t>Technology: JSP and its Purpose</a:t>
              </a:r>
            </a:p>
          </p:txBody>
        </p:sp>
      </p:grpSp>
      <p:grpSp>
        <p:nvGrpSpPr>
          <p:cNvPr id="9" name="Group 9"/>
          <p:cNvGrpSpPr/>
          <p:nvPr/>
        </p:nvGrpSpPr>
        <p:grpSpPr>
          <a:xfrm>
            <a:off x="807392" y="4621262"/>
            <a:ext cx="16673215" cy="738188"/>
            <a:chOff x="0" y="0"/>
            <a:chExt cx="22230953" cy="984250"/>
          </a:xfrm>
        </p:grpSpPr>
        <p:sp>
          <p:nvSpPr>
            <p:cNvPr id="10" name="Freeform 10"/>
            <p:cNvSpPr/>
            <p:nvPr/>
          </p:nvSpPr>
          <p:spPr>
            <a:xfrm>
              <a:off x="0" y="0"/>
              <a:ext cx="22230953" cy="984250"/>
            </a:xfrm>
            <a:custGeom>
              <a:avLst/>
              <a:gdLst/>
              <a:ahLst/>
              <a:cxnLst/>
              <a:rect l="l" t="t" r="r" b="b"/>
              <a:pathLst>
                <a:path w="22230953" h="984250">
                  <a:moveTo>
                    <a:pt x="0" y="0"/>
                  </a:moveTo>
                  <a:lnTo>
                    <a:pt x="22230953" y="0"/>
                  </a:lnTo>
                  <a:lnTo>
                    <a:pt x="22230953" y="984250"/>
                  </a:lnTo>
                  <a:lnTo>
                    <a:pt x="0" y="984250"/>
                  </a:lnTo>
                  <a:close/>
                </a:path>
              </a:pathLst>
            </a:custGeom>
            <a:solidFill>
              <a:srgbClr val="000000">
                <a:alpha val="0"/>
              </a:srgbClr>
            </a:solidFill>
          </p:spPr>
        </p:sp>
        <p:sp>
          <p:nvSpPr>
            <p:cNvPr id="11" name="TextBox 11"/>
            <p:cNvSpPr txBox="1"/>
            <p:nvPr/>
          </p:nvSpPr>
          <p:spPr>
            <a:xfrm>
              <a:off x="0" y="-66675"/>
              <a:ext cx="22230953" cy="1050925"/>
            </a:xfrm>
            <a:prstGeom prst="rect">
              <a:avLst/>
            </a:prstGeom>
          </p:spPr>
          <p:txBody>
            <a:bodyPr lIns="0" tIns="0" rIns="0" bIns="0" rtlCol="0" anchor="t"/>
            <a:lstStyle/>
            <a:p>
              <a:pPr algn="l">
                <a:lnSpc>
                  <a:spcPts val="2875"/>
                </a:lnSpc>
              </a:pPr>
              <a:r>
                <a:rPr lang="en-US" sz="1812">
                  <a:solidFill>
                    <a:srgbClr val="272525"/>
                  </a:solidFill>
                  <a:latin typeface="Inter"/>
                  <a:ea typeface="Inter"/>
                  <a:cs typeface="Inter"/>
                  <a:sym typeface="Inter"/>
                </a:rPr>
                <a:t>Java Server Pages (JSP) was chosen for this project. JSP offers several advantages for web development. It allows dynamic content creation. It also integrates well with Java technologies.</a:t>
              </a:r>
            </a:p>
          </p:txBody>
        </p:sp>
      </p:grpSp>
      <p:grpSp>
        <p:nvGrpSpPr>
          <p:cNvPr id="12" name="Group 12"/>
          <p:cNvGrpSpPr/>
          <p:nvPr/>
        </p:nvGrpSpPr>
        <p:grpSpPr>
          <a:xfrm>
            <a:off x="9129712" y="5619006"/>
            <a:ext cx="28575" cy="4037260"/>
            <a:chOff x="0" y="0"/>
            <a:chExt cx="38100" cy="5383013"/>
          </a:xfrm>
        </p:grpSpPr>
        <p:sp>
          <p:nvSpPr>
            <p:cNvPr id="13" name="Freeform 13"/>
            <p:cNvSpPr/>
            <p:nvPr/>
          </p:nvSpPr>
          <p:spPr>
            <a:xfrm>
              <a:off x="0" y="0"/>
              <a:ext cx="38100" cy="5383022"/>
            </a:xfrm>
            <a:custGeom>
              <a:avLst/>
              <a:gdLst/>
              <a:ahLst/>
              <a:cxnLst/>
              <a:rect l="l" t="t" r="r" b="b"/>
              <a:pathLst>
                <a:path w="38100" h="5383022">
                  <a:moveTo>
                    <a:pt x="0" y="19050"/>
                  </a:moveTo>
                  <a:cubicBezTo>
                    <a:pt x="0" y="8509"/>
                    <a:pt x="8509" y="0"/>
                    <a:pt x="19050" y="0"/>
                  </a:cubicBezTo>
                  <a:cubicBezTo>
                    <a:pt x="29591" y="0"/>
                    <a:pt x="38100" y="8509"/>
                    <a:pt x="38100" y="19050"/>
                  </a:cubicBezTo>
                  <a:lnTo>
                    <a:pt x="38100" y="5363972"/>
                  </a:lnTo>
                  <a:cubicBezTo>
                    <a:pt x="38100" y="5374513"/>
                    <a:pt x="29591" y="5383022"/>
                    <a:pt x="19050" y="5383022"/>
                  </a:cubicBezTo>
                  <a:cubicBezTo>
                    <a:pt x="8509" y="5383022"/>
                    <a:pt x="0" y="5374513"/>
                    <a:pt x="0" y="5363972"/>
                  </a:cubicBezTo>
                  <a:close/>
                </a:path>
              </a:pathLst>
            </a:custGeom>
            <a:solidFill>
              <a:srgbClr val="B2D4E5"/>
            </a:solidFill>
          </p:spPr>
        </p:sp>
      </p:grpSp>
      <p:grpSp>
        <p:nvGrpSpPr>
          <p:cNvPr id="14" name="Group 14"/>
          <p:cNvGrpSpPr/>
          <p:nvPr/>
        </p:nvGrpSpPr>
        <p:grpSpPr>
          <a:xfrm>
            <a:off x="8220967" y="6123831"/>
            <a:ext cx="692051" cy="28575"/>
            <a:chOff x="0" y="0"/>
            <a:chExt cx="922735" cy="38100"/>
          </a:xfrm>
        </p:grpSpPr>
        <p:sp>
          <p:nvSpPr>
            <p:cNvPr id="15" name="Freeform 15"/>
            <p:cNvSpPr/>
            <p:nvPr/>
          </p:nvSpPr>
          <p:spPr>
            <a:xfrm>
              <a:off x="0" y="0"/>
              <a:ext cx="922782" cy="38100"/>
            </a:xfrm>
            <a:custGeom>
              <a:avLst/>
              <a:gdLst/>
              <a:ahLst/>
              <a:cxnLst/>
              <a:rect l="l" t="t" r="r" b="b"/>
              <a:pathLst>
                <a:path w="922782" h="38100">
                  <a:moveTo>
                    <a:pt x="0" y="19050"/>
                  </a:moveTo>
                  <a:cubicBezTo>
                    <a:pt x="0" y="8509"/>
                    <a:pt x="8509" y="0"/>
                    <a:pt x="19050" y="0"/>
                  </a:cubicBezTo>
                  <a:lnTo>
                    <a:pt x="903732" y="0"/>
                  </a:lnTo>
                  <a:cubicBezTo>
                    <a:pt x="914273" y="0"/>
                    <a:pt x="922782" y="8509"/>
                    <a:pt x="922782" y="19050"/>
                  </a:cubicBezTo>
                  <a:cubicBezTo>
                    <a:pt x="922782" y="29591"/>
                    <a:pt x="914146" y="38100"/>
                    <a:pt x="903732" y="38100"/>
                  </a:cubicBezTo>
                  <a:lnTo>
                    <a:pt x="19050" y="38100"/>
                  </a:lnTo>
                  <a:cubicBezTo>
                    <a:pt x="8509" y="38100"/>
                    <a:pt x="0" y="29591"/>
                    <a:pt x="0" y="19050"/>
                  </a:cubicBezTo>
                  <a:close/>
                </a:path>
              </a:pathLst>
            </a:custGeom>
            <a:solidFill>
              <a:srgbClr val="B2D4E5"/>
            </a:solidFill>
          </p:spPr>
        </p:sp>
      </p:grpSp>
      <p:grpSp>
        <p:nvGrpSpPr>
          <p:cNvPr id="16" name="Group 16"/>
          <p:cNvGrpSpPr/>
          <p:nvPr/>
        </p:nvGrpSpPr>
        <p:grpSpPr>
          <a:xfrm>
            <a:off x="8879681" y="5873800"/>
            <a:ext cx="528638" cy="528638"/>
            <a:chOff x="0" y="0"/>
            <a:chExt cx="704850" cy="704850"/>
          </a:xfrm>
        </p:grpSpPr>
        <p:sp>
          <p:nvSpPr>
            <p:cNvPr id="17" name="Freeform 17"/>
            <p:cNvSpPr/>
            <p:nvPr/>
          </p:nvSpPr>
          <p:spPr>
            <a:xfrm>
              <a:off x="6350" y="6350"/>
              <a:ext cx="692150" cy="692150"/>
            </a:xfrm>
            <a:custGeom>
              <a:avLst/>
              <a:gdLst/>
              <a:ahLst/>
              <a:cxnLst/>
              <a:rect l="l" t="t" r="r" b="b"/>
              <a:pathLst>
                <a:path w="692150" h="692150">
                  <a:moveTo>
                    <a:pt x="0" y="129159"/>
                  </a:moveTo>
                  <a:cubicBezTo>
                    <a:pt x="0" y="57785"/>
                    <a:pt x="57785" y="0"/>
                    <a:pt x="129159" y="0"/>
                  </a:cubicBezTo>
                  <a:lnTo>
                    <a:pt x="562991" y="0"/>
                  </a:lnTo>
                  <a:cubicBezTo>
                    <a:pt x="634365" y="0"/>
                    <a:pt x="692150" y="57785"/>
                    <a:pt x="692150" y="129159"/>
                  </a:cubicBezTo>
                  <a:lnTo>
                    <a:pt x="692150" y="562991"/>
                  </a:lnTo>
                  <a:cubicBezTo>
                    <a:pt x="692150" y="634365"/>
                    <a:pt x="634365" y="692150"/>
                    <a:pt x="562991" y="692150"/>
                  </a:cubicBezTo>
                  <a:lnTo>
                    <a:pt x="129159" y="692150"/>
                  </a:lnTo>
                  <a:cubicBezTo>
                    <a:pt x="57785" y="692150"/>
                    <a:pt x="0" y="634365"/>
                    <a:pt x="0" y="562991"/>
                  </a:cubicBezTo>
                  <a:close/>
                </a:path>
              </a:pathLst>
            </a:custGeom>
            <a:solidFill>
              <a:srgbClr val="CCEEFF"/>
            </a:solidFill>
          </p:spPr>
        </p:sp>
        <p:sp>
          <p:nvSpPr>
            <p:cNvPr id="18" name="Freeform 18"/>
            <p:cNvSpPr/>
            <p:nvPr/>
          </p:nvSpPr>
          <p:spPr>
            <a:xfrm>
              <a:off x="0" y="0"/>
              <a:ext cx="704850" cy="704850"/>
            </a:xfrm>
            <a:custGeom>
              <a:avLst/>
              <a:gdLst/>
              <a:ahLst/>
              <a:cxnLst/>
              <a:rect l="l" t="t" r="r" b="b"/>
              <a:pathLst>
                <a:path w="704850" h="704850">
                  <a:moveTo>
                    <a:pt x="0" y="135509"/>
                  </a:moveTo>
                  <a:cubicBezTo>
                    <a:pt x="0" y="60706"/>
                    <a:pt x="60706" y="0"/>
                    <a:pt x="135509" y="0"/>
                  </a:cubicBezTo>
                  <a:lnTo>
                    <a:pt x="569341" y="0"/>
                  </a:lnTo>
                  <a:lnTo>
                    <a:pt x="569341" y="6350"/>
                  </a:lnTo>
                  <a:lnTo>
                    <a:pt x="569341" y="0"/>
                  </a:lnTo>
                  <a:cubicBezTo>
                    <a:pt x="644144" y="0"/>
                    <a:pt x="704850" y="60706"/>
                    <a:pt x="704850" y="135509"/>
                  </a:cubicBezTo>
                  <a:lnTo>
                    <a:pt x="698500" y="135509"/>
                  </a:lnTo>
                  <a:lnTo>
                    <a:pt x="704850" y="135509"/>
                  </a:lnTo>
                  <a:lnTo>
                    <a:pt x="704850" y="569341"/>
                  </a:lnTo>
                  <a:lnTo>
                    <a:pt x="698500" y="569341"/>
                  </a:lnTo>
                  <a:lnTo>
                    <a:pt x="704850" y="569341"/>
                  </a:lnTo>
                  <a:cubicBezTo>
                    <a:pt x="704850" y="644144"/>
                    <a:pt x="644144" y="704850"/>
                    <a:pt x="569341" y="704850"/>
                  </a:cubicBezTo>
                  <a:lnTo>
                    <a:pt x="569341" y="698500"/>
                  </a:lnTo>
                  <a:lnTo>
                    <a:pt x="569341" y="704850"/>
                  </a:lnTo>
                  <a:lnTo>
                    <a:pt x="135509" y="704850"/>
                  </a:lnTo>
                  <a:lnTo>
                    <a:pt x="135509" y="698500"/>
                  </a:lnTo>
                  <a:lnTo>
                    <a:pt x="135509" y="704850"/>
                  </a:lnTo>
                  <a:cubicBezTo>
                    <a:pt x="60706" y="704850"/>
                    <a:pt x="0" y="644144"/>
                    <a:pt x="0" y="569341"/>
                  </a:cubicBezTo>
                  <a:lnTo>
                    <a:pt x="0" y="135509"/>
                  </a:lnTo>
                  <a:lnTo>
                    <a:pt x="6350" y="135509"/>
                  </a:lnTo>
                  <a:lnTo>
                    <a:pt x="0" y="135509"/>
                  </a:lnTo>
                  <a:moveTo>
                    <a:pt x="12700" y="135509"/>
                  </a:moveTo>
                  <a:lnTo>
                    <a:pt x="12700" y="569341"/>
                  </a:lnTo>
                  <a:lnTo>
                    <a:pt x="6350" y="569341"/>
                  </a:lnTo>
                  <a:lnTo>
                    <a:pt x="12700" y="569341"/>
                  </a:lnTo>
                  <a:cubicBezTo>
                    <a:pt x="12700" y="637159"/>
                    <a:pt x="67691" y="692150"/>
                    <a:pt x="135509" y="692150"/>
                  </a:cubicBezTo>
                  <a:lnTo>
                    <a:pt x="569341" y="692150"/>
                  </a:lnTo>
                  <a:cubicBezTo>
                    <a:pt x="637159" y="692150"/>
                    <a:pt x="692150" y="637159"/>
                    <a:pt x="692150" y="569341"/>
                  </a:cubicBezTo>
                  <a:lnTo>
                    <a:pt x="692150" y="135509"/>
                  </a:lnTo>
                  <a:cubicBezTo>
                    <a:pt x="692150" y="67691"/>
                    <a:pt x="637159" y="12700"/>
                    <a:pt x="569341" y="12700"/>
                  </a:cubicBezTo>
                  <a:lnTo>
                    <a:pt x="135509" y="12700"/>
                  </a:lnTo>
                  <a:lnTo>
                    <a:pt x="135509" y="6350"/>
                  </a:lnTo>
                  <a:lnTo>
                    <a:pt x="135509" y="12700"/>
                  </a:lnTo>
                  <a:cubicBezTo>
                    <a:pt x="67691" y="12700"/>
                    <a:pt x="12700" y="67691"/>
                    <a:pt x="12700" y="135509"/>
                  </a:cubicBezTo>
                  <a:close/>
                </a:path>
              </a:pathLst>
            </a:custGeom>
            <a:solidFill>
              <a:srgbClr val="B2D4E5"/>
            </a:solidFill>
          </p:spPr>
        </p:sp>
      </p:grpSp>
      <p:grpSp>
        <p:nvGrpSpPr>
          <p:cNvPr id="19" name="Group 19"/>
          <p:cNvGrpSpPr/>
          <p:nvPr/>
        </p:nvGrpSpPr>
        <p:grpSpPr>
          <a:xfrm>
            <a:off x="8962355" y="5911006"/>
            <a:ext cx="363290" cy="454224"/>
            <a:chOff x="0" y="0"/>
            <a:chExt cx="484387" cy="605632"/>
          </a:xfrm>
        </p:grpSpPr>
        <p:sp>
          <p:nvSpPr>
            <p:cNvPr id="20" name="Freeform 20"/>
            <p:cNvSpPr/>
            <p:nvPr/>
          </p:nvSpPr>
          <p:spPr>
            <a:xfrm>
              <a:off x="0" y="0"/>
              <a:ext cx="484387" cy="605632"/>
            </a:xfrm>
            <a:custGeom>
              <a:avLst/>
              <a:gdLst/>
              <a:ahLst/>
              <a:cxnLst/>
              <a:rect l="l" t="t" r="r" b="b"/>
              <a:pathLst>
                <a:path w="484387" h="605632">
                  <a:moveTo>
                    <a:pt x="0" y="0"/>
                  </a:moveTo>
                  <a:lnTo>
                    <a:pt x="484387" y="0"/>
                  </a:lnTo>
                  <a:lnTo>
                    <a:pt x="484387" y="605632"/>
                  </a:lnTo>
                  <a:lnTo>
                    <a:pt x="0" y="605632"/>
                  </a:lnTo>
                  <a:close/>
                </a:path>
              </a:pathLst>
            </a:custGeom>
            <a:solidFill>
              <a:srgbClr val="000000">
                <a:alpha val="0"/>
              </a:srgbClr>
            </a:solidFill>
          </p:spPr>
        </p:sp>
        <p:sp>
          <p:nvSpPr>
            <p:cNvPr id="21" name="TextBox 21"/>
            <p:cNvSpPr txBox="1"/>
            <p:nvPr/>
          </p:nvSpPr>
          <p:spPr>
            <a:xfrm>
              <a:off x="0" y="47625"/>
              <a:ext cx="484387" cy="558007"/>
            </a:xfrm>
            <a:prstGeom prst="rect">
              <a:avLst/>
            </a:prstGeom>
          </p:spPr>
          <p:txBody>
            <a:bodyPr lIns="0" tIns="0" rIns="0" bIns="0" rtlCol="0" anchor="t"/>
            <a:lstStyle/>
            <a:p>
              <a:pPr algn="ctr">
                <a:lnSpc>
                  <a:spcPts val="2812"/>
                </a:lnSpc>
              </a:pPr>
              <a:r>
                <a:rPr lang="en-US" sz="2812">
                  <a:solidFill>
                    <a:srgbClr val="272525"/>
                  </a:solidFill>
                  <a:latin typeface="Petrona"/>
                  <a:ea typeface="Petrona"/>
                  <a:cs typeface="Petrona"/>
                  <a:sym typeface="Petrona"/>
                </a:rPr>
                <a:t>1</a:t>
              </a:r>
            </a:p>
          </p:txBody>
        </p:sp>
      </p:grpSp>
      <p:grpSp>
        <p:nvGrpSpPr>
          <p:cNvPr id="22" name="Group 22"/>
          <p:cNvGrpSpPr/>
          <p:nvPr/>
        </p:nvGrpSpPr>
        <p:grpSpPr>
          <a:xfrm>
            <a:off x="4962376" y="5849690"/>
            <a:ext cx="3028057" cy="378470"/>
            <a:chOff x="0" y="0"/>
            <a:chExt cx="4037410" cy="504627"/>
          </a:xfrm>
        </p:grpSpPr>
        <p:sp>
          <p:nvSpPr>
            <p:cNvPr id="23" name="Freeform 23"/>
            <p:cNvSpPr/>
            <p:nvPr/>
          </p:nvSpPr>
          <p:spPr>
            <a:xfrm>
              <a:off x="0" y="0"/>
              <a:ext cx="4037410" cy="504627"/>
            </a:xfrm>
            <a:custGeom>
              <a:avLst/>
              <a:gdLst/>
              <a:ahLst/>
              <a:cxnLst/>
              <a:rect l="l" t="t" r="r" b="b"/>
              <a:pathLst>
                <a:path w="4037410" h="504627">
                  <a:moveTo>
                    <a:pt x="0" y="0"/>
                  </a:moveTo>
                  <a:lnTo>
                    <a:pt x="4037410" y="0"/>
                  </a:lnTo>
                  <a:lnTo>
                    <a:pt x="4037410" y="504627"/>
                  </a:lnTo>
                  <a:lnTo>
                    <a:pt x="0" y="504627"/>
                  </a:lnTo>
                  <a:close/>
                </a:path>
              </a:pathLst>
            </a:custGeom>
            <a:solidFill>
              <a:srgbClr val="000000">
                <a:alpha val="0"/>
              </a:srgbClr>
            </a:solidFill>
          </p:spPr>
        </p:sp>
        <p:sp>
          <p:nvSpPr>
            <p:cNvPr id="24" name="TextBox 24"/>
            <p:cNvSpPr txBox="1"/>
            <p:nvPr/>
          </p:nvSpPr>
          <p:spPr>
            <a:xfrm>
              <a:off x="0" y="-19050"/>
              <a:ext cx="4037410" cy="523677"/>
            </a:xfrm>
            <a:prstGeom prst="rect">
              <a:avLst/>
            </a:prstGeom>
          </p:spPr>
          <p:txBody>
            <a:bodyPr lIns="0" tIns="0" rIns="0" bIns="0" rtlCol="0" anchor="t"/>
            <a:lstStyle/>
            <a:p>
              <a:pPr algn="r">
                <a:lnSpc>
                  <a:spcPts val="2937"/>
                </a:lnSpc>
              </a:pPr>
              <a:r>
                <a:rPr lang="en-US" sz="2375">
                  <a:solidFill>
                    <a:srgbClr val="272525"/>
                  </a:solidFill>
                  <a:latin typeface="Petrona"/>
                  <a:ea typeface="Petrona"/>
                  <a:cs typeface="Petrona"/>
                  <a:sym typeface="Petrona"/>
                </a:rPr>
                <a:t>What is JSP?</a:t>
              </a:r>
            </a:p>
          </p:txBody>
        </p:sp>
      </p:grpSp>
      <p:grpSp>
        <p:nvGrpSpPr>
          <p:cNvPr id="25" name="Group 25"/>
          <p:cNvGrpSpPr/>
          <p:nvPr/>
        </p:nvGrpSpPr>
        <p:grpSpPr>
          <a:xfrm>
            <a:off x="807392" y="6366570"/>
            <a:ext cx="7183041" cy="369094"/>
            <a:chOff x="0" y="0"/>
            <a:chExt cx="9577388" cy="492125"/>
          </a:xfrm>
        </p:grpSpPr>
        <p:sp>
          <p:nvSpPr>
            <p:cNvPr id="26" name="Freeform 26"/>
            <p:cNvSpPr/>
            <p:nvPr/>
          </p:nvSpPr>
          <p:spPr>
            <a:xfrm>
              <a:off x="0" y="0"/>
              <a:ext cx="9577388" cy="492125"/>
            </a:xfrm>
            <a:custGeom>
              <a:avLst/>
              <a:gdLst/>
              <a:ahLst/>
              <a:cxnLst/>
              <a:rect l="l" t="t" r="r" b="b"/>
              <a:pathLst>
                <a:path w="9577388" h="492125">
                  <a:moveTo>
                    <a:pt x="0" y="0"/>
                  </a:moveTo>
                  <a:lnTo>
                    <a:pt x="9577388" y="0"/>
                  </a:lnTo>
                  <a:lnTo>
                    <a:pt x="9577388" y="492125"/>
                  </a:lnTo>
                  <a:lnTo>
                    <a:pt x="0" y="492125"/>
                  </a:lnTo>
                  <a:close/>
                </a:path>
              </a:pathLst>
            </a:custGeom>
            <a:solidFill>
              <a:srgbClr val="000000">
                <a:alpha val="0"/>
              </a:srgbClr>
            </a:solidFill>
          </p:spPr>
        </p:sp>
        <p:sp>
          <p:nvSpPr>
            <p:cNvPr id="27" name="TextBox 27"/>
            <p:cNvSpPr txBox="1"/>
            <p:nvPr/>
          </p:nvSpPr>
          <p:spPr>
            <a:xfrm>
              <a:off x="0" y="-66675"/>
              <a:ext cx="9577388" cy="558800"/>
            </a:xfrm>
            <a:prstGeom prst="rect">
              <a:avLst/>
            </a:prstGeom>
          </p:spPr>
          <p:txBody>
            <a:bodyPr lIns="0" tIns="0" rIns="0" bIns="0" rtlCol="0" anchor="t"/>
            <a:lstStyle/>
            <a:p>
              <a:pPr algn="r">
                <a:lnSpc>
                  <a:spcPts val="2875"/>
                </a:lnSpc>
              </a:pPr>
              <a:r>
                <a:rPr lang="en-US" sz="1812">
                  <a:solidFill>
                    <a:srgbClr val="272525"/>
                  </a:solidFill>
                  <a:latin typeface="Inter"/>
                  <a:ea typeface="Inter"/>
                  <a:cs typeface="Inter"/>
                  <a:sym typeface="Inter"/>
                </a:rPr>
                <a:t>JSP is a technology. It helps to create dynamic web pages.</a:t>
              </a:r>
            </a:p>
          </p:txBody>
        </p:sp>
      </p:grpSp>
      <p:grpSp>
        <p:nvGrpSpPr>
          <p:cNvPr id="28" name="Group 28"/>
          <p:cNvGrpSpPr/>
          <p:nvPr/>
        </p:nvGrpSpPr>
        <p:grpSpPr>
          <a:xfrm>
            <a:off x="9374981" y="7277249"/>
            <a:ext cx="692051" cy="28575"/>
            <a:chOff x="0" y="0"/>
            <a:chExt cx="922735" cy="38100"/>
          </a:xfrm>
        </p:grpSpPr>
        <p:sp>
          <p:nvSpPr>
            <p:cNvPr id="29" name="Freeform 29"/>
            <p:cNvSpPr/>
            <p:nvPr/>
          </p:nvSpPr>
          <p:spPr>
            <a:xfrm>
              <a:off x="0" y="0"/>
              <a:ext cx="922782" cy="38100"/>
            </a:xfrm>
            <a:custGeom>
              <a:avLst/>
              <a:gdLst/>
              <a:ahLst/>
              <a:cxnLst/>
              <a:rect l="l" t="t" r="r" b="b"/>
              <a:pathLst>
                <a:path w="922782" h="38100">
                  <a:moveTo>
                    <a:pt x="0" y="19050"/>
                  </a:moveTo>
                  <a:cubicBezTo>
                    <a:pt x="0" y="8509"/>
                    <a:pt x="8509" y="0"/>
                    <a:pt x="19050" y="0"/>
                  </a:cubicBezTo>
                  <a:lnTo>
                    <a:pt x="903732" y="0"/>
                  </a:lnTo>
                  <a:cubicBezTo>
                    <a:pt x="914273" y="0"/>
                    <a:pt x="922782" y="8509"/>
                    <a:pt x="922782" y="19050"/>
                  </a:cubicBezTo>
                  <a:cubicBezTo>
                    <a:pt x="922782" y="29591"/>
                    <a:pt x="914146" y="38100"/>
                    <a:pt x="903732" y="38100"/>
                  </a:cubicBezTo>
                  <a:lnTo>
                    <a:pt x="19050" y="38100"/>
                  </a:lnTo>
                  <a:cubicBezTo>
                    <a:pt x="8509" y="38100"/>
                    <a:pt x="0" y="29591"/>
                    <a:pt x="0" y="19050"/>
                  </a:cubicBezTo>
                  <a:close/>
                </a:path>
              </a:pathLst>
            </a:custGeom>
            <a:solidFill>
              <a:srgbClr val="B2D4E5"/>
            </a:solidFill>
          </p:spPr>
        </p:sp>
      </p:grpSp>
      <p:grpSp>
        <p:nvGrpSpPr>
          <p:cNvPr id="30" name="Group 30"/>
          <p:cNvGrpSpPr/>
          <p:nvPr/>
        </p:nvGrpSpPr>
        <p:grpSpPr>
          <a:xfrm>
            <a:off x="8879681" y="7027217"/>
            <a:ext cx="528638" cy="528638"/>
            <a:chOff x="0" y="0"/>
            <a:chExt cx="704850" cy="704850"/>
          </a:xfrm>
        </p:grpSpPr>
        <p:sp>
          <p:nvSpPr>
            <p:cNvPr id="31" name="Freeform 31"/>
            <p:cNvSpPr/>
            <p:nvPr/>
          </p:nvSpPr>
          <p:spPr>
            <a:xfrm>
              <a:off x="6350" y="6350"/>
              <a:ext cx="692150" cy="692150"/>
            </a:xfrm>
            <a:custGeom>
              <a:avLst/>
              <a:gdLst/>
              <a:ahLst/>
              <a:cxnLst/>
              <a:rect l="l" t="t" r="r" b="b"/>
              <a:pathLst>
                <a:path w="692150" h="692150">
                  <a:moveTo>
                    <a:pt x="0" y="129159"/>
                  </a:moveTo>
                  <a:cubicBezTo>
                    <a:pt x="0" y="57785"/>
                    <a:pt x="57785" y="0"/>
                    <a:pt x="129159" y="0"/>
                  </a:cubicBezTo>
                  <a:lnTo>
                    <a:pt x="562991" y="0"/>
                  </a:lnTo>
                  <a:cubicBezTo>
                    <a:pt x="634365" y="0"/>
                    <a:pt x="692150" y="57785"/>
                    <a:pt x="692150" y="129159"/>
                  </a:cubicBezTo>
                  <a:lnTo>
                    <a:pt x="692150" y="562991"/>
                  </a:lnTo>
                  <a:cubicBezTo>
                    <a:pt x="692150" y="634365"/>
                    <a:pt x="634365" y="692150"/>
                    <a:pt x="562991" y="692150"/>
                  </a:cubicBezTo>
                  <a:lnTo>
                    <a:pt x="129159" y="692150"/>
                  </a:lnTo>
                  <a:cubicBezTo>
                    <a:pt x="57785" y="692150"/>
                    <a:pt x="0" y="634365"/>
                    <a:pt x="0" y="562991"/>
                  </a:cubicBezTo>
                  <a:close/>
                </a:path>
              </a:pathLst>
            </a:custGeom>
            <a:solidFill>
              <a:srgbClr val="CCEEFF"/>
            </a:solidFill>
          </p:spPr>
        </p:sp>
        <p:sp>
          <p:nvSpPr>
            <p:cNvPr id="32" name="Freeform 32"/>
            <p:cNvSpPr/>
            <p:nvPr/>
          </p:nvSpPr>
          <p:spPr>
            <a:xfrm>
              <a:off x="0" y="0"/>
              <a:ext cx="704850" cy="704850"/>
            </a:xfrm>
            <a:custGeom>
              <a:avLst/>
              <a:gdLst/>
              <a:ahLst/>
              <a:cxnLst/>
              <a:rect l="l" t="t" r="r" b="b"/>
              <a:pathLst>
                <a:path w="704850" h="704850">
                  <a:moveTo>
                    <a:pt x="0" y="135509"/>
                  </a:moveTo>
                  <a:cubicBezTo>
                    <a:pt x="0" y="60706"/>
                    <a:pt x="60706" y="0"/>
                    <a:pt x="135509" y="0"/>
                  </a:cubicBezTo>
                  <a:lnTo>
                    <a:pt x="569341" y="0"/>
                  </a:lnTo>
                  <a:lnTo>
                    <a:pt x="569341" y="6350"/>
                  </a:lnTo>
                  <a:lnTo>
                    <a:pt x="569341" y="0"/>
                  </a:lnTo>
                  <a:cubicBezTo>
                    <a:pt x="644144" y="0"/>
                    <a:pt x="704850" y="60706"/>
                    <a:pt x="704850" y="135509"/>
                  </a:cubicBezTo>
                  <a:lnTo>
                    <a:pt x="698500" y="135509"/>
                  </a:lnTo>
                  <a:lnTo>
                    <a:pt x="704850" y="135509"/>
                  </a:lnTo>
                  <a:lnTo>
                    <a:pt x="704850" y="569341"/>
                  </a:lnTo>
                  <a:lnTo>
                    <a:pt x="698500" y="569341"/>
                  </a:lnTo>
                  <a:lnTo>
                    <a:pt x="704850" y="569341"/>
                  </a:lnTo>
                  <a:cubicBezTo>
                    <a:pt x="704850" y="644144"/>
                    <a:pt x="644144" y="704850"/>
                    <a:pt x="569341" y="704850"/>
                  </a:cubicBezTo>
                  <a:lnTo>
                    <a:pt x="569341" y="698500"/>
                  </a:lnTo>
                  <a:lnTo>
                    <a:pt x="569341" y="704850"/>
                  </a:lnTo>
                  <a:lnTo>
                    <a:pt x="135509" y="704850"/>
                  </a:lnTo>
                  <a:lnTo>
                    <a:pt x="135509" y="698500"/>
                  </a:lnTo>
                  <a:lnTo>
                    <a:pt x="135509" y="704850"/>
                  </a:lnTo>
                  <a:cubicBezTo>
                    <a:pt x="60706" y="704850"/>
                    <a:pt x="0" y="644144"/>
                    <a:pt x="0" y="569341"/>
                  </a:cubicBezTo>
                  <a:lnTo>
                    <a:pt x="0" y="135509"/>
                  </a:lnTo>
                  <a:lnTo>
                    <a:pt x="6350" y="135509"/>
                  </a:lnTo>
                  <a:lnTo>
                    <a:pt x="0" y="135509"/>
                  </a:lnTo>
                  <a:moveTo>
                    <a:pt x="12700" y="135509"/>
                  </a:moveTo>
                  <a:lnTo>
                    <a:pt x="12700" y="569341"/>
                  </a:lnTo>
                  <a:lnTo>
                    <a:pt x="6350" y="569341"/>
                  </a:lnTo>
                  <a:lnTo>
                    <a:pt x="12700" y="569341"/>
                  </a:lnTo>
                  <a:cubicBezTo>
                    <a:pt x="12700" y="637159"/>
                    <a:pt x="67691" y="692150"/>
                    <a:pt x="135509" y="692150"/>
                  </a:cubicBezTo>
                  <a:lnTo>
                    <a:pt x="569341" y="692150"/>
                  </a:lnTo>
                  <a:cubicBezTo>
                    <a:pt x="637159" y="692150"/>
                    <a:pt x="692150" y="637159"/>
                    <a:pt x="692150" y="569341"/>
                  </a:cubicBezTo>
                  <a:lnTo>
                    <a:pt x="692150" y="135509"/>
                  </a:lnTo>
                  <a:cubicBezTo>
                    <a:pt x="692150" y="67691"/>
                    <a:pt x="637159" y="12700"/>
                    <a:pt x="569341" y="12700"/>
                  </a:cubicBezTo>
                  <a:lnTo>
                    <a:pt x="135509" y="12700"/>
                  </a:lnTo>
                  <a:lnTo>
                    <a:pt x="135509" y="6350"/>
                  </a:lnTo>
                  <a:lnTo>
                    <a:pt x="135509" y="12700"/>
                  </a:lnTo>
                  <a:cubicBezTo>
                    <a:pt x="67691" y="12700"/>
                    <a:pt x="12700" y="67691"/>
                    <a:pt x="12700" y="135509"/>
                  </a:cubicBezTo>
                  <a:close/>
                </a:path>
              </a:pathLst>
            </a:custGeom>
            <a:solidFill>
              <a:srgbClr val="B2D4E5"/>
            </a:solidFill>
          </p:spPr>
        </p:sp>
      </p:grpSp>
      <p:grpSp>
        <p:nvGrpSpPr>
          <p:cNvPr id="33" name="Group 33"/>
          <p:cNvGrpSpPr/>
          <p:nvPr/>
        </p:nvGrpSpPr>
        <p:grpSpPr>
          <a:xfrm>
            <a:off x="8962355" y="7064425"/>
            <a:ext cx="363290" cy="454224"/>
            <a:chOff x="0" y="0"/>
            <a:chExt cx="484387" cy="605632"/>
          </a:xfrm>
        </p:grpSpPr>
        <p:sp>
          <p:nvSpPr>
            <p:cNvPr id="34" name="Freeform 34"/>
            <p:cNvSpPr/>
            <p:nvPr/>
          </p:nvSpPr>
          <p:spPr>
            <a:xfrm>
              <a:off x="0" y="0"/>
              <a:ext cx="484387" cy="605632"/>
            </a:xfrm>
            <a:custGeom>
              <a:avLst/>
              <a:gdLst/>
              <a:ahLst/>
              <a:cxnLst/>
              <a:rect l="l" t="t" r="r" b="b"/>
              <a:pathLst>
                <a:path w="484387" h="605632">
                  <a:moveTo>
                    <a:pt x="0" y="0"/>
                  </a:moveTo>
                  <a:lnTo>
                    <a:pt x="484387" y="0"/>
                  </a:lnTo>
                  <a:lnTo>
                    <a:pt x="484387" y="605632"/>
                  </a:lnTo>
                  <a:lnTo>
                    <a:pt x="0" y="605632"/>
                  </a:lnTo>
                  <a:close/>
                </a:path>
              </a:pathLst>
            </a:custGeom>
            <a:solidFill>
              <a:srgbClr val="000000">
                <a:alpha val="0"/>
              </a:srgbClr>
            </a:solidFill>
          </p:spPr>
        </p:sp>
        <p:sp>
          <p:nvSpPr>
            <p:cNvPr id="35" name="TextBox 35"/>
            <p:cNvSpPr txBox="1"/>
            <p:nvPr/>
          </p:nvSpPr>
          <p:spPr>
            <a:xfrm>
              <a:off x="0" y="47625"/>
              <a:ext cx="484387" cy="558007"/>
            </a:xfrm>
            <a:prstGeom prst="rect">
              <a:avLst/>
            </a:prstGeom>
          </p:spPr>
          <p:txBody>
            <a:bodyPr lIns="0" tIns="0" rIns="0" bIns="0" rtlCol="0" anchor="t"/>
            <a:lstStyle/>
            <a:p>
              <a:pPr algn="ctr">
                <a:lnSpc>
                  <a:spcPts val="2812"/>
                </a:lnSpc>
              </a:pPr>
              <a:r>
                <a:rPr lang="en-US" sz="2812">
                  <a:solidFill>
                    <a:srgbClr val="272525"/>
                  </a:solidFill>
                  <a:latin typeface="Petrona"/>
                  <a:ea typeface="Petrona"/>
                  <a:cs typeface="Petrona"/>
                  <a:sym typeface="Petrona"/>
                </a:rPr>
                <a:t>2</a:t>
              </a:r>
            </a:p>
          </p:txBody>
        </p:sp>
      </p:grpSp>
      <p:grpSp>
        <p:nvGrpSpPr>
          <p:cNvPr id="36" name="Group 36"/>
          <p:cNvGrpSpPr/>
          <p:nvPr/>
        </p:nvGrpSpPr>
        <p:grpSpPr>
          <a:xfrm>
            <a:off x="10297566" y="7003108"/>
            <a:ext cx="3028058" cy="378470"/>
            <a:chOff x="0" y="0"/>
            <a:chExt cx="4037410" cy="504627"/>
          </a:xfrm>
        </p:grpSpPr>
        <p:sp>
          <p:nvSpPr>
            <p:cNvPr id="37" name="Freeform 37"/>
            <p:cNvSpPr/>
            <p:nvPr/>
          </p:nvSpPr>
          <p:spPr>
            <a:xfrm>
              <a:off x="0" y="0"/>
              <a:ext cx="4037410" cy="504627"/>
            </a:xfrm>
            <a:custGeom>
              <a:avLst/>
              <a:gdLst/>
              <a:ahLst/>
              <a:cxnLst/>
              <a:rect l="l" t="t" r="r" b="b"/>
              <a:pathLst>
                <a:path w="4037410" h="504627">
                  <a:moveTo>
                    <a:pt x="0" y="0"/>
                  </a:moveTo>
                  <a:lnTo>
                    <a:pt x="4037410" y="0"/>
                  </a:lnTo>
                  <a:lnTo>
                    <a:pt x="4037410" y="504627"/>
                  </a:lnTo>
                  <a:lnTo>
                    <a:pt x="0" y="504627"/>
                  </a:lnTo>
                  <a:close/>
                </a:path>
              </a:pathLst>
            </a:custGeom>
            <a:solidFill>
              <a:srgbClr val="000000">
                <a:alpha val="0"/>
              </a:srgbClr>
            </a:solidFill>
          </p:spPr>
        </p:sp>
        <p:sp>
          <p:nvSpPr>
            <p:cNvPr id="38" name="TextBox 38"/>
            <p:cNvSpPr txBox="1"/>
            <p:nvPr/>
          </p:nvSpPr>
          <p:spPr>
            <a:xfrm>
              <a:off x="0" y="-19050"/>
              <a:ext cx="4037410" cy="523677"/>
            </a:xfrm>
            <a:prstGeom prst="rect">
              <a:avLst/>
            </a:prstGeom>
          </p:spPr>
          <p:txBody>
            <a:bodyPr lIns="0" tIns="0" rIns="0" bIns="0" rtlCol="0" anchor="t"/>
            <a:lstStyle/>
            <a:p>
              <a:pPr algn="l">
                <a:lnSpc>
                  <a:spcPts val="2937"/>
                </a:lnSpc>
              </a:pPr>
              <a:r>
                <a:rPr lang="en-US" sz="2375">
                  <a:solidFill>
                    <a:srgbClr val="272525"/>
                  </a:solidFill>
                  <a:latin typeface="Petrona"/>
                  <a:ea typeface="Petrona"/>
                  <a:cs typeface="Petrona"/>
                  <a:sym typeface="Petrona"/>
                </a:rPr>
                <a:t>Advantages of JSP</a:t>
              </a:r>
            </a:p>
          </p:txBody>
        </p:sp>
      </p:grpSp>
      <p:grpSp>
        <p:nvGrpSpPr>
          <p:cNvPr id="39" name="Group 39"/>
          <p:cNvGrpSpPr/>
          <p:nvPr/>
        </p:nvGrpSpPr>
        <p:grpSpPr>
          <a:xfrm>
            <a:off x="10297566" y="7519987"/>
            <a:ext cx="7183041" cy="738188"/>
            <a:chOff x="0" y="0"/>
            <a:chExt cx="9577388" cy="984250"/>
          </a:xfrm>
        </p:grpSpPr>
        <p:sp>
          <p:nvSpPr>
            <p:cNvPr id="40" name="Freeform 40"/>
            <p:cNvSpPr/>
            <p:nvPr/>
          </p:nvSpPr>
          <p:spPr>
            <a:xfrm>
              <a:off x="0" y="0"/>
              <a:ext cx="9577388" cy="984250"/>
            </a:xfrm>
            <a:custGeom>
              <a:avLst/>
              <a:gdLst/>
              <a:ahLst/>
              <a:cxnLst/>
              <a:rect l="l" t="t" r="r" b="b"/>
              <a:pathLst>
                <a:path w="9577388" h="984250">
                  <a:moveTo>
                    <a:pt x="0" y="0"/>
                  </a:moveTo>
                  <a:lnTo>
                    <a:pt x="9577388" y="0"/>
                  </a:lnTo>
                  <a:lnTo>
                    <a:pt x="9577388" y="984250"/>
                  </a:lnTo>
                  <a:lnTo>
                    <a:pt x="0" y="984250"/>
                  </a:lnTo>
                  <a:close/>
                </a:path>
              </a:pathLst>
            </a:custGeom>
            <a:solidFill>
              <a:srgbClr val="000000">
                <a:alpha val="0"/>
              </a:srgbClr>
            </a:solidFill>
          </p:spPr>
        </p:sp>
        <p:sp>
          <p:nvSpPr>
            <p:cNvPr id="41" name="TextBox 41"/>
            <p:cNvSpPr txBox="1"/>
            <p:nvPr/>
          </p:nvSpPr>
          <p:spPr>
            <a:xfrm>
              <a:off x="0" y="-66675"/>
              <a:ext cx="9577388" cy="1050925"/>
            </a:xfrm>
            <a:prstGeom prst="rect">
              <a:avLst/>
            </a:prstGeom>
          </p:spPr>
          <p:txBody>
            <a:bodyPr lIns="0" tIns="0" rIns="0" bIns="0" rtlCol="0" anchor="t"/>
            <a:lstStyle/>
            <a:p>
              <a:pPr algn="l">
                <a:lnSpc>
                  <a:spcPts val="2875"/>
                </a:lnSpc>
              </a:pPr>
              <a:r>
                <a:rPr lang="en-US" sz="1812">
                  <a:solidFill>
                    <a:srgbClr val="272525"/>
                  </a:solidFill>
                  <a:latin typeface="Inter"/>
                  <a:ea typeface="Inter"/>
                  <a:cs typeface="Inter"/>
                  <a:sym typeface="Inter"/>
                </a:rPr>
                <a:t>JSP is scalable and maintainable. It is good for enterprise applications.</a:t>
              </a:r>
            </a:p>
          </p:txBody>
        </p:sp>
      </p:grpSp>
      <p:grpSp>
        <p:nvGrpSpPr>
          <p:cNvPr id="42" name="Group 42"/>
          <p:cNvGrpSpPr/>
          <p:nvPr/>
        </p:nvGrpSpPr>
        <p:grpSpPr>
          <a:xfrm>
            <a:off x="8220967" y="8315325"/>
            <a:ext cx="692051" cy="28575"/>
            <a:chOff x="0" y="0"/>
            <a:chExt cx="922735" cy="38100"/>
          </a:xfrm>
        </p:grpSpPr>
        <p:sp>
          <p:nvSpPr>
            <p:cNvPr id="43" name="Freeform 43"/>
            <p:cNvSpPr/>
            <p:nvPr/>
          </p:nvSpPr>
          <p:spPr>
            <a:xfrm>
              <a:off x="0" y="0"/>
              <a:ext cx="922782" cy="38100"/>
            </a:xfrm>
            <a:custGeom>
              <a:avLst/>
              <a:gdLst/>
              <a:ahLst/>
              <a:cxnLst/>
              <a:rect l="l" t="t" r="r" b="b"/>
              <a:pathLst>
                <a:path w="922782" h="38100">
                  <a:moveTo>
                    <a:pt x="0" y="19050"/>
                  </a:moveTo>
                  <a:cubicBezTo>
                    <a:pt x="0" y="8509"/>
                    <a:pt x="8509" y="0"/>
                    <a:pt x="19050" y="0"/>
                  </a:cubicBezTo>
                  <a:lnTo>
                    <a:pt x="903732" y="0"/>
                  </a:lnTo>
                  <a:cubicBezTo>
                    <a:pt x="914273" y="0"/>
                    <a:pt x="922782" y="8509"/>
                    <a:pt x="922782" y="19050"/>
                  </a:cubicBezTo>
                  <a:cubicBezTo>
                    <a:pt x="922782" y="29591"/>
                    <a:pt x="914146" y="38100"/>
                    <a:pt x="903732" y="38100"/>
                  </a:cubicBezTo>
                  <a:lnTo>
                    <a:pt x="19050" y="38100"/>
                  </a:lnTo>
                  <a:cubicBezTo>
                    <a:pt x="8509" y="38100"/>
                    <a:pt x="0" y="29591"/>
                    <a:pt x="0" y="19050"/>
                  </a:cubicBezTo>
                  <a:close/>
                </a:path>
              </a:pathLst>
            </a:custGeom>
            <a:solidFill>
              <a:srgbClr val="B2D4E5"/>
            </a:solidFill>
          </p:spPr>
        </p:sp>
      </p:grpSp>
      <p:grpSp>
        <p:nvGrpSpPr>
          <p:cNvPr id="44" name="Group 44"/>
          <p:cNvGrpSpPr/>
          <p:nvPr/>
        </p:nvGrpSpPr>
        <p:grpSpPr>
          <a:xfrm>
            <a:off x="8879681" y="8065294"/>
            <a:ext cx="528638" cy="528638"/>
            <a:chOff x="0" y="0"/>
            <a:chExt cx="704850" cy="704850"/>
          </a:xfrm>
        </p:grpSpPr>
        <p:sp>
          <p:nvSpPr>
            <p:cNvPr id="45" name="Freeform 45"/>
            <p:cNvSpPr/>
            <p:nvPr/>
          </p:nvSpPr>
          <p:spPr>
            <a:xfrm>
              <a:off x="6350" y="6350"/>
              <a:ext cx="692150" cy="692150"/>
            </a:xfrm>
            <a:custGeom>
              <a:avLst/>
              <a:gdLst/>
              <a:ahLst/>
              <a:cxnLst/>
              <a:rect l="l" t="t" r="r" b="b"/>
              <a:pathLst>
                <a:path w="692150" h="692150">
                  <a:moveTo>
                    <a:pt x="0" y="129159"/>
                  </a:moveTo>
                  <a:cubicBezTo>
                    <a:pt x="0" y="57785"/>
                    <a:pt x="57785" y="0"/>
                    <a:pt x="129159" y="0"/>
                  </a:cubicBezTo>
                  <a:lnTo>
                    <a:pt x="562991" y="0"/>
                  </a:lnTo>
                  <a:cubicBezTo>
                    <a:pt x="634365" y="0"/>
                    <a:pt x="692150" y="57785"/>
                    <a:pt x="692150" y="129159"/>
                  </a:cubicBezTo>
                  <a:lnTo>
                    <a:pt x="692150" y="562991"/>
                  </a:lnTo>
                  <a:cubicBezTo>
                    <a:pt x="692150" y="634365"/>
                    <a:pt x="634365" y="692150"/>
                    <a:pt x="562991" y="692150"/>
                  </a:cubicBezTo>
                  <a:lnTo>
                    <a:pt x="129159" y="692150"/>
                  </a:lnTo>
                  <a:cubicBezTo>
                    <a:pt x="57785" y="692150"/>
                    <a:pt x="0" y="634365"/>
                    <a:pt x="0" y="562991"/>
                  </a:cubicBezTo>
                  <a:close/>
                </a:path>
              </a:pathLst>
            </a:custGeom>
            <a:solidFill>
              <a:srgbClr val="CCEEFF"/>
            </a:solidFill>
          </p:spPr>
        </p:sp>
        <p:sp>
          <p:nvSpPr>
            <p:cNvPr id="46" name="Freeform 46"/>
            <p:cNvSpPr/>
            <p:nvPr/>
          </p:nvSpPr>
          <p:spPr>
            <a:xfrm>
              <a:off x="0" y="0"/>
              <a:ext cx="704850" cy="704850"/>
            </a:xfrm>
            <a:custGeom>
              <a:avLst/>
              <a:gdLst/>
              <a:ahLst/>
              <a:cxnLst/>
              <a:rect l="l" t="t" r="r" b="b"/>
              <a:pathLst>
                <a:path w="704850" h="704850">
                  <a:moveTo>
                    <a:pt x="0" y="135509"/>
                  </a:moveTo>
                  <a:cubicBezTo>
                    <a:pt x="0" y="60706"/>
                    <a:pt x="60706" y="0"/>
                    <a:pt x="135509" y="0"/>
                  </a:cubicBezTo>
                  <a:lnTo>
                    <a:pt x="569341" y="0"/>
                  </a:lnTo>
                  <a:lnTo>
                    <a:pt x="569341" y="6350"/>
                  </a:lnTo>
                  <a:lnTo>
                    <a:pt x="569341" y="0"/>
                  </a:lnTo>
                  <a:cubicBezTo>
                    <a:pt x="644144" y="0"/>
                    <a:pt x="704850" y="60706"/>
                    <a:pt x="704850" y="135509"/>
                  </a:cubicBezTo>
                  <a:lnTo>
                    <a:pt x="698500" y="135509"/>
                  </a:lnTo>
                  <a:lnTo>
                    <a:pt x="704850" y="135509"/>
                  </a:lnTo>
                  <a:lnTo>
                    <a:pt x="704850" y="569341"/>
                  </a:lnTo>
                  <a:lnTo>
                    <a:pt x="698500" y="569341"/>
                  </a:lnTo>
                  <a:lnTo>
                    <a:pt x="704850" y="569341"/>
                  </a:lnTo>
                  <a:cubicBezTo>
                    <a:pt x="704850" y="644144"/>
                    <a:pt x="644144" y="704850"/>
                    <a:pt x="569341" y="704850"/>
                  </a:cubicBezTo>
                  <a:lnTo>
                    <a:pt x="569341" y="698500"/>
                  </a:lnTo>
                  <a:lnTo>
                    <a:pt x="569341" y="704850"/>
                  </a:lnTo>
                  <a:lnTo>
                    <a:pt x="135509" y="704850"/>
                  </a:lnTo>
                  <a:lnTo>
                    <a:pt x="135509" y="698500"/>
                  </a:lnTo>
                  <a:lnTo>
                    <a:pt x="135509" y="704850"/>
                  </a:lnTo>
                  <a:cubicBezTo>
                    <a:pt x="60706" y="704850"/>
                    <a:pt x="0" y="644144"/>
                    <a:pt x="0" y="569341"/>
                  </a:cubicBezTo>
                  <a:lnTo>
                    <a:pt x="0" y="135509"/>
                  </a:lnTo>
                  <a:lnTo>
                    <a:pt x="6350" y="135509"/>
                  </a:lnTo>
                  <a:lnTo>
                    <a:pt x="0" y="135509"/>
                  </a:lnTo>
                  <a:moveTo>
                    <a:pt x="12700" y="135509"/>
                  </a:moveTo>
                  <a:lnTo>
                    <a:pt x="12700" y="569341"/>
                  </a:lnTo>
                  <a:lnTo>
                    <a:pt x="6350" y="569341"/>
                  </a:lnTo>
                  <a:lnTo>
                    <a:pt x="12700" y="569341"/>
                  </a:lnTo>
                  <a:cubicBezTo>
                    <a:pt x="12700" y="637159"/>
                    <a:pt x="67691" y="692150"/>
                    <a:pt x="135509" y="692150"/>
                  </a:cubicBezTo>
                  <a:lnTo>
                    <a:pt x="569341" y="692150"/>
                  </a:lnTo>
                  <a:cubicBezTo>
                    <a:pt x="637159" y="692150"/>
                    <a:pt x="692150" y="637159"/>
                    <a:pt x="692150" y="569341"/>
                  </a:cubicBezTo>
                  <a:lnTo>
                    <a:pt x="692150" y="135509"/>
                  </a:lnTo>
                  <a:cubicBezTo>
                    <a:pt x="692150" y="67691"/>
                    <a:pt x="637159" y="12700"/>
                    <a:pt x="569341" y="12700"/>
                  </a:cubicBezTo>
                  <a:lnTo>
                    <a:pt x="135509" y="12700"/>
                  </a:lnTo>
                  <a:lnTo>
                    <a:pt x="135509" y="6350"/>
                  </a:lnTo>
                  <a:lnTo>
                    <a:pt x="135509" y="12700"/>
                  </a:lnTo>
                  <a:cubicBezTo>
                    <a:pt x="67691" y="12700"/>
                    <a:pt x="12700" y="67691"/>
                    <a:pt x="12700" y="135509"/>
                  </a:cubicBezTo>
                  <a:close/>
                </a:path>
              </a:pathLst>
            </a:custGeom>
            <a:solidFill>
              <a:srgbClr val="B2D4E5"/>
            </a:solidFill>
          </p:spPr>
        </p:sp>
      </p:grpSp>
      <p:grpSp>
        <p:nvGrpSpPr>
          <p:cNvPr id="47" name="Group 47"/>
          <p:cNvGrpSpPr/>
          <p:nvPr/>
        </p:nvGrpSpPr>
        <p:grpSpPr>
          <a:xfrm>
            <a:off x="8962355" y="8102501"/>
            <a:ext cx="363290" cy="454224"/>
            <a:chOff x="0" y="0"/>
            <a:chExt cx="484387" cy="605632"/>
          </a:xfrm>
        </p:grpSpPr>
        <p:sp>
          <p:nvSpPr>
            <p:cNvPr id="48" name="Freeform 48"/>
            <p:cNvSpPr/>
            <p:nvPr/>
          </p:nvSpPr>
          <p:spPr>
            <a:xfrm>
              <a:off x="0" y="0"/>
              <a:ext cx="484387" cy="605632"/>
            </a:xfrm>
            <a:custGeom>
              <a:avLst/>
              <a:gdLst/>
              <a:ahLst/>
              <a:cxnLst/>
              <a:rect l="l" t="t" r="r" b="b"/>
              <a:pathLst>
                <a:path w="484387" h="605632">
                  <a:moveTo>
                    <a:pt x="0" y="0"/>
                  </a:moveTo>
                  <a:lnTo>
                    <a:pt x="484387" y="0"/>
                  </a:lnTo>
                  <a:lnTo>
                    <a:pt x="484387" y="605632"/>
                  </a:lnTo>
                  <a:lnTo>
                    <a:pt x="0" y="605632"/>
                  </a:lnTo>
                  <a:close/>
                </a:path>
              </a:pathLst>
            </a:custGeom>
            <a:solidFill>
              <a:srgbClr val="000000">
                <a:alpha val="0"/>
              </a:srgbClr>
            </a:solidFill>
          </p:spPr>
        </p:sp>
        <p:sp>
          <p:nvSpPr>
            <p:cNvPr id="49" name="TextBox 49"/>
            <p:cNvSpPr txBox="1"/>
            <p:nvPr/>
          </p:nvSpPr>
          <p:spPr>
            <a:xfrm>
              <a:off x="0" y="47625"/>
              <a:ext cx="484387" cy="558007"/>
            </a:xfrm>
            <a:prstGeom prst="rect">
              <a:avLst/>
            </a:prstGeom>
          </p:spPr>
          <p:txBody>
            <a:bodyPr lIns="0" tIns="0" rIns="0" bIns="0" rtlCol="0" anchor="t"/>
            <a:lstStyle/>
            <a:p>
              <a:pPr algn="ctr">
                <a:lnSpc>
                  <a:spcPts val="2812"/>
                </a:lnSpc>
              </a:pPr>
              <a:r>
                <a:rPr lang="en-US" sz="2812">
                  <a:solidFill>
                    <a:srgbClr val="272525"/>
                  </a:solidFill>
                  <a:latin typeface="Petrona"/>
                  <a:ea typeface="Petrona"/>
                  <a:cs typeface="Petrona"/>
                  <a:sym typeface="Petrona"/>
                </a:rPr>
                <a:t>3</a:t>
              </a:r>
            </a:p>
          </p:txBody>
        </p:sp>
      </p:grpSp>
      <p:grpSp>
        <p:nvGrpSpPr>
          <p:cNvPr id="50" name="Group 50"/>
          <p:cNvGrpSpPr/>
          <p:nvPr/>
        </p:nvGrpSpPr>
        <p:grpSpPr>
          <a:xfrm>
            <a:off x="4962376" y="8041184"/>
            <a:ext cx="3028057" cy="378470"/>
            <a:chOff x="0" y="0"/>
            <a:chExt cx="4037410" cy="504627"/>
          </a:xfrm>
        </p:grpSpPr>
        <p:sp>
          <p:nvSpPr>
            <p:cNvPr id="51" name="Freeform 51"/>
            <p:cNvSpPr/>
            <p:nvPr/>
          </p:nvSpPr>
          <p:spPr>
            <a:xfrm>
              <a:off x="0" y="0"/>
              <a:ext cx="4037410" cy="504627"/>
            </a:xfrm>
            <a:custGeom>
              <a:avLst/>
              <a:gdLst/>
              <a:ahLst/>
              <a:cxnLst/>
              <a:rect l="l" t="t" r="r" b="b"/>
              <a:pathLst>
                <a:path w="4037410" h="504627">
                  <a:moveTo>
                    <a:pt x="0" y="0"/>
                  </a:moveTo>
                  <a:lnTo>
                    <a:pt x="4037410" y="0"/>
                  </a:lnTo>
                  <a:lnTo>
                    <a:pt x="4037410" y="504627"/>
                  </a:lnTo>
                  <a:lnTo>
                    <a:pt x="0" y="504627"/>
                  </a:lnTo>
                  <a:close/>
                </a:path>
              </a:pathLst>
            </a:custGeom>
            <a:solidFill>
              <a:srgbClr val="000000">
                <a:alpha val="0"/>
              </a:srgbClr>
            </a:solidFill>
          </p:spPr>
        </p:sp>
        <p:sp>
          <p:nvSpPr>
            <p:cNvPr id="52" name="TextBox 52"/>
            <p:cNvSpPr txBox="1"/>
            <p:nvPr/>
          </p:nvSpPr>
          <p:spPr>
            <a:xfrm>
              <a:off x="0" y="-19050"/>
              <a:ext cx="4037410" cy="523677"/>
            </a:xfrm>
            <a:prstGeom prst="rect">
              <a:avLst/>
            </a:prstGeom>
          </p:spPr>
          <p:txBody>
            <a:bodyPr lIns="0" tIns="0" rIns="0" bIns="0" rtlCol="0" anchor="t"/>
            <a:lstStyle/>
            <a:p>
              <a:pPr algn="r">
                <a:lnSpc>
                  <a:spcPts val="2937"/>
                </a:lnSpc>
              </a:pPr>
              <a:r>
                <a:rPr lang="en-US" sz="2375">
                  <a:solidFill>
                    <a:srgbClr val="272525"/>
                  </a:solidFill>
                  <a:latin typeface="Petrona"/>
                  <a:ea typeface="Petrona"/>
                  <a:cs typeface="Petrona"/>
                  <a:sym typeface="Petrona"/>
                </a:rPr>
                <a:t>Why JSP?</a:t>
              </a:r>
            </a:p>
          </p:txBody>
        </p:sp>
      </p:grpSp>
      <p:grpSp>
        <p:nvGrpSpPr>
          <p:cNvPr id="53" name="Group 53"/>
          <p:cNvGrpSpPr/>
          <p:nvPr/>
        </p:nvGrpSpPr>
        <p:grpSpPr>
          <a:xfrm>
            <a:off x="807392" y="8558064"/>
            <a:ext cx="7183041" cy="369094"/>
            <a:chOff x="0" y="0"/>
            <a:chExt cx="9577388" cy="492125"/>
          </a:xfrm>
        </p:grpSpPr>
        <p:sp>
          <p:nvSpPr>
            <p:cNvPr id="54" name="Freeform 54"/>
            <p:cNvSpPr/>
            <p:nvPr/>
          </p:nvSpPr>
          <p:spPr>
            <a:xfrm>
              <a:off x="0" y="0"/>
              <a:ext cx="9577388" cy="492125"/>
            </a:xfrm>
            <a:custGeom>
              <a:avLst/>
              <a:gdLst/>
              <a:ahLst/>
              <a:cxnLst/>
              <a:rect l="l" t="t" r="r" b="b"/>
              <a:pathLst>
                <a:path w="9577388" h="492125">
                  <a:moveTo>
                    <a:pt x="0" y="0"/>
                  </a:moveTo>
                  <a:lnTo>
                    <a:pt x="9577388" y="0"/>
                  </a:lnTo>
                  <a:lnTo>
                    <a:pt x="9577388" y="492125"/>
                  </a:lnTo>
                  <a:lnTo>
                    <a:pt x="0" y="492125"/>
                  </a:lnTo>
                  <a:close/>
                </a:path>
              </a:pathLst>
            </a:custGeom>
            <a:solidFill>
              <a:srgbClr val="000000">
                <a:alpha val="0"/>
              </a:srgbClr>
            </a:solidFill>
          </p:spPr>
        </p:sp>
        <p:sp>
          <p:nvSpPr>
            <p:cNvPr id="55" name="TextBox 55"/>
            <p:cNvSpPr txBox="1"/>
            <p:nvPr/>
          </p:nvSpPr>
          <p:spPr>
            <a:xfrm>
              <a:off x="0" y="-66675"/>
              <a:ext cx="9577388" cy="558800"/>
            </a:xfrm>
            <a:prstGeom prst="rect">
              <a:avLst/>
            </a:prstGeom>
          </p:spPr>
          <p:txBody>
            <a:bodyPr lIns="0" tIns="0" rIns="0" bIns="0" rtlCol="0" anchor="t"/>
            <a:lstStyle/>
            <a:p>
              <a:pPr algn="r">
                <a:lnSpc>
                  <a:spcPts val="2875"/>
                </a:lnSpc>
              </a:pPr>
              <a:r>
                <a:rPr lang="en-US" sz="1812">
                  <a:solidFill>
                    <a:srgbClr val="272525"/>
                  </a:solidFill>
                  <a:latin typeface="Inter"/>
                  <a:ea typeface="Inter"/>
                  <a:cs typeface="Inter"/>
                  <a:sym typeface="Inter"/>
                </a:rPr>
                <a:t>It is versatile and robust. It offers strong community support.</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254AE-3DA5-4C1D-A421-10773E38CCE8}"/>
              </a:ext>
            </a:extLst>
          </p:cNvPr>
          <p:cNvPicPr>
            <a:picLocks noChangeAspect="1"/>
          </p:cNvPicPr>
          <p:nvPr/>
        </p:nvPicPr>
        <p:blipFill>
          <a:blip r:embed="Rd030b30264a24e8a">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4647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b7387287175e498e"/>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6cb37a151f58431e"/>
            <a:stretch>
              <a:fillRect/>
            </a:stretch>
          </a:blipFill>
        </p:spPr>
      </p:sp>
      <p:grpSp>
        <p:nvGrpSpPr>
          <p:cNvPr id="6" name="Group 6"/>
          <p:cNvGrpSpPr/>
          <p:nvPr/>
        </p:nvGrpSpPr>
        <p:grpSpPr>
          <a:xfrm>
            <a:off x="7850237" y="2866430"/>
            <a:ext cx="9445526" cy="1860649"/>
            <a:chOff x="0" y="0"/>
            <a:chExt cx="12594035" cy="2480865"/>
          </a:xfrm>
        </p:grpSpPr>
        <p:sp>
          <p:nvSpPr>
            <p:cNvPr id="7" name="Freeform 7"/>
            <p:cNvSpPr/>
            <p:nvPr/>
          </p:nvSpPr>
          <p:spPr>
            <a:xfrm>
              <a:off x="0" y="0"/>
              <a:ext cx="12594035" cy="2480865"/>
            </a:xfrm>
            <a:custGeom>
              <a:avLst/>
              <a:gdLst/>
              <a:ahLst/>
              <a:cxnLst/>
              <a:rect l="l" t="t" r="r" b="b"/>
              <a:pathLst>
                <a:path w="12594035" h="2480865">
                  <a:moveTo>
                    <a:pt x="0" y="0"/>
                  </a:moveTo>
                  <a:lnTo>
                    <a:pt x="12594035" y="0"/>
                  </a:lnTo>
                  <a:lnTo>
                    <a:pt x="12594035" y="2480865"/>
                  </a:lnTo>
                  <a:lnTo>
                    <a:pt x="0" y="2480865"/>
                  </a:lnTo>
                  <a:close/>
                </a:path>
              </a:pathLst>
            </a:custGeom>
            <a:solidFill>
              <a:srgbClr val="000000">
                <a:alpha val="0"/>
              </a:srgbClr>
            </a:solidFill>
          </p:spPr>
        </p:sp>
        <p:sp>
          <p:nvSpPr>
            <p:cNvPr id="8" name="TextBox 8"/>
            <p:cNvSpPr txBox="1"/>
            <p:nvPr/>
          </p:nvSpPr>
          <p:spPr>
            <a:xfrm>
              <a:off x="0" y="-47625"/>
              <a:ext cx="12594035" cy="2528490"/>
            </a:xfrm>
            <a:prstGeom prst="rect">
              <a:avLst/>
            </a:prstGeom>
          </p:spPr>
          <p:txBody>
            <a:bodyPr lIns="0" tIns="0" rIns="0" bIns="0" rtlCol="0" anchor="t"/>
            <a:lstStyle/>
            <a:p>
              <a:pPr algn="l">
                <a:lnSpc>
                  <a:spcPts val="7312"/>
                </a:lnSpc>
              </a:pPr>
              <a:r>
                <a:rPr lang="en-US" sz="5812" dirty="0">
                  <a:solidFill>
                    <a:srgbClr val="000000"/>
                  </a:solidFill>
                  <a:latin typeface="Petrona"/>
                  <a:ea typeface="Petrona"/>
                  <a:cs typeface="Petrona"/>
                  <a:sym typeface="Petrona"/>
                </a:rPr>
                <a:t>Skyline Project CRM: Petty Cash &amp; Request Raise</a:t>
              </a:r>
            </a:p>
          </p:txBody>
        </p:sp>
      </p:grpSp>
      <p:grpSp>
        <p:nvGrpSpPr>
          <p:cNvPr id="9" name="Group 9"/>
          <p:cNvGrpSpPr/>
          <p:nvPr/>
        </p:nvGrpSpPr>
        <p:grpSpPr>
          <a:xfrm>
            <a:off x="7850237" y="5152281"/>
            <a:ext cx="9445526" cy="2268141"/>
            <a:chOff x="0" y="0"/>
            <a:chExt cx="12594035" cy="3024188"/>
          </a:xfrm>
        </p:grpSpPr>
        <p:sp>
          <p:nvSpPr>
            <p:cNvPr id="10" name="Freeform 10"/>
            <p:cNvSpPr/>
            <p:nvPr/>
          </p:nvSpPr>
          <p:spPr>
            <a:xfrm>
              <a:off x="0" y="0"/>
              <a:ext cx="12594035" cy="3024188"/>
            </a:xfrm>
            <a:custGeom>
              <a:avLst/>
              <a:gdLst/>
              <a:ahLst/>
              <a:cxnLst/>
              <a:rect l="l" t="t" r="r" b="b"/>
              <a:pathLst>
                <a:path w="12594035" h="3024188">
                  <a:moveTo>
                    <a:pt x="0" y="0"/>
                  </a:moveTo>
                  <a:lnTo>
                    <a:pt x="12594035" y="0"/>
                  </a:lnTo>
                  <a:lnTo>
                    <a:pt x="12594035" y="3024188"/>
                  </a:lnTo>
                  <a:lnTo>
                    <a:pt x="0" y="3024188"/>
                  </a:lnTo>
                  <a:close/>
                </a:path>
              </a:pathLst>
            </a:custGeom>
            <a:solidFill>
              <a:srgbClr val="000000">
                <a:alpha val="0"/>
              </a:srgbClr>
            </a:solidFill>
          </p:spPr>
        </p:sp>
        <p:sp>
          <p:nvSpPr>
            <p:cNvPr id="11" name="TextBox 11"/>
            <p:cNvSpPr txBox="1"/>
            <p:nvPr/>
          </p:nvSpPr>
          <p:spPr>
            <a:xfrm>
              <a:off x="0" y="-85725"/>
              <a:ext cx="12594035" cy="310991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This presentation introduces the Petty Cash and Request Raise functionalities within the Skyline Project CRM. Learn how to capture, qualify, and manage these important processes efficiently. We ensure all users have clear visibility and control. Discover how these tools streamline operations and improve employee satisfaction.</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6fdfc943b05c44fd"/>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92238" y="2755404"/>
            <a:ext cx="8181082" cy="930325"/>
            <a:chOff x="0" y="0"/>
            <a:chExt cx="10908110" cy="1240433"/>
          </a:xfrm>
        </p:grpSpPr>
        <p:sp>
          <p:nvSpPr>
            <p:cNvPr id="6" name="Freeform 6"/>
            <p:cNvSpPr/>
            <p:nvPr/>
          </p:nvSpPr>
          <p:spPr>
            <a:xfrm>
              <a:off x="0" y="0"/>
              <a:ext cx="10908110" cy="1240433"/>
            </a:xfrm>
            <a:custGeom>
              <a:avLst/>
              <a:gdLst/>
              <a:ahLst/>
              <a:cxnLst/>
              <a:rect l="l" t="t" r="r" b="b"/>
              <a:pathLst>
                <a:path w="10908110" h="1240433">
                  <a:moveTo>
                    <a:pt x="0" y="0"/>
                  </a:moveTo>
                  <a:lnTo>
                    <a:pt x="10908110" y="0"/>
                  </a:lnTo>
                  <a:lnTo>
                    <a:pt x="10908110" y="1240433"/>
                  </a:lnTo>
                  <a:lnTo>
                    <a:pt x="0" y="1240433"/>
                  </a:lnTo>
                  <a:close/>
                </a:path>
              </a:pathLst>
            </a:custGeom>
            <a:solidFill>
              <a:srgbClr val="000000">
                <a:alpha val="0"/>
              </a:srgbClr>
            </a:solidFill>
          </p:spPr>
        </p:sp>
        <p:sp>
          <p:nvSpPr>
            <p:cNvPr id="7" name="TextBox 7"/>
            <p:cNvSpPr txBox="1"/>
            <p:nvPr/>
          </p:nvSpPr>
          <p:spPr>
            <a:xfrm>
              <a:off x="0" y="-47625"/>
              <a:ext cx="10908110" cy="1288058"/>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Petty Cash Management</a:t>
              </a:r>
            </a:p>
          </p:txBody>
        </p:sp>
      </p:grpSp>
      <p:grpSp>
        <p:nvGrpSpPr>
          <p:cNvPr id="8" name="Group 8"/>
          <p:cNvGrpSpPr/>
          <p:nvPr/>
        </p:nvGrpSpPr>
        <p:grpSpPr>
          <a:xfrm>
            <a:off x="992238" y="4394448"/>
            <a:ext cx="3721299" cy="465087"/>
            <a:chOff x="0" y="0"/>
            <a:chExt cx="4961732" cy="620117"/>
          </a:xfrm>
        </p:grpSpPr>
        <p:sp>
          <p:nvSpPr>
            <p:cNvPr id="9" name="Freeform 9"/>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0" name="TextBox 10"/>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000000"/>
                  </a:solidFill>
                  <a:latin typeface="Petrona"/>
                  <a:ea typeface="Petrona"/>
                  <a:cs typeface="Petrona"/>
                  <a:sym typeface="Petrona"/>
                </a:rPr>
                <a:t>Capture Expenses</a:t>
              </a:r>
            </a:p>
          </p:txBody>
        </p:sp>
      </p:grpSp>
      <p:grpSp>
        <p:nvGrpSpPr>
          <p:cNvPr id="11" name="Group 11"/>
          <p:cNvGrpSpPr/>
          <p:nvPr/>
        </p:nvGrpSpPr>
        <p:grpSpPr>
          <a:xfrm>
            <a:off x="992238" y="5143054"/>
            <a:ext cx="7805886" cy="907256"/>
            <a:chOff x="0" y="0"/>
            <a:chExt cx="10407848" cy="1209675"/>
          </a:xfrm>
        </p:grpSpPr>
        <p:sp>
          <p:nvSpPr>
            <p:cNvPr id="12" name="Freeform 12"/>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3" name="TextBox 13"/>
            <p:cNvSpPr txBox="1"/>
            <p:nvPr/>
          </p:nvSpPr>
          <p:spPr>
            <a:xfrm>
              <a:off x="0" y="-85725"/>
              <a:ext cx="10407848"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Employees can easily record petty cash expenses. A user-friendly interface ensures accuracy.</a:t>
              </a:r>
            </a:p>
          </p:txBody>
        </p:sp>
      </p:grpSp>
      <p:grpSp>
        <p:nvGrpSpPr>
          <p:cNvPr id="14" name="Group 14"/>
          <p:cNvGrpSpPr/>
          <p:nvPr/>
        </p:nvGrpSpPr>
        <p:grpSpPr>
          <a:xfrm>
            <a:off x="9499401" y="4394448"/>
            <a:ext cx="3721299" cy="465087"/>
            <a:chOff x="0" y="0"/>
            <a:chExt cx="4961732" cy="620117"/>
          </a:xfrm>
        </p:grpSpPr>
        <p:sp>
          <p:nvSpPr>
            <p:cNvPr id="15" name="Freeform 15"/>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16" name="TextBox 16"/>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000000"/>
                  </a:solidFill>
                  <a:latin typeface="Petrona"/>
                  <a:ea typeface="Petrona"/>
                  <a:cs typeface="Petrona"/>
                  <a:sym typeface="Petrona"/>
                </a:rPr>
                <a:t>Qualify &amp; Manage</a:t>
              </a:r>
            </a:p>
          </p:txBody>
        </p:sp>
      </p:grpSp>
      <p:grpSp>
        <p:nvGrpSpPr>
          <p:cNvPr id="17" name="Group 17"/>
          <p:cNvGrpSpPr/>
          <p:nvPr/>
        </p:nvGrpSpPr>
        <p:grpSpPr>
          <a:xfrm>
            <a:off x="9499401" y="5143054"/>
            <a:ext cx="7805886" cy="907256"/>
            <a:chOff x="0" y="0"/>
            <a:chExt cx="10407848" cy="1209675"/>
          </a:xfrm>
        </p:grpSpPr>
        <p:sp>
          <p:nvSpPr>
            <p:cNvPr id="18" name="Freeform 18"/>
            <p:cNvSpPr/>
            <p:nvPr/>
          </p:nvSpPr>
          <p:spPr>
            <a:xfrm>
              <a:off x="0" y="0"/>
              <a:ext cx="10407848" cy="1209675"/>
            </a:xfrm>
            <a:custGeom>
              <a:avLst/>
              <a:gdLst/>
              <a:ahLst/>
              <a:cxnLst/>
              <a:rect l="l" t="t" r="r" b="b"/>
              <a:pathLst>
                <a:path w="10407848" h="1209675">
                  <a:moveTo>
                    <a:pt x="0" y="0"/>
                  </a:moveTo>
                  <a:lnTo>
                    <a:pt x="10407848" y="0"/>
                  </a:lnTo>
                  <a:lnTo>
                    <a:pt x="10407848" y="1209675"/>
                  </a:lnTo>
                  <a:lnTo>
                    <a:pt x="0" y="1209675"/>
                  </a:lnTo>
                  <a:close/>
                </a:path>
              </a:pathLst>
            </a:custGeom>
            <a:solidFill>
              <a:srgbClr val="000000">
                <a:alpha val="0"/>
              </a:srgbClr>
            </a:solidFill>
          </p:spPr>
        </p:sp>
        <p:sp>
          <p:nvSpPr>
            <p:cNvPr id="19" name="TextBox 19"/>
            <p:cNvSpPr txBox="1"/>
            <p:nvPr/>
          </p:nvSpPr>
          <p:spPr>
            <a:xfrm>
              <a:off x="0" y="-85725"/>
              <a:ext cx="10407848"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The system helps qualify expenses against policy. Managers can review and approve requests.</a:t>
              </a:r>
            </a:p>
          </p:txBody>
        </p:sp>
      </p:grpSp>
      <p:grpSp>
        <p:nvGrpSpPr>
          <p:cNvPr id="20" name="Group 20"/>
          <p:cNvGrpSpPr/>
          <p:nvPr/>
        </p:nvGrpSpPr>
        <p:grpSpPr>
          <a:xfrm>
            <a:off x="992238" y="6624340"/>
            <a:ext cx="16303526" cy="907256"/>
            <a:chOff x="0" y="0"/>
            <a:chExt cx="21738035" cy="1209675"/>
          </a:xfrm>
        </p:grpSpPr>
        <p:sp>
          <p:nvSpPr>
            <p:cNvPr id="21" name="Freeform 21"/>
            <p:cNvSpPr/>
            <p:nvPr/>
          </p:nvSpPr>
          <p:spPr>
            <a:xfrm>
              <a:off x="0" y="0"/>
              <a:ext cx="21738034" cy="1209675"/>
            </a:xfrm>
            <a:custGeom>
              <a:avLst/>
              <a:gdLst/>
              <a:ahLst/>
              <a:cxnLst/>
              <a:rect l="l" t="t" r="r" b="b"/>
              <a:pathLst>
                <a:path w="21738034" h="1209675">
                  <a:moveTo>
                    <a:pt x="0" y="0"/>
                  </a:moveTo>
                  <a:lnTo>
                    <a:pt x="21738034" y="0"/>
                  </a:lnTo>
                  <a:lnTo>
                    <a:pt x="21738034" y="1209675"/>
                  </a:lnTo>
                  <a:lnTo>
                    <a:pt x="0" y="1209675"/>
                  </a:lnTo>
                  <a:close/>
                </a:path>
              </a:pathLst>
            </a:custGeom>
            <a:solidFill>
              <a:srgbClr val="000000">
                <a:alpha val="0"/>
              </a:srgbClr>
            </a:solidFill>
          </p:spPr>
        </p:sp>
        <p:sp>
          <p:nvSpPr>
            <p:cNvPr id="22" name="TextBox 22"/>
            <p:cNvSpPr txBox="1"/>
            <p:nvPr/>
          </p:nvSpPr>
          <p:spPr>
            <a:xfrm>
              <a:off x="0" y="-85725"/>
              <a:ext cx="21738035"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Our petty cash functionality ensures a structured approach. It promotes transparency and accountability across the organization.</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EF81EF-0480-4C28-A111-3C07B6332AEC}"/>
              </a:ext>
            </a:extLst>
          </p:cNvPr>
          <p:cNvPicPr>
            <a:picLocks noChangeAspect="1"/>
          </p:cNvPicPr>
          <p:nvPr/>
        </p:nvPicPr>
        <p:blipFill>
          <a:blip r:embed="Ra737a4c9b7b9466b">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679675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6F8A84-01C0-4D4A-9E16-09504749669D}"/>
              </a:ext>
            </a:extLst>
          </p:cNvPr>
          <p:cNvPicPr>
            <a:picLocks noChangeAspect="1"/>
          </p:cNvPicPr>
          <p:nvPr/>
        </p:nvPicPr>
        <p:blipFill>
          <a:blip r:embed="R883df064b48d4355">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004607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c1cfae2b19fc4340"/>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a:hlinkClick r:id="rcIdd5bc6d6ab5c14961"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15676e6867b94b07"/>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6f8917463a194eed"/>
            <a:stretch>
              <a:fillRect/>
            </a:stretch>
          </a:blipFill>
        </p:spPr>
      </p:sp>
      <p:grpSp>
        <p:nvGrpSpPr>
          <p:cNvPr id="7" name="Group 7"/>
          <p:cNvGrpSpPr/>
          <p:nvPr/>
        </p:nvGrpSpPr>
        <p:grpSpPr>
          <a:xfrm>
            <a:off x="992238" y="1395859"/>
            <a:ext cx="8202662" cy="930325"/>
            <a:chOff x="0" y="0"/>
            <a:chExt cx="10936883" cy="1240433"/>
          </a:xfrm>
        </p:grpSpPr>
        <p:sp>
          <p:nvSpPr>
            <p:cNvPr id="8" name="Freeform 8"/>
            <p:cNvSpPr/>
            <p:nvPr/>
          </p:nvSpPr>
          <p:spPr>
            <a:xfrm>
              <a:off x="0" y="0"/>
              <a:ext cx="10936884" cy="1240433"/>
            </a:xfrm>
            <a:custGeom>
              <a:avLst/>
              <a:gdLst/>
              <a:ahLst/>
              <a:cxnLst/>
              <a:rect l="l" t="t" r="r" b="b"/>
              <a:pathLst>
                <a:path w="10936884" h="1240433">
                  <a:moveTo>
                    <a:pt x="0" y="0"/>
                  </a:moveTo>
                  <a:lnTo>
                    <a:pt x="10936884" y="0"/>
                  </a:lnTo>
                  <a:lnTo>
                    <a:pt x="10936884" y="1240433"/>
                  </a:lnTo>
                  <a:lnTo>
                    <a:pt x="0" y="1240433"/>
                  </a:lnTo>
                  <a:close/>
                </a:path>
              </a:pathLst>
            </a:custGeom>
            <a:solidFill>
              <a:srgbClr val="000000">
                <a:alpha val="0"/>
              </a:srgbClr>
            </a:solidFill>
          </p:spPr>
        </p:sp>
        <p:sp>
          <p:nvSpPr>
            <p:cNvPr id="9" name="TextBox 9"/>
            <p:cNvSpPr txBox="1"/>
            <p:nvPr/>
          </p:nvSpPr>
          <p:spPr>
            <a:xfrm>
              <a:off x="0" y="-47625"/>
              <a:ext cx="10936883" cy="1288058"/>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Request Raise Workflow</a:t>
              </a:r>
            </a:p>
          </p:txBody>
        </p:sp>
      </p:grpSp>
      <p:grpSp>
        <p:nvGrpSpPr>
          <p:cNvPr id="10" name="Group 10"/>
          <p:cNvGrpSpPr/>
          <p:nvPr/>
        </p:nvGrpSpPr>
        <p:grpSpPr>
          <a:xfrm>
            <a:off x="987475" y="3065561"/>
            <a:ext cx="647402" cy="647402"/>
            <a:chOff x="0" y="0"/>
            <a:chExt cx="863203" cy="863203"/>
          </a:xfrm>
        </p:grpSpPr>
        <p:sp>
          <p:nvSpPr>
            <p:cNvPr id="11" name="Freeform 11"/>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12" name="Freeform 12"/>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id="13" name="Group 13"/>
          <p:cNvGrpSpPr/>
          <p:nvPr/>
        </p:nvGrpSpPr>
        <p:grpSpPr>
          <a:xfrm>
            <a:off x="1087934" y="3110210"/>
            <a:ext cx="446485" cy="558105"/>
            <a:chOff x="0" y="0"/>
            <a:chExt cx="595313" cy="744140"/>
          </a:xfrm>
        </p:grpSpPr>
        <p:sp>
          <p:nvSpPr>
            <p:cNvPr id="14" name="Freeform 14"/>
            <p:cNvSpPr/>
            <p:nvPr/>
          </p:nvSpPr>
          <p:spPr>
            <a:xfrm>
              <a:off x="0" y="0"/>
              <a:ext cx="595313" cy="744140"/>
            </a:xfrm>
            <a:custGeom>
              <a:avLst/>
              <a:gdLst/>
              <a:ahLst/>
              <a:cxnLst/>
              <a:rect l="l" t="t" r="r" b="b"/>
              <a:pathLst>
                <a:path w="595313" h="744140">
                  <a:moveTo>
                    <a:pt x="0" y="0"/>
                  </a:moveTo>
                  <a:lnTo>
                    <a:pt x="595313" y="0"/>
                  </a:lnTo>
                  <a:lnTo>
                    <a:pt x="595313" y="744140"/>
                  </a:lnTo>
                  <a:lnTo>
                    <a:pt x="0" y="744140"/>
                  </a:lnTo>
                  <a:close/>
                </a:path>
              </a:pathLst>
            </a:custGeom>
            <a:solidFill>
              <a:srgbClr val="000000">
                <a:alpha val="0"/>
              </a:srgbClr>
            </a:solidFill>
          </p:spPr>
        </p:sp>
        <p:sp>
          <p:nvSpPr>
            <p:cNvPr id="15" name="TextBox 15"/>
            <p:cNvSpPr txBox="1"/>
            <p:nvPr/>
          </p:nvSpPr>
          <p:spPr>
            <a:xfrm>
              <a:off x="0" y="57150"/>
              <a:ext cx="595313" cy="686990"/>
            </a:xfrm>
            <a:prstGeom prst="rect">
              <a:avLst/>
            </a:prstGeom>
          </p:spPr>
          <p:txBody>
            <a:bodyPr lIns="0" tIns="0" rIns="0" bIns="0" rtlCol="0" anchor="t"/>
            <a:lstStyle/>
            <a:p>
              <a:pPr algn="ctr">
                <a:lnSpc>
                  <a:spcPts val="3500"/>
                </a:lnSpc>
              </a:pPr>
              <a:r>
                <a:rPr lang="en-US" sz="3500">
                  <a:solidFill>
                    <a:srgbClr val="272525"/>
                  </a:solidFill>
                  <a:latin typeface="Petrona"/>
                  <a:ea typeface="Petrona"/>
                  <a:cs typeface="Petrona"/>
                  <a:sym typeface="Petrona"/>
                </a:rPr>
                <a:t>1</a:t>
              </a:r>
            </a:p>
          </p:txBody>
        </p:sp>
      </p:grpSp>
      <p:grpSp>
        <p:nvGrpSpPr>
          <p:cNvPr id="16" name="Group 16"/>
          <p:cNvGrpSpPr/>
          <p:nvPr/>
        </p:nvGrpSpPr>
        <p:grpSpPr>
          <a:xfrm>
            <a:off x="1913632" y="3070324"/>
            <a:ext cx="3659684" cy="465087"/>
            <a:chOff x="0" y="0"/>
            <a:chExt cx="4879578" cy="620117"/>
          </a:xfrm>
        </p:grpSpPr>
        <p:sp>
          <p:nvSpPr>
            <p:cNvPr id="17" name="Freeform 17"/>
            <p:cNvSpPr/>
            <p:nvPr/>
          </p:nvSpPr>
          <p:spPr>
            <a:xfrm>
              <a:off x="0" y="0"/>
              <a:ext cx="4879579" cy="620117"/>
            </a:xfrm>
            <a:custGeom>
              <a:avLst/>
              <a:gdLst/>
              <a:ahLst/>
              <a:cxnLst/>
              <a:rect l="l" t="t" r="r" b="b"/>
              <a:pathLst>
                <a:path w="4879579" h="620117">
                  <a:moveTo>
                    <a:pt x="0" y="0"/>
                  </a:moveTo>
                  <a:lnTo>
                    <a:pt x="4879579" y="0"/>
                  </a:lnTo>
                  <a:lnTo>
                    <a:pt x="4879579" y="620117"/>
                  </a:lnTo>
                  <a:lnTo>
                    <a:pt x="0" y="620117"/>
                  </a:lnTo>
                  <a:close/>
                </a:path>
              </a:pathLst>
            </a:custGeom>
            <a:solidFill>
              <a:srgbClr val="000000">
                <a:alpha val="0"/>
              </a:srgbClr>
            </a:solidFill>
          </p:spPr>
        </p:sp>
        <p:sp>
          <p:nvSpPr>
            <p:cNvPr id="18" name="TextBox 18"/>
            <p:cNvSpPr txBox="1"/>
            <p:nvPr/>
          </p:nvSpPr>
          <p:spPr>
            <a:xfrm>
              <a:off x="0" y="-28575"/>
              <a:ext cx="4879578"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Submit Request</a:t>
              </a:r>
            </a:p>
          </p:txBody>
        </p:sp>
      </p:grpSp>
      <p:grpSp>
        <p:nvGrpSpPr>
          <p:cNvPr id="19" name="Group 19"/>
          <p:cNvGrpSpPr/>
          <p:nvPr/>
        </p:nvGrpSpPr>
        <p:grpSpPr>
          <a:xfrm>
            <a:off x="1913632" y="3705522"/>
            <a:ext cx="3659684" cy="1360885"/>
            <a:chOff x="0" y="0"/>
            <a:chExt cx="4879578" cy="1814513"/>
          </a:xfrm>
        </p:grpSpPr>
        <p:sp>
          <p:nvSpPr>
            <p:cNvPr id="20" name="Freeform 20"/>
            <p:cNvSpPr/>
            <p:nvPr/>
          </p:nvSpPr>
          <p:spPr>
            <a:xfrm>
              <a:off x="0" y="0"/>
              <a:ext cx="4879579" cy="1814513"/>
            </a:xfrm>
            <a:custGeom>
              <a:avLst/>
              <a:gdLst/>
              <a:ahLst/>
              <a:cxnLst/>
              <a:rect l="l" t="t" r="r" b="b"/>
              <a:pathLst>
                <a:path w="4879579" h="1814513">
                  <a:moveTo>
                    <a:pt x="0" y="0"/>
                  </a:moveTo>
                  <a:lnTo>
                    <a:pt x="4879579" y="0"/>
                  </a:lnTo>
                  <a:lnTo>
                    <a:pt x="4879579" y="1814513"/>
                  </a:lnTo>
                  <a:lnTo>
                    <a:pt x="0" y="1814513"/>
                  </a:lnTo>
                  <a:close/>
                </a:path>
              </a:pathLst>
            </a:custGeom>
            <a:solidFill>
              <a:srgbClr val="000000">
                <a:alpha val="0"/>
              </a:srgbClr>
            </a:solidFill>
          </p:spPr>
        </p:sp>
        <p:sp>
          <p:nvSpPr>
            <p:cNvPr id="21" name="TextBox 21"/>
            <p:cNvSpPr txBox="1"/>
            <p:nvPr/>
          </p:nvSpPr>
          <p:spPr>
            <a:xfrm>
              <a:off x="0" y="-85725"/>
              <a:ext cx="4879578" cy="1900238"/>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Employees can submit raise requests. Detailed justification is required.</a:t>
              </a:r>
            </a:p>
          </p:txBody>
        </p:sp>
      </p:grpSp>
      <p:grpSp>
        <p:nvGrpSpPr>
          <p:cNvPr id="22" name="Group 22"/>
          <p:cNvGrpSpPr/>
          <p:nvPr/>
        </p:nvGrpSpPr>
        <p:grpSpPr>
          <a:xfrm>
            <a:off x="5852071" y="3065561"/>
            <a:ext cx="647403" cy="647402"/>
            <a:chOff x="0" y="0"/>
            <a:chExt cx="863203" cy="863203"/>
          </a:xfrm>
        </p:grpSpPr>
        <p:sp>
          <p:nvSpPr>
            <p:cNvPr id="23" name="Freeform 23"/>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24" name="Freeform 24"/>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id="25" name="Group 25"/>
          <p:cNvGrpSpPr/>
          <p:nvPr/>
        </p:nvGrpSpPr>
        <p:grpSpPr>
          <a:xfrm>
            <a:off x="5952530" y="3110210"/>
            <a:ext cx="446485" cy="558105"/>
            <a:chOff x="0" y="0"/>
            <a:chExt cx="595313" cy="744140"/>
          </a:xfrm>
        </p:grpSpPr>
        <p:sp>
          <p:nvSpPr>
            <p:cNvPr id="26" name="Freeform 26"/>
            <p:cNvSpPr/>
            <p:nvPr/>
          </p:nvSpPr>
          <p:spPr>
            <a:xfrm>
              <a:off x="0" y="0"/>
              <a:ext cx="595313" cy="744140"/>
            </a:xfrm>
            <a:custGeom>
              <a:avLst/>
              <a:gdLst/>
              <a:ahLst/>
              <a:cxnLst/>
              <a:rect l="l" t="t" r="r" b="b"/>
              <a:pathLst>
                <a:path w="595313" h="744140">
                  <a:moveTo>
                    <a:pt x="0" y="0"/>
                  </a:moveTo>
                  <a:lnTo>
                    <a:pt x="595313" y="0"/>
                  </a:lnTo>
                  <a:lnTo>
                    <a:pt x="595313" y="744140"/>
                  </a:lnTo>
                  <a:lnTo>
                    <a:pt x="0" y="744140"/>
                  </a:lnTo>
                  <a:close/>
                </a:path>
              </a:pathLst>
            </a:custGeom>
            <a:solidFill>
              <a:srgbClr val="000000">
                <a:alpha val="0"/>
              </a:srgbClr>
            </a:solidFill>
          </p:spPr>
        </p:sp>
        <p:sp>
          <p:nvSpPr>
            <p:cNvPr id="27" name="TextBox 27"/>
            <p:cNvSpPr txBox="1"/>
            <p:nvPr/>
          </p:nvSpPr>
          <p:spPr>
            <a:xfrm>
              <a:off x="0" y="57150"/>
              <a:ext cx="595313" cy="686990"/>
            </a:xfrm>
            <a:prstGeom prst="rect">
              <a:avLst/>
            </a:prstGeom>
          </p:spPr>
          <p:txBody>
            <a:bodyPr lIns="0" tIns="0" rIns="0" bIns="0" rtlCol="0" anchor="t"/>
            <a:lstStyle/>
            <a:p>
              <a:pPr algn="ctr">
                <a:lnSpc>
                  <a:spcPts val="3500"/>
                </a:lnSpc>
              </a:pPr>
              <a:r>
                <a:rPr lang="en-US" sz="3500">
                  <a:solidFill>
                    <a:srgbClr val="272525"/>
                  </a:solidFill>
                  <a:latin typeface="Petrona"/>
                  <a:ea typeface="Petrona"/>
                  <a:cs typeface="Petrona"/>
                  <a:sym typeface="Petrona"/>
                </a:rPr>
                <a:t>2</a:t>
              </a:r>
            </a:p>
          </p:txBody>
        </p:sp>
      </p:grpSp>
      <p:grpSp>
        <p:nvGrpSpPr>
          <p:cNvPr id="28" name="Group 28"/>
          <p:cNvGrpSpPr/>
          <p:nvPr/>
        </p:nvGrpSpPr>
        <p:grpSpPr>
          <a:xfrm>
            <a:off x="6778229" y="3070324"/>
            <a:ext cx="3659684" cy="465087"/>
            <a:chOff x="0" y="0"/>
            <a:chExt cx="4879578" cy="620117"/>
          </a:xfrm>
        </p:grpSpPr>
        <p:sp>
          <p:nvSpPr>
            <p:cNvPr id="29" name="Freeform 29"/>
            <p:cNvSpPr/>
            <p:nvPr/>
          </p:nvSpPr>
          <p:spPr>
            <a:xfrm>
              <a:off x="0" y="0"/>
              <a:ext cx="4879579" cy="620117"/>
            </a:xfrm>
            <a:custGeom>
              <a:avLst/>
              <a:gdLst/>
              <a:ahLst/>
              <a:cxnLst/>
              <a:rect l="l" t="t" r="r" b="b"/>
              <a:pathLst>
                <a:path w="4879579" h="620117">
                  <a:moveTo>
                    <a:pt x="0" y="0"/>
                  </a:moveTo>
                  <a:lnTo>
                    <a:pt x="4879579" y="0"/>
                  </a:lnTo>
                  <a:lnTo>
                    <a:pt x="4879579" y="620117"/>
                  </a:lnTo>
                  <a:lnTo>
                    <a:pt x="0" y="620117"/>
                  </a:lnTo>
                  <a:close/>
                </a:path>
              </a:pathLst>
            </a:custGeom>
            <a:solidFill>
              <a:srgbClr val="000000">
                <a:alpha val="0"/>
              </a:srgbClr>
            </a:solidFill>
          </p:spPr>
        </p:sp>
        <p:sp>
          <p:nvSpPr>
            <p:cNvPr id="30" name="TextBox 30"/>
            <p:cNvSpPr txBox="1"/>
            <p:nvPr/>
          </p:nvSpPr>
          <p:spPr>
            <a:xfrm>
              <a:off x="0" y="-28575"/>
              <a:ext cx="4879578"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Review &amp; Qualify</a:t>
              </a:r>
            </a:p>
          </p:txBody>
        </p:sp>
      </p:grpSp>
      <p:grpSp>
        <p:nvGrpSpPr>
          <p:cNvPr id="31" name="Group 31"/>
          <p:cNvGrpSpPr/>
          <p:nvPr/>
        </p:nvGrpSpPr>
        <p:grpSpPr>
          <a:xfrm>
            <a:off x="6778229" y="3705522"/>
            <a:ext cx="3659684" cy="1814512"/>
            <a:chOff x="0" y="0"/>
            <a:chExt cx="4879578" cy="2419350"/>
          </a:xfrm>
        </p:grpSpPr>
        <p:sp>
          <p:nvSpPr>
            <p:cNvPr id="32" name="Freeform 32"/>
            <p:cNvSpPr/>
            <p:nvPr/>
          </p:nvSpPr>
          <p:spPr>
            <a:xfrm>
              <a:off x="0" y="0"/>
              <a:ext cx="4879579" cy="2419350"/>
            </a:xfrm>
            <a:custGeom>
              <a:avLst/>
              <a:gdLst/>
              <a:ahLst/>
              <a:cxnLst/>
              <a:rect l="l" t="t" r="r" b="b"/>
              <a:pathLst>
                <a:path w="4879579" h="2419350">
                  <a:moveTo>
                    <a:pt x="0" y="0"/>
                  </a:moveTo>
                  <a:lnTo>
                    <a:pt x="4879579" y="0"/>
                  </a:lnTo>
                  <a:lnTo>
                    <a:pt x="4879579" y="2419350"/>
                  </a:lnTo>
                  <a:lnTo>
                    <a:pt x="0" y="2419350"/>
                  </a:lnTo>
                  <a:close/>
                </a:path>
              </a:pathLst>
            </a:custGeom>
            <a:solidFill>
              <a:srgbClr val="000000">
                <a:alpha val="0"/>
              </a:srgbClr>
            </a:solidFill>
          </p:spPr>
        </p:sp>
        <p:sp>
          <p:nvSpPr>
            <p:cNvPr id="33" name="TextBox 33"/>
            <p:cNvSpPr txBox="1"/>
            <p:nvPr/>
          </p:nvSpPr>
          <p:spPr>
            <a:xfrm>
              <a:off x="0" y="-85725"/>
              <a:ext cx="4879578" cy="2505075"/>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Managers assess requests based on performance. They also consider budget availability.</a:t>
              </a:r>
            </a:p>
          </p:txBody>
        </p:sp>
      </p:grpSp>
      <p:grpSp>
        <p:nvGrpSpPr>
          <p:cNvPr id="34" name="Group 34"/>
          <p:cNvGrpSpPr/>
          <p:nvPr/>
        </p:nvGrpSpPr>
        <p:grpSpPr>
          <a:xfrm>
            <a:off x="987475" y="6117729"/>
            <a:ext cx="647402" cy="647403"/>
            <a:chOff x="0" y="0"/>
            <a:chExt cx="863203" cy="863203"/>
          </a:xfrm>
        </p:grpSpPr>
        <p:sp>
          <p:nvSpPr>
            <p:cNvPr id="35" name="Freeform 35"/>
            <p:cNvSpPr/>
            <p:nvPr/>
          </p:nvSpPr>
          <p:spPr>
            <a:xfrm>
              <a:off x="6350" y="6350"/>
              <a:ext cx="850519" cy="850519"/>
            </a:xfrm>
            <a:custGeom>
              <a:avLst/>
              <a:gdLst/>
              <a:ahLst/>
              <a:cxnLst/>
              <a:rect l="l" t="t" r="r" b="b"/>
              <a:pathLst>
                <a:path w="850519" h="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id="36" name="Freeform 36"/>
            <p:cNvSpPr/>
            <p:nvPr/>
          </p:nvSpPr>
          <p:spPr>
            <a:xfrm>
              <a:off x="0" y="0"/>
              <a:ext cx="863219" cy="863219"/>
            </a:xfrm>
            <a:custGeom>
              <a:avLst/>
              <a:gdLst/>
              <a:ahLst/>
              <a:cxnLst/>
              <a:rect l="l" t="t" r="r" b="b"/>
              <a:pathLst>
                <a:path w="863219" h="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id="37" name="Group 37"/>
          <p:cNvGrpSpPr/>
          <p:nvPr/>
        </p:nvGrpSpPr>
        <p:grpSpPr>
          <a:xfrm>
            <a:off x="1087934" y="6162377"/>
            <a:ext cx="446485" cy="558105"/>
            <a:chOff x="0" y="0"/>
            <a:chExt cx="595313" cy="744140"/>
          </a:xfrm>
        </p:grpSpPr>
        <p:sp>
          <p:nvSpPr>
            <p:cNvPr id="38" name="Freeform 38"/>
            <p:cNvSpPr/>
            <p:nvPr/>
          </p:nvSpPr>
          <p:spPr>
            <a:xfrm>
              <a:off x="0" y="0"/>
              <a:ext cx="595313" cy="744140"/>
            </a:xfrm>
            <a:custGeom>
              <a:avLst/>
              <a:gdLst/>
              <a:ahLst/>
              <a:cxnLst/>
              <a:rect l="l" t="t" r="r" b="b"/>
              <a:pathLst>
                <a:path w="595313" h="744140">
                  <a:moveTo>
                    <a:pt x="0" y="0"/>
                  </a:moveTo>
                  <a:lnTo>
                    <a:pt x="595313" y="0"/>
                  </a:lnTo>
                  <a:lnTo>
                    <a:pt x="595313" y="744140"/>
                  </a:lnTo>
                  <a:lnTo>
                    <a:pt x="0" y="744140"/>
                  </a:lnTo>
                  <a:close/>
                </a:path>
              </a:pathLst>
            </a:custGeom>
            <a:solidFill>
              <a:srgbClr val="000000">
                <a:alpha val="0"/>
              </a:srgbClr>
            </a:solidFill>
          </p:spPr>
        </p:sp>
        <p:sp>
          <p:nvSpPr>
            <p:cNvPr id="39" name="TextBox 39"/>
            <p:cNvSpPr txBox="1"/>
            <p:nvPr/>
          </p:nvSpPr>
          <p:spPr>
            <a:xfrm>
              <a:off x="0" y="57150"/>
              <a:ext cx="595313" cy="686990"/>
            </a:xfrm>
            <a:prstGeom prst="rect">
              <a:avLst/>
            </a:prstGeom>
          </p:spPr>
          <p:txBody>
            <a:bodyPr lIns="0" tIns="0" rIns="0" bIns="0" rtlCol="0" anchor="t"/>
            <a:lstStyle/>
            <a:p>
              <a:pPr algn="ctr">
                <a:lnSpc>
                  <a:spcPts val="3500"/>
                </a:lnSpc>
              </a:pPr>
              <a:r>
                <a:rPr lang="en-US" sz="3500">
                  <a:solidFill>
                    <a:srgbClr val="272525"/>
                  </a:solidFill>
                  <a:latin typeface="Petrona"/>
                  <a:ea typeface="Petrona"/>
                  <a:cs typeface="Petrona"/>
                  <a:sym typeface="Petrona"/>
                </a:rPr>
                <a:t>3</a:t>
              </a:r>
            </a:p>
          </p:txBody>
        </p:sp>
      </p:grpSp>
      <p:grpSp>
        <p:nvGrpSpPr>
          <p:cNvPr id="40" name="Group 40"/>
          <p:cNvGrpSpPr/>
          <p:nvPr/>
        </p:nvGrpSpPr>
        <p:grpSpPr>
          <a:xfrm>
            <a:off x="1913632" y="6122491"/>
            <a:ext cx="3721299" cy="465088"/>
            <a:chOff x="0" y="0"/>
            <a:chExt cx="4961732" cy="620117"/>
          </a:xfrm>
        </p:grpSpPr>
        <p:sp>
          <p:nvSpPr>
            <p:cNvPr id="41" name="Freeform 41"/>
            <p:cNvSpPr/>
            <p:nvPr/>
          </p:nvSpPr>
          <p:spPr>
            <a:xfrm>
              <a:off x="0" y="0"/>
              <a:ext cx="4961732" cy="620117"/>
            </a:xfrm>
            <a:custGeom>
              <a:avLst/>
              <a:gdLst/>
              <a:ahLst/>
              <a:cxnLst/>
              <a:rect l="l" t="t" r="r" b="b"/>
              <a:pathLst>
                <a:path w="4961732" h="620117">
                  <a:moveTo>
                    <a:pt x="0" y="0"/>
                  </a:moveTo>
                  <a:lnTo>
                    <a:pt x="4961732" y="0"/>
                  </a:lnTo>
                  <a:lnTo>
                    <a:pt x="4961732" y="620117"/>
                  </a:lnTo>
                  <a:lnTo>
                    <a:pt x="0" y="620117"/>
                  </a:lnTo>
                  <a:close/>
                </a:path>
              </a:pathLst>
            </a:custGeom>
            <a:solidFill>
              <a:srgbClr val="000000">
                <a:alpha val="0"/>
              </a:srgbClr>
            </a:solidFill>
          </p:spPr>
        </p:sp>
        <p:sp>
          <p:nvSpPr>
            <p:cNvPr id="42" name="TextBox 42"/>
            <p:cNvSpPr txBox="1"/>
            <p:nvPr/>
          </p:nvSpPr>
          <p:spPr>
            <a:xfrm>
              <a:off x="0" y="-28575"/>
              <a:ext cx="4961732" cy="648692"/>
            </a:xfrm>
            <a:prstGeom prst="rect">
              <a:avLst/>
            </a:prstGeom>
          </p:spPr>
          <p:txBody>
            <a:bodyPr lIns="0" tIns="0" rIns="0" bIns="0" rtlCol="0" anchor="t"/>
            <a:lstStyle/>
            <a:p>
              <a:pPr algn="l">
                <a:lnSpc>
                  <a:spcPts val="3625"/>
                </a:lnSpc>
              </a:pPr>
              <a:r>
                <a:rPr lang="en-US" sz="2874">
                  <a:solidFill>
                    <a:srgbClr val="272525"/>
                  </a:solidFill>
                  <a:latin typeface="Petrona"/>
                  <a:ea typeface="Petrona"/>
                  <a:cs typeface="Petrona"/>
                  <a:sym typeface="Petrona"/>
                </a:rPr>
                <a:t>Nurture Approval</a:t>
              </a:r>
            </a:p>
          </p:txBody>
        </p:sp>
      </p:grpSp>
      <p:grpSp>
        <p:nvGrpSpPr>
          <p:cNvPr id="43" name="Group 43"/>
          <p:cNvGrpSpPr/>
          <p:nvPr/>
        </p:nvGrpSpPr>
        <p:grpSpPr>
          <a:xfrm>
            <a:off x="1913632" y="6757690"/>
            <a:ext cx="8524131" cy="907256"/>
            <a:chOff x="0" y="0"/>
            <a:chExt cx="11365508" cy="1209675"/>
          </a:xfrm>
        </p:grpSpPr>
        <p:sp>
          <p:nvSpPr>
            <p:cNvPr id="44" name="Freeform 44"/>
            <p:cNvSpPr/>
            <p:nvPr/>
          </p:nvSpPr>
          <p:spPr>
            <a:xfrm>
              <a:off x="0" y="0"/>
              <a:ext cx="11365509" cy="1209675"/>
            </a:xfrm>
            <a:custGeom>
              <a:avLst/>
              <a:gdLst/>
              <a:ahLst/>
              <a:cxnLst/>
              <a:rect l="l" t="t" r="r" b="b"/>
              <a:pathLst>
                <a:path w="11365509" h="1209675">
                  <a:moveTo>
                    <a:pt x="0" y="0"/>
                  </a:moveTo>
                  <a:lnTo>
                    <a:pt x="11365509" y="0"/>
                  </a:lnTo>
                  <a:lnTo>
                    <a:pt x="11365509" y="1209675"/>
                  </a:lnTo>
                  <a:lnTo>
                    <a:pt x="0" y="1209675"/>
                  </a:lnTo>
                  <a:close/>
                </a:path>
              </a:pathLst>
            </a:custGeom>
            <a:solidFill>
              <a:srgbClr val="000000">
                <a:alpha val="0"/>
              </a:srgbClr>
            </a:solidFill>
          </p:spPr>
        </p:sp>
        <p:sp>
          <p:nvSpPr>
            <p:cNvPr id="45" name="TextBox 45"/>
            <p:cNvSpPr txBox="1"/>
            <p:nvPr/>
          </p:nvSpPr>
          <p:spPr>
            <a:xfrm>
              <a:off x="0" y="-85725"/>
              <a:ext cx="11365508"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The system tracks request status. Transparency is maintained during the process.</a:t>
              </a:r>
            </a:p>
          </p:txBody>
        </p:sp>
      </p:grpSp>
      <p:grpSp>
        <p:nvGrpSpPr>
          <p:cNvPr id="46" name="Group 46"/>
          <p:cNvGrpSpPr/>
          <p:nvPr/>
        </p:nvGrpSpPr>
        <p:grpSpPr>
          <a:xfrm>
            <a:off x="992238" y="7983885"/>
            <a:ext cx="9445526" cy="907256"/>
            <a:chOff x="0" y="0"/>
            <a:chExt cx="12594035" cy="1209675"/>
          </a:xfrm>
        </p:grpSpPr>
        <p:sp>
          <p:nvSpPr>
            <p:cNvPr id="47" name="Freeform 47"/>
            <p:cNvSpPr/>
            <p:nvPr/>
          </p:nvSpPr>
          <p:spPr>
            <a:xfrm>
              <a:off x="0" y="0"/>
              <a:ext cx="12594035" cy="1209675"/>
            </a:xfrm>
            <a:custGeom>
              <a:avLst/>
              <a:gdLst/>
              <a:ahLst/>
              <a:cxnLst/>
              <a:rect l="l" t="t" r="r" b="b"/>
              <a:pathLst>
                <a:path w="12594035" h="1209675">
                  <a:moveTo>
                    <a:pt x="0" y="0"/>
                  </a:moveTo>
                  <a:lnTo>
                    <a:pt x="12594035" y="0"/>
                  </a:lnTo>
                  <a:lnTo>
                    <a:pt x="12594035" y="1209675"/>
                  </a:lnTo>
                  <a:lnTo>
                    <a:pt x="0" y="1209675"/>
                  </a:lnTo>
                  <a:close/>
                </a:path>
              </a:pathLst>
            </a:custGeom>
            <a:solidFill>
              <a:srgbClr val="000000">
                <a:alpha val="0"/>
              </a:srgbClr>
            </a:solidFill>
          </p:spPr>
        </p:sp>
        <p:sp>
          <p:nvSpPr>
            <p:cNvPr id="48" name="TextBox 48"/>
            <p:cNvSpPr txBox="1"/>
            <p:nvPr/>
          </p:nvSpPr>
          <p:spPr>
            <a:xfrm>
              <a:off x="0" y="-85725"/>
              <a:ext cx="12594035" cy="1295400"/>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Our request raise function streamlines the process. It ensures fairness and consistency in salary adjustments.</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C9493E-1734-478D-8D32-2375E10375F1}"/>
              </a:ext>
            </a:extLst>
          </p:cNvPr>
          <p:cNvPicPr>
            <a:picLocks noChangeAspect="1"/>
          </p:cNvPicPr>
          <p:nvPr/>
        </p:nvPicPr>
        <p:blipFill>
          <a:blip r:embed="R36b91e4a6bf544ac">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347240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C572AD-E9BC-4336-9DF8-DACC9184BF56}"/>
              </a:ext>
            </a:extLst>
          </p:cNvPr>
          <p:cNvPicPr>
            <a:picLocks noChangeAspect="1"/>
          </p:cNvPicPr>
          <p:nvPr/>
        </p:nvPicPr>
        <p:blipFill>
          <a:blip r:embed="Rc694587d2bf748c8">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1479912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fd354c5735094d34"/>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a:hlinkClick r:id="rcIdae79e766c50444b2"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96cf8533b160419f"/>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a282200da75e4642"/>
            <a:stretch>
              <a:fillRect/>
            </a:stretch>
          </a:blipFill>
        </p:spPr>
      </p:sp>
      <p:grpSp>
        <p:nvGrpSpPr>
          <p:cNvPr id="7" name="Group 7"/>
          <p:cNvGrpSpPr/>
          <p:nvPr/>
        </p:nvGrpSpPr>
        <p:grpSpPr>
          <a:xfrm>
            <a:off x="972442" y="1221879"/>
            <a:ext cx="9309795" cy="911721"/>
            <a:chOff x="0" y="0"/>
            <a:chExt cx="12413060" cy="1215628"/>
          </a:xfrm>
        </p:grpSpPr>
        <p:sp>
          <p:nvSpPr>
            <p:cNvPr id="8" name="Freeform 8"/>
            <p:cNvSpPr/>
            <p:nvPr/>
          </p:nvSpPr>
          <p:spPr>
            <a:xfrm>
              <a:off x="0" y="0"/>
              <a:ext cx="12413060" cy="1215628"/>
            </a:xfrm>
            <a:custGeom>
              <a:avLst/>
              <a:gdLst/>
              <a:ahLst/>
              <a:cxnLst/>
              <a:rect l="l" t="t" r="r" b="b"/>
              <a:pathLst>
                <a:path w="12413060" h="1215628">
                  <a:moveTo>
                    <a:pt x="0" y="0"/>
                  </a:moveTo>
                  <a:lnTo>
                    <a:pt x="12413060" y="0"/>
                  </a:lnTo>
                  <a:lnTo>
                    <a:pt x="12413060" y="1215628"/>
                  </a:lnTo>
                  <a:lnTo>
                    <a:pt x="0" y="1215628"/>
                  </a:lnTo>
                  <a:close/>
                </a:path>
              </a:pathLst>
            </a:custGeom>
            <a:solidFill>
              <a:srgbClr val="000000">
                <a:alpha val="0"/>
              </a:srgbClr>
            </a:solidFill>
          </p:spPr>
        </p:sp>
        <p:sp>
          <p:nvSpPr>
            <p:cNvPr id="9" name="TextBox 9"/>
            <p:cNvSpPr txBox="1"/>
            <p:nvPr/>
          </p:nvSpPr>
          <p:spPr>
            <a:xfrm>
              <a:off x="0" y="-38100"/>
              <a:ext cx="12413060" cy="1253728"/>
            </a:xfrm>
            <a:prstGeom prst="rect">
              <a:avLst/>
            </a:prstGeom>
          </p:spPr>
          <p:txBody>
            <a:bodyPr lIns="0" tIns="0" rIns="0" bIns="0" rtlCol="0" anchor="t"/>
            <a:lstStyle/>
            <a:p>
              <a:pPr algn="l">
                <a:lnSpc>
                  <a:spcPts val="7124"/>
                </a:lnSpc>
              </a:pPr>
              <a:r>
                <a:rPr lang="en-US" sz="5687">
                  <a:solidFill>
                    <a:srgbClr val="000000"/>
                  </a:solidFill>
                  <a:latin typeface="Petrona"/>
                  <a:ea typeface="Petrona"/>
                  <a:cs typeface="Petrona"/>
                  <a:sym typeface="Petrona"/>
                </a:rPr>
                <a:t>Key Takeaways &amp; Next Steps</a:t>
              </a:r>
            </a:p>
          </p:txBody>
        </p:sp>
      </p:grpSp>
      <p:sp>
        <p:nvSpPr>
          <p:cNvPr id="10" name="Freeform 10" descr="preencoded.png"/>
          <p:cNvSpPr/>
          <p:nvPr/>
        </p:nvSpPr>
        <p:spPr>
          <a:xfrm>
            <a:off x="972442" y="2598836"/>
            <a:ext cx="694581" cy="694581"/>
          </a:xfrm>
          <a:custGeom>
            <a:avLst/>
            <a:gdLst/>
            <a:ahLst/>
            <a:cxnLst/>
            <a:rect l="l" t="t" r="r" b="b"/>
            <a:pathLst>
              <a:path w="694581" h="694581">
                <a:moveTo>
                  <a:pt x="0" y="0"/>
                </a:moveTo>
                <a:lnTo>
                  <a:pt x="694582" y="0"/>
                </a:lnTo>
                <a:lnTo>
                  <a:pt x="694582" y="694581"/>
                </a:lnTo>
                <a:lnTo>
                  <a:pt x="0" y="694581"/>
                </a:lnTo>
                <a:lnTo>
                  <a:pt x="0" y="0"/>
                </a:lnTo>
                <a:close/>
              </a:path>
            </a:pathLst>
          </a:custGeom>
          <a:blipFill>
            <a:blip r:embed="Ra6dc51d958054af1"/>
            <a:stretch>
              <a:fillRect/>
            </a:stretch>
          </a:blipFill>
        </p:spPr>
      </p:sp>
      <p:grpSp>
        <p:nvGrpSpPr>
          <p:cNvPr id="11" name="Group 11"/>
          <p:cNvGrpSpPr/>
          <p:nvPr/>
        </p:nvGrpSpPr>
        <p:grpSpPr>
          <a:xfrm>
            <a:off x="1944886" y="2550319"/>
            <a:ext cx="3647034" cy="455860"/>
            <a:chOff x="0" y="0"/>
            <a:chExt cx="4862712" cy="607813"/>
          </a:xfrm>
        </p:grpSpPr>
        <p:sp>
          <p:nvSpPr>
            <p:cNvPr id="12" name="Freeform 12"/>
            <p:cNvSpPr/>
            <p:nvPr/>
          </p:nvSpPr>
          <p:spPr>
            <a:xfrm>
              <a:off x="0" y="0"/>
              <a:ext cx="4862712" cy="607813"/>
            </a:xfrm>
            <a:custGeom>
              <a:avLst/>
              <a:gdLst/>
              <a:ahLst/>
              <a:cxnLst/>
              <a:rect l="l" t="t" r="r" b="b"/>
              <a:pathLst>
                <a:path w="4862712" h="607813">
                  <a:moveTo>
                    <a:pt x="0" y="0"/>
                  </a:moveTo>
                  <a:lnTo>
                    <a:pt x="4862712" y="0"/>
                  </a:lnTo>
                  <a:lnTo>
                    <a:pt x="4862712" y="607813"/>
                  </a:lnTo>
                  <a:lnTo>
                    <a:pt x="0" y="607813"/>
                  </a:lnTo>
                  <a:close/>
                </a:path>
              </a:pathLst>
            </a:custGeom>
            <a:solidFill>
              <a:srgbClr val="000000">
                <a:alpha val="0"/>
              </a:srgbClr>
            </a:solidFill>
          </p:spPr>
        </p:sp>
        <p:sp>
          <p:nvSpPr>
            <p:cNvPr id="13" name="TextBox 13"/>
            <p:cNvSpPr txBox="1"/>
            <p:nvPr/>
          </p:nvSpPr>
          <p:spPr>
            <a:xfrm>
              <a:off x="0" y="-19050"/>
              <a:ext cx="4862712" cy="626863"/>
            </a:xfrm>
            <a:prstGeom prst="rect">
              <a:avLst/>
            </a:prstGeom>
          </p:spPr>
          <p:txBody>
            <a:bodyPr lIns="0" tIns="0" rIns="0" bIns="0" rtlCol="0" anchor="t"/>
            <a:lstStyle/>
            <a:p>
              <a:pPr algn="l">
                <a:lnSpc>
                  <a:spcPts val="3562"/>
                </a:lnSpc>
              </a:pPr>
              <a:r>
                <a:rPr lang="en-US" sz="2812">
                  <a:solidFill>
                    <a:srgbClr val="272525"/>
                  </a:solidFill>
                  <a:latin typeface="Petrona"/>
                  <a:ea typeface="Petrona"/>
                  <a:cs typeface="Petrona"/>
                  <a:sym typeface="Petrona"/>
                </a:rPr>
                <a:t>Petty Cash</a:t>
              </a:r>
            </a:p>
          </p:txBody>
        </p:sp>
      </p:grpSp>
      <p:grpSp>
        <p:nvGrpSpPr>
          <p:cNvPr id="14" name="Group 14"/>
          <p:cNvGrpSpPr/>
          <p:nvPr/>
        </p:nvGrpSpPr>
        <p:grpSpPr>
          <a:xfrm>
            <a:off x="1944886" y="3172866"/>
            <a:ext cx="8512671" cy="444550"/>
            <a:chOff x="0" y="0"/>
            <a:chExt cx="11350228" cy="592733"/>
          </a:xfrm>
        </p:grpSpPr>
        <p:sp>
          <p:nvSpPr>
            <p:cNvPr id="15" name="Freeform 15"/>
            <p:cNvSpPr/>
            <p:nvPr/>
          </p:nvSpPr>
          <p:spPr>
            <a:xfrm>
              <a:off x="0" y="0"/>
              <a:ext cx="11350228" cy="592733"/>
            </a:xfrm>
            <a:custGeom>
              <a:avLst/>
              <a:gdLst/>
              <a:ahLst/>
              <a:cxnLst/>
              <a:rect l="l" t="t" r="r" b="b"/>
              <a:pathLst>
                <a:path w="11350228" h="592733">
                  <a:moveTo>
                    <a:pt x="0" y="0"/>
                  </a:moveTo>
                  <a:lnTo>
                    <a:pt x="11350228" y="0"/>
                  </a:lnTo>
                  <a:lnTo>
                    <a:pt x="11350228" y="592733"/>
                  </a:lnTo>
                  <a:lnTo>
                    <a:pt x="0" y="592733"/>
                  </a:lnTo>
                  <a:close/>
                </a:path>
              </a:pathLst>
            </a:custGeom>
            <a:solidFill>
              <a:srgbClr val="000000">
                <a:alpha val="0"/>
              </a:srgbClr>
            </a:solidFill>
          </p:spPr>
        </p:sp>
        <p:sp>
          <p:nvSpPr>
            <p:cNvPr id="16" name="TextBox 16"/>
            <p:cNvSpPr txBox="1"/>
            <p:nvPr/>
          </p:nvSpPr>
          <p:spPr>
            <a:xfrm>
              <a:off x="0" y="-85725"/>
              <a:ext cx="11350228" cy="678458"/>
            </a:xfrm>
            <a:prstGeom prst="rect">
              <a:avLst/>
            </a:prstGeom>
          </p:spPr>
          <p:txBody>
            <a:bodyPr lIns="0" tIns="0" rIns="0" bIns="0" rtlCol="0" anchor="t"/>
            <a:lstStyle/>
            <a:p>
              <a:pPr algn="l">
                <a:lnSpc>
                  <a:spcPts val="3500"/>
                </a:lnSpc>
              </a:pPr>
              <a:r>
                <a:rPr lang="en-US" sz="2187">
                  <a:solidFill>
                    <a:srgbClr val="272525"/>
                  </a:solidFill>
                  <a:latin typeface="Inter"/>
                  <a:ea typeface="Inter"/>
                  <a:cs typeface="Inter"/>
                  <a:sym typeface="Inter"/>
                </a:rPr>
                <a:t>Simplified expense capture and management.</a:t>
              </a:r>
            </a:p>
          </p:txBody>
        </p:sp>
      </p:grpSp>
      <p:sp>
        <p:nvSpPr>
          <p:cNvPr id="17" name="Freeform 17" descr="preencoded.png"/>
          <p:cNvSpPr/>
          <p:nvPr/>
        </p:nvSpPr>
        <p:spPr>
          <a:xfrm>
            <a:off x="972442" y="4499521"/>
            <a:ext cx="694581" cy="694581"/>
          </a:xfrm>
          <a:custGeom>
            <a:avLst/>
            <a:gdLst/>
            <a:ahLst/>
            <a:cxnLst/>
            <a:rect l="l" t="t" r="r" b="b"/>
            <a:pathLst>
              <a:path w="694581" h="694581">
                <a:moveTo>
                  <a:pt x="0" y="0"/>
                </a:moveTo>
                <a:lnTo>
                  <a:pt x="694582" y="0"/>
                </a:lnTo>
                <a:lnTo>
                  <a:pt x="694582" y="694581"/>
                </a:lnTo>
                <a:lnTo>
                  <a:pt x="0" y="694581"/>
                </a:lnTo>
                <a:lnTo>
                  <a:pt x="0" y="0"/>
                </a:lnTo>
                <a:close/>
              </a:path>
            </a:pathLst>
          </a:custGeom>
          <a:blipFill>
            <a:blip r:embed="R79c97d533d694f6d"/>
            <a:stretch>
              <a:fillRect/>
            </a:stretch>
          </a:blipFill>
        </p:spPr>
      </p:sp>
      <p:grpSp>
        <p:nvGrpSpPr>
          <p:cNvPr id="18" name="Group 18"/>
          <p:cNvGrpSpPr/>
          <p:nvPr/>
        </p:nvGrpSpPr>
        <p:grpSpPr>
          <a:xfrm>
            <a:off x="1944886" y="4451002"/>
            <a:ext cx="3647034" cy="455860"/>
            <a:chOff x="0" y="0"/>
            <a:chExt cx="4862712" cy="607813"/>
          </a:xfrm>
        </p:grpSpPr>
        <p:sp>
          <p:nvSpPr>
            <p:cNvPr id="19" name="Freeform 19"/>
            <p:cNvSpPr/>
            <p:nvPr/>
          </p:nvSpPr>
          <p:spPr>
            <a:xfrm>
              <a:off x="0" y="0"/>
              <a:ext cx="4862712" cy="607813"/>
            </a:xfrm>
            <a:custGeom>
              <a:avLst/>
              <a:gdLst/>
              <a:ahLst/>
              <a:cxnLst/>
              <a:rect l="l" t="t" r="r" b="b"/>
              <a:pathLst>
                <a:path w="4862712" h="607813">
                  <a:moveTo>
                    <a:pt x="0" y="0"/>
                  </a:moveTo>
                  <a:lnTo>
                    <a:pt x="4862712" y="0"/>
                  </a:lnTo>
                  <a:lnTo>
                    <a:pt x="4862712" y="607813"/>
                  </a:lnTo>
                  <a:lnTo>
                    <a:pt x="0" y="607813"/>
                  </a:lnTo>
                  <a:close/>
                </a:path>
              </a:pathLst>
            </a:custGeom>
            <a:solidFill>
              <a:srgbClr val="000000">
                <a:alpha val="0"/>
              </a:srgbClr>
            </a:solidFill>
          </p:spPr>
        </p:sp>
        <p:sp>
          <p:nvSpPr>
            <p:cNvPr id="20" name="TextBox 20"/>
            <p:cNvSpPr txBox="1"/>
            <p:nvPr/>
          </p:nvSpPr>
          <p:spPr>
            <a:xfrm>
              <a:off x="0" y="-19050"/>
              <a:ext cx="4862712" cy="626863"/>
            </a:xfrm>
            <a:prstGeom prst="rect">
              <a:avLst/>
            </a:prstGeom>
          </p:spPr>
          <p:txBody>
            <a:bodyPr lIns="0" tIns="0" rIns="0" bIns="0" rtlCol="0" anchor="t"/>
            <a:lstStyle/>
            <a:p>
              <a:pPr algn="l">
                <a:lnSpc>
                  <a:spcPts val="3562"/>
                </a:lnSpc>
              </a:pPr>
              <a:r>
                <a:rPr lang="en-US" sz="2812">
                  <a:solidFill>
                    <a:srgbClr val="272525"/>
                  </a:solidFill>
                  <a:latin typeface="Petrona"/>
                  <a:ea typeface="Petrona"/>
                  <a:cs typeface="Petrona"/>
                  <a:sym typeface="Petrona"/>
                </a:rPr>
                <a:t>Request Raise</a:t>
              </a:r>
            </a:p>
          </p:txBody>
        </p:sp>
      </p:grpSp>
      <p:grpSp>
        <p:nvGrpSpPr>
          <p:cNvPr id="21" name="Group 21"/>
          <p:cNvGrpSpPr/>
          <p:nvPr/>
        </p:nvGrpSpPr>
        <p:grpSpPr>
          <a:xfrm>
            <a:off x="1944886" y="5073551"/>
            <a:ext cx="8512671" cy="444550"/>
            <a:chOff x="0" y="0"/>
            <a:chExt cx="11350228" cy="592733"/>
          </a:xfrm>
        </p:grpSpPr>
        <p:sp>
          <p:nvSpPr>
            <p:cNvPr id="22" name="Freeform 22"/>
            <p:cNvSpPr/>
            <p:nvPr/>
          </p:nvSpPr>
          <p:spPr>
            <a:xfrm>
              <a:off x="0" y="0"/>
              <a:ext cx="11350228" cy="592733"/>
            </a:xfrm>
            <a:custGeom>
              <a:avLst/>
              <a:gdLst/>
              <a:ahLst/>
              <a:cxnLst/>
              <a:rect l="l" t="t" r="r" b="b"/>
              <a:pathLst>
                <a:path w="11350228" h="592733">
                  <a:moveTo>
                    <a:pt x="0" y="0"/>
                  </a:moveTo>
                  <a:lnTo>
                    <a:pt x="11350228" y="0"/>
                  </a:lnTo>
                  <a:lnTo>
                    <a:pt x="11350228" y="592733"/>
                  </a:lnTo>
                  <a:lnTo>
                    <a:pt x="0" y="592733"/>
                  </a:lnTo>
                  <a:close/>
                </a:path>
              </a:pathLst>
            </a:custGeom>
            <a:solidFill>
              <a:srgbClr val="000000">
                <a:alpha val="0"/>
              </a:srgbClr>
            </a:solidFill>
          </p:spPr>
        </p:sp>
        <p:sp>
          <p:nvSpPr>
            <p:cNvPr id="23" name="TextBox 23"/>
            <p:cNvSpPr txBox="1"/>
            <p:nvPr/>
          </p:nvSpPr>
          <p:spPr>
            <a:xfrm>
              <a:off x="0" y="-85725"/>
              <a:ext cx="11350228" cy="678458"/>
            </a:xfrm>
            <a:prstGeom prst="rect">
              <a:avLst/>
            </a:prstGeom>
          </p:spPr>
          <p:txBody>
            <a:bodyPr lIns="0" tIns="0" rIns="0" bIns="0" rtlCol="0" anchor="t"/>
            <a:lstStyle/>
            <a:p>
              <a:pPr algn="l">
                <a:lnSpc>
                  <a:spcPts val="3500"/>
                </a:lnSpc>
              </a:pPr>
              <a:r>
                <a:rPr lang="en-US" sz="2187">
                  <a:solidFill>
                    <a:srgbClr val="272525"/>
                  </a:solidFill>
                  <a:latin typeface="Inter"/>
                  <a:ea typeface="Inter"/>
                  <a:cs typeface="Inter"/>
                  <a:sym typeface="Inter"/>
                </a:rPr>
                <a:t>Streamlined approval workflow.</a:t>
              </a:r>
            </a:p>
          </p:txBody>
        </p:sp>
      </p:grpSp>
      <p:sp>
        <p:nvSpPr>
          <p:cNvPr id="24" name="Freeform 24" descr="preencoded.png"/>
          <p:cNvSpPr/>
          <p:nvPr/>
        </p:nvSpPr>
        <p:spPr>
          <a:xfrm>
            <a:off x="972442" y="6400205"/>
            <a:ext cx="694581" cy="694581"/>
          </a:xfrm>
          <a:custGeom>
            <a:avLst/>
            <a:gdLst/>
            <a:ahLst/>
            <a:cxnLst/>
            <a:rect l="l" t="t" r="r" b="b"/>
            <a:pathLst>
              <a:path w="694581" h="694581">
                <a:moveTo>
                  <a:pt x="0" y="0"/>
                </a:moveTo>
                <a:lnTo>
                  <a:pt x="694582" y="0"/>
                </a:lnTo>
                <a:lnTo>
                  <a:pt x="694582" y="694581"/>
                </a:lnTo>
                <a:lnTo>
                  <a:pt x="0" y="694581"/>
                </a:lnTo>
                <a:lnTo>
                  <a:pt x="0" y="0"/>
                </a:lnTo>
                <a:close/>
              </a:path>
            </a:pathLst>
          </a:custGeom>
          <a:blipFill>
            <a:blip r:embed="R6eead911399348db"/>
            <a:stretch>
              <a:fillRect/>
            </a:stretch>
          </a:blipFill>
        </p:spPr>
      </p:sp>
      <p:grpSp>
        <p:nvGrpSpPr>
          <p:cNvPr id="25" name="Group 25"/>
          <p:cNvGrpSpPr/>
          <p:nvPr/>
        </p:nvGrpSpPr>
        <p:grpSpPr>
          <a:xfrm>
            <a:off x="1944886" y="6351686"/>
            <a:ext cx="3647034" cy="455860"/>
            <a:chOff x="0" y="0"/>
            <a:chExt cx="4862712" cy="607813"/>
          </a:xfrm>
        </p:grpSpPr>
        <p:sp>
          <p:nvSpPr>
            <p:cNvPr id="26" name="Freeform 26"/>
            <p:cNvSpPr/>
            <p:nvPr/>
          </p:nvSpPr>
          <p:spPr>
            <a:xfrm>
              <a:off x="0" y="0"/>
              <a:ext cx="4862712" cy="607813"/>
            </a:xfrm>
            <a:custGeom>
              <a:avLst/>
              <a:gdLst/>
              <a:ahLst/>
              <a:cxnLst/>
              <a:rect l="l" t="t" r="r" b="b"/>
              <a:pathLst>
                <a:path w="4862712" h="607813">
                  <a:moveTo>
                    <a:pt x="0" y="0"/>
                  </a:moveTo>
                  <a:lnTo>
                    <a:pt x="4862712" y="0"/>
                  </a:lnTo>
                  <a:lnTo>
                    <a:pt x="4862712" y="607813"/>
                  </a:lnTo>
                  <a:lnTo>
                    <a:pt x="0" y="607813"/>
                  </a:lnTo>
                  <a:close/>
                </a:path>
              </a:pathLst>
            </a:custGeom>
            <a:solidFill>
              <a:srgbClr val="000000">
                <a:alpha val="0"/>
              </a:srgbClr>
            </a:solidFill>
          </p:spPr>
        </p:sp>
        <p:sp>
          <p:nvSpPr>
            <p:cNvPr id="27" name="TextBox 27"/>
            <p:cNvSpPr txBox="1"/>
            <p:nvPr/>
          </p:nvSpPr>
          <p:spPr>
            <a:xfrm>
              <a:off x="0" y="-19050"/>
              <a:ext cx="4862712" cy="626863"/>
            </a:xfrm>
            <a:prstGeom prst="rect">
              <a:avLst/>
            </a:prstGeom>
          </p:spPr>
          <p:txBody>
            <a:bodyPr lIns="0" tIns="0" rIns="0" bIns="0" rtlCol="0" anchor="t"/>
            <a:lstStyle/>
            <a:p>
              <a:pPr algn="l">
                <a:lnSpc>
                  <a:spcPts val="3562"/>
                </a:lnSpc>
              </a:pPr>
              <a:r>
                <a:rPr lang="en-US" sz="2812">
                  <a:solidFill>
                    <a:srgbClr val="272525"/>
                  </a:solidFill>
                  <a:latin typeface="Petrona"/>
                  <a:ea typeface="Petrona"/>
                  <a:cs typeface="Petrona"/>
                  <a:sym typeface="Petrona"/>
                </a:rPr>
                <a:t>User Visibility</a:t>
              </a:r>
            </a:p>
          </p:txBody>
        </p:sp>
      </p:grpSp>
      <p:grpSp>
        <p:nvGrpSpPr>
          <p:cNvPr id="28" name="Group 28"/>
          <p:cNvGrpSpPr/>
          <p:nvPr/>
        </p:nvGrpSpPr>
        <p:grpSpPr>
          <a:xfrm>
            <a:off x="1944886" y="6974235"/>
            <a:ext cx="8512671" cy="444550"/>
            <a:chOff x="0" y="0"/>
            <a:chExt cx="11350228" cy="592733"/>
          </a:xfrm>
        </p:grpSpPr>
        <p:sp>
          <p:nvSpPr>
            <p:cNvPr id="29" name="Freeform 29"/>
            <p:cNvSpPr/>
            <p:nvPr/>
          </p:nvSpPr>
          <p:spPr>
            <a:xfrm>
              <a:off x="0" y="0"/>
              <a:ext cx="11350228" cy="592733"/>
            </a:xfrm>
            <a:custGeom>
              <a:avLst/>
              <a:gdLst/>
              <a:ahLst/>
              <a:cxnLst/>
              <a:rect l="l" t="t" r="r" b="b"/>
              <a:pathLst>
                <a:path w="11350228" h="592733">
                  <a:moveTo>
                    <a:pt x="0" y="0"/>
                  </a:moveTo>
                  <a:lnTo>
                    <a:pt x="11350228" y="0"/>
                  </a:lnTo>
                  <a:lnTo>
                    <a:pt x="11350228" y="592733"/>
                  </a:lnTo>
                  <a:lnTo>
                    <a:pt x="0" y="592733"/>
                  </a:lnTo>
                  <a:close/>
                </a:path>
              </a:pathLst>
            </a:custGeom>
            <a:solidFill>
              <a:srgbClr val="000000">
                <a:alpha val="0"/>
              </a:srgbClr>
            </a:solidFill>
          </p:spPr>
        </p:sp>
        <p:sp>
          <p:nvSpPr>
            <p:cNvPr id="30" name="TextBox 30"/>
            <p:cNvSpPr txBox="1"/>
            <p:nvPr/>
          </p:nvSpPr>
          <p:spPr>
            <a:xfrm>
              <a:off x="0" y="-85725"/>
              <a:ext cx="11350228" cy="678458"/>
            </a:xfrm>
            <a:prstGeom prst="rect">
              <a:avLst/>
            </a:prstGeom>
          </p:spPr>
          <p:txBody>
            <a:bodyPr lIns="0" tIns="0" rIns="0" bIns="0" rtlCol="0" anchor="t"/>
            <a:lstStyle/>
            <a:p>
              <a:pPr algn="l">
                <a:lnSpc>
                  <a:spcPts val="3500"/>
                </a:lnSpc>
              </a:pPr>
              <a:r>
                <a:rPr lang="en-US" sz="2187">
                  <a:solidFill>
                    <a:srgbClr val="272525"/>
                  </a:solidFill>
                  <a:latin typeface="Inter"/>
                  <a:ea typeface="Inter"/>
                  <a:cs typeface="Inter"/>
                  <a:sym typeface="Inter"/>
                </a:rPr>
                <a:t>Transparent system ensures accountability.</a:t>
              </a:r>
            </a:p>
          </p:txBody>
        </p:sp>
      </p:grpSp>
      <p:grpSp>
        <p:nvGrpSpPr>
          <p:cNvPr id="31" name="Group 31"/>
          <p:cNvGrpSpPr/>
          <p:nvPr/>
        </p:nvGrpSpPr>
        <p:grpSpPr>
          <a:xfrm>
            <a:off x="972442" y="7731324"/>
            <a:ext cx="9485114" cy="1333649"/>
            <a:chOff x="0" y="0"/>
            <a:chExt cx="12646818" cy="1778198"/>
          </a:xfrm>
        </p:grpSpPr>
        <p:sp>
          <p:nvSpPr>
            <p:cNvPr id="32" name="Freeform 32"/>
            <p:cNvSpPr/>
            <p:nvPr/>
          </p:nvSpPr>
          <p:spPr>
            <a:xfrm>
              <a:off x="0" y="0"/>
              <a:ext cx="12646818" cy="1778198"/>
            </a:xfrm>
            <a:custGeom>
              <a:avLst/>
              <a:gdLst/>
              <a:ahLst/>
              <a:cxnLst/>
              <a:rect l="l" t="t" r="r" b="b"/>
              <a:pathLst>
                <a:path w="12646818" h="1778198">
                  <a:moveTo>
                    <a:pt x="0" y="0"/>
                  </a:moveTo>
                  <a:lnTo>
                    <a:pt x="12646818" y="0"/>
                  </a:lnTo>
                  <a:lnTo>
                    <a:pt x="12646818" y="1778198"/>
                  </a:lnTo>
                  <a:lnTo>
                    <a:pt x="0" y="1778198"/>
                  </a:lnTo>
                  <a:close/>
                </a:path>
              </a:pathLst>
            </a:custGeom>
            <a:solidFill>
              <a:srgbClr val="000000">
                <a:alpha val="0"/>
              </a:srgbClr>
            </a:solidFill>
          </p:spPr>
        </p:sp>
        <p:sp>
          <p:nvSpPr>
            <p:cNvPr id="33" name="TextBox 33"/>
            <p:cNvSpPr txBox="1"/>
            <p:nvPr/>
          </p:nvSpPr>
          <p:spPr>
            <a:xfrm>
              <a:off x="0" y="-85725"/>
              <a:ext cx="12646818" cy="1863923"/>
            </a:xfrm>
            <a:prstGeom prst="rect">
              <a:avLst/>
            </a:prstGeom>
          </p:spPr>
          <p:txBody>
            <a:bodyPr lIns="0" tIns="0" rIns="0" bIns="0" rtlCol="0" anchor="t"/>
            <a:lstStyle/>
            <a:p>
              <a:pPr algn="l">
                <a:lnSpc>
                  <a:spcPts val="3500"/>
                </a:lnSpc>
              </a:pPr>
              <a:r>
                <a:rPr lang="en-US" sz="2187">
                  <a:solidFill>
                    <a:srgbClr val="272525"/>
                  </a:solidFill>
                  <a:latin typeface="Inter"/>
                  <a:ea typeface="Inter"/>
                  <a:cs typeface="Inter"/>
                  <a:sym typeface="Inter"/>
                </a:rPr>
                <a:t>Explore these functionalities to enhance efficiency and fairness. Contact our support team for training and implementation assistance. Let's optimize your Skyline Project CRM experience today.</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967959940c7d40cb"/>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e8c8c3244b3849d3"/>
            <a:stretch>
              <a:fillRect/>
            </a:stretch>
          </a:blipFill>
        </p:spPr>
      </p:sp>
      <p:grpSp>
        <p:nvGrpSpPr>
          <p:cNvPr id="6" name="Group 6"/>
          <p:cNvGrpSpPr/>
          <p:nvPr/>
        </p:nvGrpSpPr>
        <p:grpSpPr>
          <a:xfrm>
            <a:off x="7850237" y="3001119"/>
            <a:ext cx="9445526" cy="1860649"/>
            <a:chOff x="0" y="0"/>
            <a:chExt cx="12594035" cy="2480865"/>
          </a:xfrm>
        </p:grpSpPr>
        <p:sp>
          <p:nvSpPr>
            <p:cNvPr id="7" name="Freeform 7"/>
            <p:cNvSpPr/>
            <p:nvPr/>
          </p:nvSpPr>
          <p:spPr>
            <a:xfrm>
              <a:off x="0" y="0"/>
              <a:ext cx="12594035" cy="2480865"/>
            </a:xfrm>
            <a:custGeom>
              <a:avLst/>
              <a:gdLst/>
              <a:ahLst/>
              <a:cxnLst/>
              <a:rect l="l" t="t" r="r" b="b"/>
              <a:pathLst>
                <a:path w="12594035" h="2480865">
                  <a:moveTo>
                    <a:pt x="0" y="0"/>
                  </a:moveTo>
                  <a:lnTo>
                    <a:pt x="12594035" y="0"/>
                  </a:lnTo>
                  <a:lnTo>
                    <a:pt x="12594035" y="2480865"/>
                  </a:lnTo>
                  <a:lnTo>
                    <a:pt x="0" y="2480865"/>
                  </a:lnTo>
                  <a:close/>
                </a:path>
              </a:pathLst>
            </a:custGeom>
            <a:solidFill>
              <a:srgbClr val="000000">
                <a:alpha val="0"/>
              </a:srgbClr>
            </a:solidFill>
          </p:spPr>
        </p:sp>
        <p:sp>
          <p:nvSpPr>
            <p:cNvPr id="8" name="TextBox 8"/>
            <p:cNvSpPr txBox="1"/>
            <p:nvPr/>
          </p:nvSpPr>
          <p:spPr>
            <a:xfrm>
              <a:off x="0" y="-47625"/>
              <a:ext cx="12594035" cy="2528490"/>
            </a:xfrm>
            <a:prstGeom prst="rect">
              <a:avLst/>
            </a:prstGeom>
          </p:spPr>
          <p:txBody>
            <a:bodyPr lIns="0" tIns="0" rIns="0" bIns="0" rtlCol="0" anchor="t"/>
            <a:lstStyle/>
            <a:p>
              <a:pPr algn="l">
                <a:lnSpc>
                  <a:spcPts val="7312"/>
                </a:lnSpc>
              </a:pPr>
              <a:r>
                <a:rPr lang="en-US" sz="5812">
                  <a:solidFill>
                    <a:srgbClr val="000000"/>
                  </a:solidFill>
                  <a:latin typeface="Petrona"/>
                  <a:ea typeface="Petrona"/>
                  <a:cs typeface="Petrona"/>
                  <a:sym typeface="Petrona"/>
                </a:rPr>
                <a:t>Maximizing Efficiency and Customer Satisfaction</a:t>
              </a:r>
            </a:p>
          </p:txBody>
        </p:sp>
      </p:grpSp>
      <p:grpSp>
        <p:nvGrpSpPr>
          <p:cNvPr id="9" name="Group 9"/>
          <p:cNvGrpSpPr/>
          <p:nvPr/>
        </p:nvGrpSpPr>
        <p:grpSpPr>
          <a:xfrm>
            <a:off x="7850237" y="5286970"/>
            <a:ext cx="9445526" cy="453629"/>
            <a:chOff x="0" y="0"/>
            <a:chExt cx="12594035" cy="604838"/>
          </a:xfrm>
        </p:grpSpPr>
        <p:sp>
          <p:nvSpPr>
            <p:cNvPr id="10" name="Freeform 10"/>
            <p:cNvSpPr/>
            <p:nvPr/>
          </p:nvSpPr>
          <p:spPr>
            <a:xfrm>
              <a:off x="0" y="0"/>
              <a:ext cx="12594035" cy="604838"/>
            </a:xfrm>
            <a:custGeom>
              <a:avLst/>
              <a:gdLst/>
              <a:ahLst/>
              <a:cxnLst/>
              <a:rect l="l" t="t" r="r" b="b"/>
              <a:pathLst>
                <a:path w="12594035" h="604838">
                  <a:moveTo>
                    <a:pt x="0" y="0"/>
                  </a:moveTo>
                  <a:lnTo>
                    <a:pt x="12594035" y="0"/>
                  </a:lnTo>
                  <a:lnTo>
                    <a:pt x="12594035" y="604838"/>
                  </a:lnTo>
                  <a:lnTo>
                    <a:pt x="0" y="604838"/>
                  </a:lnTo>
                  <a:close/>
                </a:path>
              </a:pathLst>
            </a:custGeom>
            <a:solidFill>
              <a:srgbClr val="000000">
                <a:alpha val="0"/>
              </a:srgbClr>
            </a:solidFill>
          </p:spPr>
        </p:sp>
        <p:sp>
          <p:nvSpPr>
            <p:cNvPr id="11" name="TextBox 11"/>
            <p:cNvSpPr txBox="1"/>
            <p:nvPr/>
          </p:nvSpPr>
          <p:spPr>
            <a:xfrm>
              <a:off x="0" y="-85725"/>
              <a:ext cx="12594035"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The new CRM system will boost customer relations.</a:t>
              </a:r>
            </a:p>
          </p:txBody>
        </p:sp>
      </p:grpSp>
      <p:grpSp>
        <p:nvGrpSpPr>
          <p:cNvPr id="12" name="Group 12"/>
          <p:cNvGrpSpPr/>
          <p:nvPr/>
        </p:nvGrpSpPr>
        <p:grpSpPr>
          <a:xfrm>
            <a:off x="7850237" y="6059538"/>
            <a:ext cx="9445526" cy="453629"/>
            <a:chOff x="0" y="0"/>
            <a:chExt cx="12594035" cy="604838"/>
          </a:xfrm>
        </p:grpSpPr>
        <p:sp>
          <p:nvSpPr>
            <p:cNvPr id="13" name="Freeform 13"/>
            <p:cNvSpPr/>
            <p:nvPr/>
          </p:nvSpPr>
          <p:spPr>
            <a:xfrm>
              <a:off x="0" y="0"/>
              <a:ext cx="12594035" cy="604838"/>
            </a:xfrm>
            <a:custGeom>
              <a:avLst/>
              <a:gdLst/>
              <a:ahLst/>
              <a:cxnLst/>
              <a:rect l="l" t="t" r="r" b="b"/>
              <a:pathLst>
                <a:path w="12594035" h="604838">
                  <a:moveTo>
                    <a:pt x="0" y="0"/>
                  </a:moveTo>
                  <a:lnTo>
                    <a:pt x="12594035" y="0"/>
                  </a:lnTo>
                  <a:lnTo>
                    <a:pt x="12594035" y="604838"/>
                  </a:lnTo>
                  <a:lnTo>
                    <a:pt x="0" y="604838"/>
                  </a:lnTo>
                  <a:close/>
                </a:path>
              </a:pathLst>
            </a:custGeom>
            <a:solidFill>
              <a:srgbClr val="000000">
                <a:alpha val="0"/>
              </a:srgbClr>
            </a:solidFill>
          </p:spPr>
        </p:sp>
        <p:sp>
          <p:nvSpPr>
            <p:cNvPr id="14" name="TextBox 14"/>
            <p:cNvSpPr txBox="1"/>
            <p:nvPr/>
          </p:nvSpPr>
          <p:spPr>
            <a:xfrm>
              <a:off x="0" y="-85725"/>
              <a:ext cx="12594035"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It will also streamline processes.</a:t>
              </a:r>
            </a:p>
          </p:txBody>
        </p:sp>
      </p:grpSp>
      <p:grpSp>
        <p:nvGrpSpPr>
          <p:cNvPr id="15" name="Group 15"/>
          <p:cNvGrpSpPr/>
          <p:nvPr/>
        </p:nvGrpSpPr>
        <p:grpSpPr>
          <a:xfrm>
            <a:off x="7850237" y="6832104"/>
            <a:ext cx="9445526" cy="453629"/>
            <a:chOff x="0" y="0"/>
            <a:chExt cx="12594035" cy="604838"/>
          </a:xfrm>
        </p:grpSpPr>
        <p:sp>
          <p:nvSpPr>
            <p:cNvPr id="16" name="Freeform 16"/>
            <p:cNvSpPr/>
            <p:nvPr/>
          </p:nvSpPr>
          <p:spPr>
            <a:xfrm>
              <a:off x="0" y="0"/>
              <a:ext cx="12594035" cy="604838"/>
            </a:xfrm>
            <a:custGeom>
              <a:avLst/>
              <a:gdLst/>
              <a:ahLst/>
              <a:cxnLst/>
              <a:rect l="l" t="t" r="r" b="b"/>
              <a:pathLst>
                <a:path w="12594035" h="604838">
                  <a:moveTo>
                    <a:pt x="0" y="0"/>
                  </a:moveTo>
                  <a:lnTo>
                    <a:pt x="12594035" y="0"/>
                  </a:lnTo>
                  <a:lnTo>
                    <a:pt x="12594035" y="604838"/>
                  </a:lnTo>
                  <a:lnTo>
                    <a:pt x="0" y="604838"/>
                  </a:lnTo>
                  <a:close/>
                </a:path>
              </a:pathLst>
            </a:custGeom>
            <a:solidFill>
              <a:srgbClr val="000000">
                <a:alpha val="0"/>
              </a:srgbClr>
            </a:solidFill>
          </p:spPr>
        </p:sp>
        <p:sp>
          <p:nvSpPr>
            <p:cNvPr id="17" name="TextBox 17"/>
            <p:cNvSpPr txBox="1"/>
            <p:nvPr/>
          </p:nvSpPr>
          <p:spPr>
            <a:xfrm>
              <a:off x="0" y="-85725"/>
              <a:ext cx="12594035" cy="690563"/>
            </a:xfrm>
            <a:prstGeom prst="rect">
              <a:avLst/>
            </a:prstGeom>
          </p:spPr>
          <p:txBody>
            <a:bodyPr lIns="0" tIns="0" rIns="0" bIns="0" rtlCol="0" anchor="t"/>
            <a:lstStyle/>
            <a:p>
              <a:pPr algn="l">
                <a:lnSpc>
                  <a:spcPts val="3562"/>
                </a:lnSpc>
              </a:pPr>
              <a:r>
                <a:rPr lang="en-US" sz="2187">
                  <a:solidFill>
                    <a:srgbClr val="272525"/>
                  </a:solidFill>
                  <a:latin typeface="Inter"/>
                  <a:ea typeface="Inter"/>
                  <a:cs typeface="Inter"/>
                  <a:sym typeface="Inter"/>
                </a:rPr>
                <a:t>Utilize the new system to maximize the benefits.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8c8a44223a99428c"/>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a920ee980ae54379"/>
            <a:stretch>
              <a:fillRect/>
            </a:stretch>
          </a:blipFill>
        </p:spPr>
      </p:sp>
      <p:grpSp>
        <p:nvGrpSpPr>
          <p:cNvPr id="6" name="Group 6"/>
          <p:cNvGrpSpPr/>
          <p:nvPr/>
        </p:nvGrpSpPr>
        <p:grpSpPr>
          <a:xfrm>
            <a:off x="7818239" y="974675"/>
            <a:ext cx="9509522" cy="1800820"/>
            <a:chOff x="0" y="0"/>
            <a:chExt cx="12679363" cy="2401093"/>
          </a:xfrm>
        </p:grpSpPr>
        <p:sp>
          <p:nvSpPr>
            <p:cNvPr id="7" name="Freeform 7"/>
            <p:cNvSpPr/>
            <p:nvPr/>
          </p:nvSpPr>
          <p:spPr>
            <a:xfrm>
              <a:off x="0" y="0"/>
              <a:ext cx="12679363" cy="2401093"/>
            </a:xfrm>
            <a:custGeom>
              <a:avLst/>
              <a:gdLst/>
              <a:ahLst/>
              <a:cxnLst/>
              <a:rect l="l" t="t" r="r" b="b"/>
              <a:pathLst>
                <a:path w="12679363" h="2401093">
                  <a:moveTo>
                    <a:pt x="0" y="0"/>
                  </a:moveTo>
                  <a:lnTo>
                    <a:pt x="12679363" y="0"/>
                  </a:lnTo>
                  <a:lnTo>
                    <a:pt x="12679363" y="2401093"/>
                  </a:lnTo>
                  <a:lnTo>
                    <a:pt x="0" y="2401093"/>
                  </a:lnTo>
                  <a:close/>
                </a:path>
              </a:pathLst>
            </a:custGeom>
            <a:solidFill>
              <a:srgbClr val="000000">
                <a:alpha val="0"/>
              </a:srgbClr>
            </a:solidFill>
          </p:spPr>
        </p:sp>
        <p:sp>
          <p:nvSpPr>
            <p:cNvPr id="8" name="TextBox 8"/>
            <p:cNvSpPr txBox="1"/>
            <p:nvPr/>
          </p:nvSpPr>
          <p:spPr>
            <a:xfrm>
              <a:off x="0" y="-28575"/>
              <a:ext cx="12679363" cy="2429668"/>
            </a:xfrm>
            <a:prstGeom prst="rect">
              <a:avLst/>
            </a:prstGeom>
          </p:spPr>
          <p:txBody>
            <a:bodyPr lIns="0" tIns="0" rIns="0" bIns="0" rtlCol="0" anchor="t"/>
            <a:lstStyle/>
            <a:p>
              <a:pPr algn="l">
                <a:lnSpc>
                  <a:spcPts val="7062"/>
                </a:lnSpc>
              </a:pPr>
              <a:r>
                <a:rPr lang="en-US" sz="5625" dirty="0">
                  <a:solidFill>
                    <a:srgbClr val="000000"/>
                  </a:solidFill>
                  <a:latin typeface="Petrona"/>
                  <a:ea typeface="Petrona"/>
                  <a:cs typeface="Petrona"/>
                  <a:sym typeface="Petrona"/>
                </a:rPr>
                <a:t>Login Page: The Gateway to User Roles</a:t>
              </a:r>
            </a:p>
          </p:txBody>
        </p:sp>
      </p:grpSp>
      <p:grpSp>
        <p:nvGrpSpPr>
          <p:cNvPr id="9" name="Group 9"/>
          <p:cNvGrpSpPr/>
          <p:nvPr/>
        </p:nvGrpSpPr>
        <p:grpSpPr>
          <a:xfrm>
            <a:off x="7818239" y="3187005"/>
            <a:ext cx="9509522" cy="878086"/>
            <a:chOff x="0" y="0"/>
            <a:chExt cx="12679363" cy="1170782"/>
          </a:xfrm>
        </p:grpSpPr>
        <p:sp>
          <p:nvSpPr>
            <p:cNvPr id="10" name="Freeform 10"/>
            <p:cNvSpPr/>
            <p:nvPr/>
          </p:nvSpPr>
          <p:spPr>
            <a:xfrm>
              <a:off x="0" y="0"/>
              <a:ext cx="12679363" cy="1170782"/>
            </a:xfrm>
            <a:custGeom>
              <a:avLst/>
              <a:gdLst/>
              <a:ahLst/>
              <a:cxnLst/>
              <a:rect l="l" t="t" r="r" b="b"/>
              <a:pathLst>
                <a:path w="12679363" h="1170782">
                  <a:moveTo>
                    <a:pt x="0" y="0"/>
                  </a:moveTo>
                  <a:lnTo>
                    <a:pt x="12679363" y="0"/>
                  </a:lnTo>
                  <a:lnTo>
                    <a:pt x="12679363" y="1170782"/>
                  </a:lnTo>
                  <a:lnTo>
                    <a:pt x="0" y="1170782"/>
                  </a:lnTo>
                  <a:close/>
                </a:path>
              </a:pathLst>
            </a:custGeom>
            <a:solidFill>
              <a:srgbClr val="000000">
                <a:alpha val="0"/>
              </a:srgbClr>
            </a:solidFill>
          </p:spPr>
        </p:sp>
        <p:sp>
          <p:nvSpPr>
            <p:cNvPr id="11" name="TextBox 11"/>
            <p:cNvSpPr txBox="1"/>
            <p:nvPr/>
          </p:nvSpPr>
          <p:spPr>
            <a:xfrm>
              <a:off x="0" y="-95250"/>
              <a:ext cx="12679363" cy="1266032"/>
            </a:xfrm>
            <a:prstGeom prst="rect">
              <a:avLst/>
            </a:prstGeom>
          </p:spPr>
          <p:txBody>
            <a:bodyPr lIns="0" tIns="0" rIns="0" bIns="0" rtlCol="0" anchor="t"/>
            <a:lstStyle/>
            <a:p>
              <a:pPr algn="l">
                <a:lnSpc>
                  <a:spcPts val="3437"/>
                </a:lnSpc>
              </a:pPr>
              <a:r>
                <a:rPr lang="en-US" sz="2125" dirty="0">
                  <a:solidFill>
                    <a:srgbClr val="272525"/>
                  </a:solidFill>
                  <a:latin typeface="Inter"/>
                  <a:ea typeface="Inter"/>
                  <a:cs typeface="Inter"/>
                  <a:sym typeface="Inter"/>
                </a:rPr>
                <a:t>The login page is the entry point to the CRM system. It accepts User IDs and Passwords. Secure authentication ensures only authorized access.</a:t>
              </a:r>
            </a:p>
          </p:txBody>
        </p:sp>
      </p:grpSp>
      <p:sp>
        <p:nvSpPr>
          <p:cNvPr id="12" name="Freeform 12" descr="preencoded.png"/>
          <p:cNvSpPr/>
          <p:nvPr/>
        </p:nvSpPr>
        <p:spPr>
          <a:xfrm>
            <a:off x="7818239" y="4373761"/>
            <a:ext cx="1371897" cy="1646188"/>
          </a:xfrm>
          <a:custGeom>
            <a:avLst/>
            <a:gdLst/>
            <a:ahLst/>
            <a:cxnLst/>
            <a:rect l="l" t="t" r="r" b="b"/>
            <a:pathLst>
              <a:path w="1371897" h="1646188">
                <a:moveTo>
                  <a:pt x="0" y="0"/>
                </a:moveTo>
                <a:lnTo>
                  <a:pt x="1371897" y="0"/>
                </a:lnTo>
                <a:lnTo>
                  <a:pt x="1371897" y="1646188"/>
                </a:lnTo>
                <a:lnTo>
                  <a:pt x="0" y="1646188"/>
                </a:lnTo>
                <a:lnTo>
                  <a:pt x="0" y="0"/>
                </a:lnTo>
                <a:close/>
              </a:path>
            </a:pathLst>
          </a:custGeom>
          <a:blipFill>
            <a:blip r:embed="R926285172dce46e1"/>
            <a:stretch>
              <a:fillRect t="-60" b="-60"/>
            </a:stretch>
          </a:blipFill>
        </p:spPr>
      </p:sp>
      <p:grpSp>
        <p:nvGrpSpPr>
          <p:cNvPr id="13" name="Group 13"/>
          <p:cNvGrpSpPr/>
          <p:nvPr/>
        </p:nvGrpSpPr>
        <p:grpSpPr>
          <a:xfrm>
            <a:off x="9601646" y="4648051"/>
            <a:ext cx="3601342" cy="450205"/>
            <a:chOff x="0" y="0"/>
            <a:chExt cx="4801790" cy="600273"/>
          </a:xfrm>
        </p:grpSpPr>
        <p:sp>
          <p:nvSpPr>
            <p:cNvPr id="14" name="Freeform 14"/>
            <p:cNvSpPr/>
            <p:nvPr/>
          </p:nvSpPr>
          <p:spPr>
            <a:xfrm>
              <a:off x="0" y="0"/>
              <a:ext cx="4801790" cy="600273"/>
            </a:xfrm>
            <a:custGeom>
              <a:avLst/>
              <a:gdLst/>
              <a:ahLst/>
              <a:cxnLst/>
              <a:rect l="l" t="t" r="r" b="b"/>
              <a:pathLst>
                <a:path w="4801790" h="600273">
                  <a:moveTo>
                    <a:pt x="0" y="0"/>
                  </a:moveTo>
                  <a:lnTo>
                    <a:pt x="4801790" y="0"/>
                  </a:lnTo>
                  <a:lnTo>
                    <a:pt x="4801790" y="600273"/>
                  </a:lnTo>
                  <a:lnTo>
                    <a:pt x="0" y="600273"/>
                  </a:lnTo>
                  <a:close/>
                </a:path>
              </a:pathLst>
            </a:custGeom>
            <a:solidFill>
              <a:srgbClr val="000000">
                <a:alpha val="0"/>
              </a:srgbClr>
            </a:solidFill>
          </p:spPr>
        </p:sp>
        <p:sp>
          <p:nvSpPr>
            <p:cNvPr id="15" name="TextBox 15"/>
            <p:cNvSpPr txBox="1"/>
            <p:nvPr/>
          </p:nvSpPr>
          <p:spPr>
            <a:xfrm>
              <a:off x="0" y="-9525"/>
              <a:ext cx="4801790" cy="609798"/>
            </a:xfrm>
            <a:prstGeom prst="rect">
              <a:avLst/>
            </a:prstGeom>
          </p:spPr>
          <p:txBody>
            <a:bodyPr lIns="0" tIns="0" rIns="0" bIns="0" rtlCol="0" anchor="t"/>
            <a:lstStyle/>
            <a:p>
              <a:pPr algn="l">
                <a:lnSpc>
                  <a:spcPts val="3499"/>
                </a:lnSpc>
              </a:pPr>
              <a:r>
                <a:rPr lang="en-US" sz="2812" dirty="0">
                  <a:solidFill>
                    <a:srgbClr val="272525"/>
                  </a:solidFill>
                  <a:latin typeface="Petrona"/>
                  <a:ea typeface="Petrona"/>
                  <a:cs typeface="Petrona"/>
                  <a:sym typeface="Petrona"/>
                </a:rPr>
                <a:t>User ID</a:t>
              </a:r>
            </a:p>
          </p:txBody>
        </p:sp>
      </p:grpSp>
      <p:grpSp>
        <p:nvGrpSpPr>
          <p:cNvPr id="16" name="Group 16"/>
          <p:cNvGrpSpPr/>
          <p:nvPr/>
        </p:nvGrpSpPr>
        <p:grpSpPr>
          <a:xfrm>
            <a:off x="9601646" y="5262860"/>
            <a:ext cx="7726115" cy="439042"/>
            <a:chOff x="0" y="0"/>
            <a:chExt cx="10301487" cy="585390"/>
          </a:xfrm>
        </p:grpSpPr>
        <p:sp>
          <p:nvSpPr>
            <p:cNvPr id="17" name="Freeform 17"/>
            <p:cNvSpPr/>
            <p:nvPr/>
          </p:nvSpPr>
          <p:spPr>
            <a:xfrm>
              <a:off x="0" y="0"/>
              <a:ext cx="10301487" cy="585390"/>
            </a:xfrm>
            <a:custGeom>
              <a:avLst/>
              <a:gdLst/>
              <a:ahLst/>
              <a:cxnLst/>
              <a:rect l="l" t="t" r="r" b="b"/>
              <a:pathLst>
                <a:path w="10301487" h="585390">
                  <a:moveTo>
                    <a:pt x="0" y="0"/>
                  </a:moveTo>
                  <a:lnTo>
                    <a:pt x="10301487" y="0"/>
                  </a:lnTo>
                  <a:lnTo>
                    <a:pt x="10301487" y="585390"/>
                  </a:lnTo>
                  <a:lnTo>
                    <a:pt x="0" y="585390"/>
                  </a:lnTo>
                  <a:close/>
                </a:path>
              </a:pathLst>
            </a:custGeom>
            <a:solidFill>
              <a:srgbClr val="000000">
                <a:alpha val="0"/>
              </a:srgbClr>
            </a:solidFill>
          </p:spPr>
        </p:sp>
        <p:sp>
          <p:nvSpPr>
            <p:cNvPr id="18" name="TextBox 18"/>
            <p:cNvSpPr txBox="1"/>
            <p:nvPr/>
          </p:nvSpPr>
          <p:spPr>
            <a:xfrm>
              <a:off x="0" y="-95250"/>
              <a:ext cx="10301487" cy="680640"/>
            </a:xfrm>
            <a:prstGeom prst="rect">
              <a:avLst/>
            </a:prstGeom>
          </p:spPr>
          <p:txBody>
            <a:bodyPr lIns="0" tIns="0" rIns="0" bIns="0" rtlCol="0" anchor="t"/>
            <a:lstStyle/>
            <a:p>
              <a:pPr algn="l">
                <a:lnSpc>
                  <a:spcPts val="3437"/>
                </a:lnSpc>
              </a:pPr>
              <a:r>
                <a:rPr lang="en-US" sz="2125" dirty="0">
                  <a:solidFill>
                    <a:srgbClr val="272525"/>
                  </a:solidFill>
                  <a:latin typeface="Inter"/>
                  <a:ea typeface="Inter"/>
                  <a:cs typeface="Inter"/>
                  <a:sym typeface="Inter"/>
                </a:rPr>
                <a:t>Users enter their unique ID.</a:t>
              </a:r>
            </a:p>
          </p:txBody>
        </p:sp>
      </p:grpSp>
      <p:sp>
        <p:nvSpPr>
          <p:cNvPr id="19" name="Freeform 19" descr="preencoded.png"/>
          <p:cNvSpPr/>
          <p:nvPr/>
        </p:nvSpPr>
        <p:spPr>
          <a:xfrm>
            <a:off x="7818239" y="6019949"/>
            <a:ext cx="1371897" cy="1646188"/>
          </a:xfrm>
          <a:custGeom>
            <a:avLst/>
            <a:gdLst/>
            <a:ahLst/>
            <a:cxnLst/>
            <a:rect l="l" t="t" r="r" b="b"/>
            <a:pathLst>
              <a:path w="1371897" h="1646188">
                <a:moveTo>
                  <a:pt x="0" y="0"/>
                </a:moveTo>
                <a:lnTo>
                  <a:pt x="1371897" y="0"/>
                </a:lnTo>
                <a:lnTo>
                  <a:pt x="1371897" y="1646187"/>
                </a:lnTo>
                <a:lnTo>
                  <a:pt x="0" y="1646187"/>
                </a:lnTo>
                <a:lnTo>
                  <a:pt x="0" y="0"/>
                </a:lnTo>
                <a:close/>
              </a:path>
            </a:pathLst>
          </a:custGeom>
          <a:blipFill>
            <a:blip r:embed="R9db08c9d5d8549a5"/>
            <a:stretch>
              <a:fillRect t="-60" b="-60"/>
            </a:stretch>
          </a:blipFill>
        </p:spPr>
      </p:sp>
      <p:grpSp>
        <p:nvGrpSpPr>
          <p:cNvPr id="20" name="Group 20"/>
          <p:cNvGrpSpPr/>
          <p:nvPr/>
        </p:nvGrpSpPr>
        <p:grpSpPr>
          <a:xfrm>
            <a:off x="9601646" y="6294239"/>
            <a:ext cx="3601342" cy="450205"/>
            <a:chOff x="0" y="0"/>
            <a:chExt cx="4801790" cy="600273"/>
          </a:xfrm>
        </p:grpSpPr>
        <p:sp>
          <p:nvSpPr>
            <p:cNvPr id="21" name="Freeform 21"/>
            <p:cNvSpPr/>
            <p:nvPr/>
          </p:nvSpPr>
          <p:spPr>
            <a:xfrm>
              <a:off x="0" y="0"/>
              <a:ext cx="4801790" cy="600273"/>
            </a:xfrm>
            <a:custGeom>
              <a:avLst/>
              <a:gdLst/>
              <a:ahLst/>
              <a:cxnLst/>
              <a:rect l="l" t="t" r="r" b="b"/>
              <a:pathLst>
                <a:path w="4801790" h="600273">
                  <a:moveTo>
                    <a:pt x="0" y="0"/>
                  </a:moveTo>
                  <a:lnTo>
                    <a:pt x="4801790" y="0"/>
                  </a:lnTo>
                  <a:lnTo>
                    <a:pt x="4801790" y="600273"/>
                  </a:lnTo>
                  <a:lnTo>
                    <a:pt x="0" y="600273"/>
                  </a:lnTo>
                  <a:close/>
                </a:path>
              </a:pathLst>
            </a:custGeom>
            <a:solidFill>
              <a:srgbClr val="000000">
                <a:alpha val="0"/>
              </a:srgbClr>
            </a:solidFill>
          </p:spPr>
        </p:sp>
        <p:sp>
          <p:nvSpPr>
            <p:cNvPr id="22" name="TextBox 22"/>
            <p:cNvSpPr txBox="1"/>
            <p:nvPr/>
          </p:nvSpPr>
          <p:spPr>
            <a:xfrm>
              <a:off x="0" y="-9525"/>
              <a:ext cx="4801790" cy="609798"/>
            </a:xfrm>
            <a:prstGeom prst="rect">
              <a:avLst/>
            </a:prstGeom>
          </p:spPr>
          <p:txBody>
            <a:bodyPr lIns="0" tIns="0" rIns="0" bIns="0" rtlCol="0" anchor="t"/>
            <a:lstStyle/>
            <a:p>
              <a:pPr algn="l">
                <a:lnSpc>
                  <a:spcPts val="3499"/>
                </a:lnSpc>
              </a:pPr>
              <a:r>
                <a:rPr lang="en-US" sz="2812" dirty="0">
                  <a:solidFill>
                    <a:srgbClr val="272525"/>
                  </a:solidFill>
                  <a:latin typeface="Petrona"/>
                  <a:ea typeface="Petrona"/>
                  <a:cs typeface="Petrona"/>
                  <a:sym typeface="Petrona"/>
                </a:rPr>
                <a:t>Password</a:t>
              </a:r>
            </a:p>
          </p:txBody>
        </p:sp>
      </p:grpSp>
      <p:grpSp>
        <p:nvGrpSpPr>
          <p:cNvPr id="23" name="Group 23"/>
          <p:cNvGrpSpPr/>
          <p:nvPr/>
        </p:nvGrpSpPr>
        <p:grpSpPr>
          <a:xfrm>
            <a:off x="9601646" y="6909047"/>
            <a:ext cx="7726115" cy="439042"/>
            <a:chOff x="0" y="0"/>
            <a:chExt cx="10301487" cy="585390"/>
          </a:xfrm>
        </p:grpSpPr>
        <p:sp>
          <p:nvSpPr>
            <p:cNvPr id="24" name="Freeform 24"/>
            <p:cNvSpPr/>
            <p:nvPr/>
          </p:nvSpPr>
          <p:spPr>
            <a:xfrm>
              <a:off x="0" y="0"/>
              <a:ext cx="10301487" cy="585390"/>
            </a:xfrm>
            <a:custGeom>
              <a:avLst/>
              <a:gdLst/>
              <a:ahLst/>
              <a:cxnLst/>
              <a:rect l="l" t="t" r="r" b="b"/>
              <a:pathLst>
                <a:path w="10301487" h="585390">
                  <a:moveTo>
                    <a:pt x="0" y="0"/>
                  </a:moveTo>
                  <a:lnTo>
                    <a:pt x="10301487" y="0"/>
                  </a:lnTo>
                  <a:lnTo>
                    <a:pt x="10301487" y="585390"/>
                  </a:lnTo>
                  <a:lnTo>
                    <a:pt x="0" y="585390"/>
                  </a:lnTo>
                  <a:close/>
                </a:path>
              </a:pathLst>
            </a:custGeom>
            <a:solidFill>
              <a:srgbClr val="000000">
                <a:alpha val="0"/>
              </a:srgbClr>
            </a:solidFill>
          </p:spPr>
        </p:sp>
        <p:sp>
          <p:nvSpPr>
            <p:cNvPr id="25" name="TextBox 25"/>
            <p:cNvSpPr txBox="1"/>
            <p:nvPr/>
          </p:nvSpPr>
          <p:spPr>
            <a:xfrm>
              <a:off x="0" y="-95250"/>
              <a:ext cx="10301487" cy="680640"/>
            </a:xfrm>
            <a:prstGeom prst="rect">
              <a:avLst/>
            </a:prstGeom>
          </p:spPr>
          <p:txBody>
            <a:bodyPr lIns="0" tIns="0" rIns="0" bIns="0" rtlCol="0" anchor="t"/>
            <a:lstStyle/>
            <a:p>
              <a:pPr algn="l">
                <a:lnSpc>
                  <a:spcPts val="3437"/>
                </a:lnSpc>
              </a:pPr>
              <a:r>
                <a:rPr lang="en-US" sz="2125" dirty="0">
                  <a:solidFill>
                    <a:srgbClr val="272525"/>
                  </a:solidFill>
                  <a:latin typeface="Inter"/>
                  <a:ea typeface="Inter"/>
                  <a:cs typeface="Inter"/>
                  <a:sym typeface="Inter"/>
                </a:rPr>
                <a:t>Users enter a secure password.</a:t>
              </a:r>
            </a:p>
          </p:txBody>
        </p:sp>
      </p:grpSp>
      <p:sp>
        <p:nvSpPr>
          <p:cNvPr id="26" name="Freeform 26" descr="preencoded.png"/>
          <p:cNvSpPr/>
          <p:nvPr/>
        </p:nvSpPr>
        <p:spPr>
          <a:xfrm>
            <a:off x="7818239" y="7666136"/>
            <a:ext cx="1371897" cy="1646187"/>
          </a:xfrm>
          <a:custGeom>
            <a:avLst/>
            <a:gdLst/>
            <a:ahLst/>
            <a:cxnLst/>
            <a:rect l="l" t="t" r="r" b="b"/>
            <a:pathLst>
              <a:path w="1371897" h="1646187">
                <a:moveTo>
                  <a:pt x="0" y="0"/>
                </a:moveTo>
                <a:lnTo>
                  <a:pt x="1371897" y="0"/>
                </a:lnTo>
                <a:lnTo>
                  <a:pt x="1371897" y="1646188"/>
                </a:lnTo>
                <a:lnTo>
                  <a:pt x="0" y="1646188"/>
                </a:lnTo>
                <a:lnTo>
                  <a:pt x="0" y="0"/>
                </a:lnTo>
                <a:close/>
              </a:path>
            </a:pathLst>
          </a:custGeom>
          <a:blipFill>
            <a:blip r:embed="R8ee53cd85a4e4f61"/>
            <a:stretch>
              <a:fillRect t="-60" b="-60"/>
            </a:stretch>
          </a:blipFill>
        </p:spPr>
      </p:sp>
      <p:grpSp>
        <p:nvGrpSpPr>
          <p:cNvPr id="27" name="Group 27"/>
          <p:cNvGrpSpPr/>
          <p:nvPr/>
        </p:nvGrpSpPr>
        <p:grpSpPr>
          <a:xfrm>
            <a:off x="9601646" y="7940427"/>
            <a:ext cx="3601342" cy="450205"/>
            <a:chOff x="0" y="0"/>
            <a:chExt cx="4801790" cy="600273"/>
          </a:xfrm>
        </p:grpSpPr>
        <p:sp>
          <p:nvSpPr>
            <p:cNvPr id="28" name="Freeform 28"/>
            <p:cNvSpPr/>
            <p:nvPr/>
          </p:nvSpPr>
          <p:spPr>
            <a:xfrm>
              <a:off x="0" y="0"/>
              <a:ext cx="4801790" cy="600273"/>
            </a:xfrm>
            <a:custGeom>
              <a:avLst/>
              <a:gdLst/>
              <a:ahLst/>
              <a:cxnLst/>
              <a:rect l="l" t="t" r="r" b="b"/>
              <a:pathLst>
                <a:path w="4801790" h="600273">
                  <a:moveTo>
                    <a:pt x="0" y="0"/>
                  </a:moveTo>
                  <a:lnTo>
                    <a:pt x="4801790" y="0"/>
                  </a:lnTo>
                  <a:lnTo>
                    <a:pt x="4801790" y="600273"/>
                  </a:lnTo>
                  <a:lnTo>
                    <a:pt x="0" y="600273"/>
                  </a:lnTo>
                  <a:close/>
                </a:path>
              </a:pathLst>
            </a:custGeom>
            <a:solidFill>
              <a:srgbClr val="000000">
                <a:alpha val="0"/>
              </a:srgbClr>
            </a:solidFill>
          </p:spPr>
        </p:sp>
        <p:sp>
          <p:nvSpPr>
            <p:cNvPr id="29" name="TextBox 29"/>
            <p:cNvSpPr txBox="1"/>
            <p:nvPr/>
          </p:nvSpPr>
          <p:spPr>
            <a:xfrm>
              <a:off x="0" y="-9525"/>
              <a:ext cx="4801790" cy="609798"/>
            </a:xfrm>
            <a:prstGeom prst="rect">
              <a:avLst/>
            </a:prstGeom>
          </p:spPr>
          <p:txBody>
            <a:bodyPr lIns="0" tIns="0" rIns="0" bIns="0" rtlCol="0" anchor="t"/>
            <a:lstStyle/>
            <a:p>
              <a:pPr algn="l">
                <a:lnSpc>
                  <a:spcPts val="3499"/>
                </a:lnSpc>
              </a:pPr>
              <a:r>
                <a:rPr lang="en-US" sz="2812" dirty="0">
                  <a:solidFill>
                    <a:srgbClr val="272525"/>
                  </a:solidFill>
                  <a:latin typeface="Petrona"/>
                  <a:ea typeface="Petrona"/>
                  <a:cs typeface="Petrona"/>
                  <a:sym typeface="Petrona"/>
                </a:rPr>
                <a:t>Authentication</a:t>
              </a:r>
            </a:p>
          </p:txBody>
        </p:sp>
      </p:grpSp>
      <p:grpSp>
        <p:nvGrpSpPr>
          <p:cNvPr id="30" name="Group 30"/>
          <p:cNvGrpSpPr/>
          <p:nvPr/>
        </p:nvGrpSpPr>
        <p:grpSpPr>
          <a:xfrm>
            <a:off x="9601646" y="8555236"/>
            <a:ext cx="7726115" cy="439042"/>
            <a:chOff x="0" y="0"/>
            <a:chExt cx="10301487" cy="585390"/>
          </a:xfrm>
        </p:grpSpPr>
        <p:sp>
          <p:nvSpPr>
            <p:cNvPr id="31" name="Freeform 31"/>
            <p:cNvSpPr/>
            <p:nvPr/>
          </p:nvSpPr>
          <p:spPr>
            <a:xfrm>
              <a:off x="0" y="0"/>
              <a:ext cx="10301487" cy="585390"/>
            </a:xfrm>
            <a:custGeom>
              <a:avLst/>
              <a:gdLst/>
              <a:ahLst/>
              <a:cxnLst/>
              <a:rect l="l" t="t" r="r" b="b"/>
              <a:pathLst>
                <a:path w="10301487" h="585390">
                  <a:moveTo>
                    <a:pt x="0" y="0"/>
                  </a:moveTo>
                  <a:lnTo>
                    <a:pt x="10301487" y="0"/>
                  </a:lnTo>
                  <a:lnTo>
                    <a:pt x="10301487" y="585390"/>
                  </a:lnTo>
                  <a:lnTo>
                    <a:pt x="0" y="585390"/>
                  </a:lnTo>
                  <a:close/>
                </a:path>
              </a:pathLst>
            </a:custGeom>
            <a:solidFill>
              <a:srgbClr val="000000">
                <a:alpha val="0"/>
              </a:srgbClr>
            </a:solidFill>
          </p:spPr>
        </p:sp>
        <p:sp>
          <p:nvSpPr>
            <p:cNvPr id="32" name="TextBox 32"/>
            <p:cNvSpPr txBox="1"/>
            <p:nvPr/>
          </p:nvSpPr>
          <p:spPr>
            <a:xfrm>
              <a:off x="0" y="-95250"/>
              <a:ext cx="10301487" cy="680640"/>
            </a:xfrm>
            <a:prstGeom prst="rect">
              <a:avLst/>
            </a:prstGeom>
          </p:spPr>
          <p:txBody>
            <a:bodyPr lIns="0" tIns="0" rIns="0" bIns="0" rtlCol="0" anchor="t"/>
            <a:lstStyle/>
            <a:p>
              <a:pPr algn="l">
                <a:lnSpc>
                  <a:spcPts val="3437"/>
                </a:lnSpc>
              </a:pPr>
              <a:r>
                <a:rPr lang="en-US" sz="2125" dirty="0">
                  <a:solidFill>
                    <a:srgbClr val="272525"/>
                  </a:solidFill>
                  <a:latin typeface="Inter"/>
                  <a:ea typeface="Inter"/>
                  <a:cs typeface="Inter"/>
                  <a:sym typeface="Inter"/>
                </a:rPr>
                <a:t>The system verifies credentials.</a:t>
              </a:r>
            </a:p>
          </p:txBody>
        </p:sp>
      </p:gr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6d672f81d36e442b"/>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f652af0244e94acc"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cf64e179ad194750"/>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afbd39e938344f1b"/>
            <a:stretch>
              <a:fillRect l="0" t="0" r="0" b="0"/>
            </a:stretch>
          </a:blipFill>
        </p:spPr>
      </p:sp>
      <p:grpSp>
        <p:nvGrpSpPr>
          <p:cNvPr name="Group 7" id="7"/>
          <p:cNvGrpSpPr/>
          <p:nvPr/>
        </p:nvGrpSpPr>
        <p:grpSpPr>
          <a:xfrm rot="0">
            <a:off x="992238" y="3139380"/>
            <a:ext cx="9445526" cy="1860649"/>
            <a:chOff x="0" y="0"/>
            <a:chExt cx="12594035" cy="2480865"/>
          </a:xfrm>
        </p:grpSpPr>
        <p:sp>
          <p:nvSpPr>
            <p:cNvPr name="Freeform 8" id="8"/>
            <p:cNvSpPr/>
            <p:nvPr/>
          </p:nvSpPr>
          <p:spPr>
            <a:xfrm flipH="false" flipV="false" rot="0">
              <a:off x="0" y="0"/>
              <a:ext cx="12594035" cy="2480865"/>
            </a:xfrm>
            <a:custGeom>
              <a:avLst/>
              <a:gdLst/>
              <a:ahLst/>
              <a:cxnLst/>
              <a:rect r="r" b="b" t="t" l="l"/>
              <a:pathLst>
                <a:path h="2480865" w="12594035">
                  <a:moveTo>
                    <a:pt x="0" y="0"/>
                  </a:moveTo>
                  <a:lnTo>
                    <a:pt x="12594035" y="0"/>
                  </a:lnTo>
                  <a:lnTo>
                    <a:pt x="12594035" y="2480865"/>
                  </a:lnTo>
                  <a:lnTo>
                    <a:pt x="0" y="2480865"/>
                  </a:lnTo>
                  <a:close/>
                </a:path>
              </a:pathLst>
            </a:custGeom>
            <a:solidFill>
              <a:srgbClr val="000000">
                <a:alpha val="0"/>
              </a:srgbClr>
            </a:solidFill>
          </p:spPr>
        </p:sp>
        <p:sp>
          <p:nvSpPr>
            <p:cNvPr name="TextBox 9" id="9"/>
            <p:cNvSpPr txBox="true"/>
            <p:nvPr/>
          </p:nvSpPr>
          <p:spPr>
            <a:xfrm>
              <a:off x="0" y="-47625"/>
              <a:ext cx="12594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Skyline CRM: Built for Construction Success</a:t>
              </a:r>
            </a:p>
          </p:txBody>
        </p:sp>
      </p:grpSp>
      <p:grpSp>
        <p:nvGrpSpPr>
          <p:cNvPr name="Group 10" id="10"/>
          <p:cNvGrpSpPr/>
          <p:nvPr/>
        </p:nvGrpSpPr>
        <p:grpSpPr>
          <a:xfrm rot="0">
            <a:off x="992238" y="5425231"/>
            <a:ext cx="9445526" cy="907256"/>
            <a:chOff x="0" y="0"/>
            <a:chExt cx="12594035" cy="1209675"/>
          </a:xfrm>
        </p:grpSpPr>
        <p:sp>
          <p:nvSpPr>
            <p:cNvPr name="Freeform 11" id="11"/>
            <p:cNvSpPr/>
            <p:nvPr/>
          </p:nvSpPr>
          <p:spPr>
            <a:xfrm flipH="false" flipV="false" rot="0">
              <a:off x="0" y="0"/>
              <a:ext cx="12594035" cy="1209675"/>
            </a:xfrm>
            <a:custGeom>
              <a:avLst/>
              <a:gdLst/>
              <a:ahLst/>
              <a:cxnLst/>
              <a:rect r="r" b="b" t="t" l="l"/>
              <a:pathLst>
                <a:path h="1209675" w="12594035">
                  <a:moveTo>
                    <a:pt x="0" y="0"/>
                  </a:moveTo>
                  <a:lnTo>
                    <a:pt x="12594035" y="0"/>
                  </a:lnTo>
                  <a:lnTo>
                    <a:pt x="12594035" y="1209675"/>
                  </a:lnTo>
                  <a:lnTo>
                    <a:pt x="0" y="1209675"/>
                  </a:lnTo>
                  <a:close/>
                </a:path>
              </a:pathLst>
            </a:custGeom>
            <a:solidFill>
              <a:srgbClr val="000000">
                <a:alpha val="0"/>
              </a:srgbClr>
            </a:solidFill>
          </p:spPr>
        </p:sp>
        <p:sp>
          <p:nvSpPr>
            <p:cNvPr name="TextBox 12" id="12"/>
            <p:cNvSpPr txBox="true"/>
            <p:nvPr/>
          </p:nvSpPr>
          <p:spPr>
            <a:xfrm>
              <a:off x="0" y="-85725"/>
              <a:ext cx="12594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Streamline your operations, win more bids, and boost profitability with Skyline CRM.</a:t>
              </a:r>
            </a:p>
          </p:txBody>
        </p:sp>
      </p:grpSp>
      <p:grpSp>
        <p:nvGrpSpPr>
          <p:cNvPr name="Group 13" id="13"/>
          <p:cNvGrpSpPr/>
          <p:nvPr/>
        </p:nvGrpSpPr>
        <p:grpSpPr>
          <a:xfrm rot="0">
            <a:off x="987475" y="6667797"/>
            <a:ext cx="463154" cy="463154"/>
            <a:chOff x="0" y="0"/>
            <a:chExt cx="617538" cy="617538"/>
          </a:xfrm>
        </p:grpSpPr>
        <p:sp>
          <p:nvSpPr>
            <p:cNvPr name="Freeform 14" id="14"/>
            <p:cNvSpPr/>
            <p:nvPr/>
          </p:nvSpPr>
          <p:spPr>
            <a:xfrm flipH="false" flipV="false" rot="0">
              <a:off x="0" y="0"/>
              <a:ext cx="617601" cy="617601"/>
            </a:xfrm>
            <a:custGeom>
              <a:avLst/>
              <a:gdLst/>
              <a:ahLst/>
              <a:cxnLst/>
              <a:rect r="r" b="b" t="t" l="l"/>
              <a:pathLst>
                <a:path h="617601" w="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9992d3fc0a074b20"/>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6638a92b8f5242a9"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1d3515738ad74168"/>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8e5c45c23b254d38"/>
            <a:stretch>
              <a:fillRect l="0" t="0" r="0" b="0"/>
            </a:stretch>
          </a:blipFill>
        </p:spPr>
      </p:sp>
      <p:grpSp>
        <p:nvGrpSpPr>
          <p:cNvPr name="Group 7" id="7"/>
          <p:cNvGrpSpPr/>
          <p:nvPr/>
        </p:nvGrpSpPr>
        <p:grpSpPr>
          <a:xfrm rot="0">
            <a:off x="992238" y="938659"/>
            <a:ext cx="9445526" cy="1860649"/>
            <a:chOff x="0" y="0"/>
            <a:chExt cx="12594035" cy="2480865"/>
          </a:xfrm>
        </p:grpSpPr>
        <p:sp>
          <p:nvSpPr>
            <p:cNvPr name="Freeform 8" id="8"/>
            <p:cNvSpPr/>
            <p:nvPr/>
          </p:nvSpPr>
          <p:spPr>
            <a:xfrm flipH="false" flipV="false" rot="0">
              <a:off x="0" y="0"/>
              <a:ext cx="12594035" cy="2480865"/>
            </a:xfrm>
            <a:custGeom>
              <a:avLst/>
              <a:gdLst/>
              <a:ahLst/>
              <a:cxnLst/>
              <a:rect r="r" b="b" t="t" l="l"/>
              <a:pathLst>
                <a:path h="2480865" w="12594035">
                  <a:moveTo>
                    <a:pt x="0" y="0"/>
                  </a:moveTo>
                  <a:lnTo>
                    <a:pt x="12594035" y="0"/>
                  </a:lnTo>
                  <a:lnTo>
                    <a:pt x="12594035" y="2480865"/>
                  </a:lnTo>
                  <a:lnTo>
                    <a:pt x="0" y="2480865"/>
                  </a:lnTo>
                  <a:close/>
                </a:path>
              </a:pathLst>
            </a:custGeom>
            <a:solidFill>
              <a:srgbClr val="000000">
                <a:alpha val="0"/>
              </a:srgbClr>
            </a:solidFill>
          </p:spPr>
        </p:sp>
        <p:sp>
          <p:nvSpPr>
            <p:cNvPr name="TextBox 9" id="9"/>
            <p:cNvSpPr txBox="true"/>
            <p:nvPr/>
          </p:nvSpPr>
          <p:spPr>
            <a:xfrm>
              <a:off x="0" y="-47625"/>
              <a:ext cx="12594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CRM Admin Dashboard for Construction</a:t>
              </a:r>
            </a:p>
          </p:txBody>
        </p:sp>
      </p:grpSp>
      <p:grpSp>
        <p:nvGrpSpPr>
          <p:cNvPr name="Group 10" id="10"/>
          <p:cNvGrpSpPr/>
          <p:nvPr/>
        </p:nvGrpSpPr>
        <p:grpSpPr>
          <a:xfrm rot="0">
            <a:off x="992238" y="3224510"/>
            <a:ext cx="9445526" cy="2721769"/>
            <a:chOff x="0" y="0"/>
            <a:chExt cx="12594035" cy="3629025"/>
          </a:xfrm>
        </p:grpSpPr>
        <p:sp>
          <p:nvSpPr>
            <p:cNvPr name="Freeform 11" id="11"/>
            <p:cNvSpPr/>
            <p:nvPr/>
          </p:nvSpPr>
          <p:spPr>
            <a:xfrm flipH="false" flipV="false" rot="0">
              <a:off x="0" y="0"/>
              <a:ext cx="12594035" cy="3629025"/>
            </a:xfrm>
            <a:custGeom>
              <a:avLst/>
              <a:gdLst/>
              <a:ahLst/>
              <a:cxnLst/>
              <a:rect r="r" b="b" t="t" l="l"/>
              <a:pathLst>
                <a:path h="3629025" w="12594035">
                  <a:moveTo>
                    <a:pt x="0" y="0"/>
                  </a:moveTo>
                  <a:lnTo>
                    <a:pt x="12594035" y="0"/>
                  </a:lnTo>
                  <a:lnTo>
                    <a:pt x="12594035" y="3629025"/>
                  </a:lnTo>
                  <a:lnTo>
                    <a:pt x="0" y="3629025"/>
                  </a:lnTo>
                  <a:close/>
                </a:path>
              </a:pathLst>
            </a:custGeom>
            <a:solidFill>
              <a:srgbClr val="000000">
                <a:alpha val="0"/>
              </a:srgbClr>
            </a:solidFill>
          </p:spPr>
        </p:sp>
        <p:sp>
          <p:nvSpPr>
            <p:cNvPr name="TextBox 12" id="12"/>
            <p:cNvSpPr txBox="true"/>
            <p:nvPr/>
          </p:nvSpPr>
          <p:spPr>
            <a:xfrm>
              <a:off x="0" y="-85725"/>
              <a:ext cx="12594035" cy="371475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Welcome to the CRM Admin Dashboard presentation. This tool is designed to streamline user management, task tracking, and overall efficiency for construction companies. It acts as a central hub, providing comprehensive oversight and control. The dashboard ensures seamless operations and facilitates effective communication across all teams.</a:t>
              </a:r>
            </a:p>
          </p:txBody>
        </p:sp>
      </p:grpSp>
      <p:grpSp>
        <p:nvGrpSpPr>
          <p:cNvPr name="Group 13" id="13"/>
          <p:cNvGrpSpPr/>
          <p:nvPr/>
        </p:nvGrpSpPr>
        <p:grpSpPr>
          <a:xfrm rot="0">
            <a:off x="992238" y="6265217"/>
            <a:ext cx="9445526" cy="2268141"/>
            <a:chOff x="0" y="0"/>
            <a:chExt cx="12594035" cy="3024188"/>
          </a:xfrm>
        </p:grpSpPr>
        <p:sp>
          <p:nvSpPr>
            <p:cNvPr name="Freeform 14" id="14"/>
            <p:cNvSpPr/>
            <p:nvPr/>
          </p:nvSpPr>
          <p:spPr>
            <a:xfrm flipH="false" flipV="false" rot="0">
              <a:off x="0" y="0"/>
              <a:ext cx="12594035" cy="3024188"/>
            </a:xfrm>
            <a:custGeom>
              <a:avLst/>
              <a:gdLst/>
              <a:ahLst/>
              <a:cxnLst/>
              <a:rect r="r" b="b" t="t" l="l"/>
              <a:pathLst>
                <a:path h="3024188" w="12594035">
                  <a:moveTo>
                    <a:pt x="0" y="0"/>
                  </a:moveTo>
                  <a:lnTo>
                    <a:pt x="12594035" y="0"/>
                  </a:lnTo>
                  <a:lnTo>
                    <a:pt x="12594035" y="3024188"/>
                  </a:lnTo>
                  <a:lnTo>
                    <a:pt x="0" y="3024188"/>
                  </a:lnTo>
                  <a:close/>
                </a:path>
              </a:pathLst>
            </a:custGeom>
            <a:solidFill>
              <a:srgbClr val="000000">
                <a:alpha val="0"/>
              </a:srgbClr>
            </a:solidFill>
          </p:spPr>
        </p:sp>
        <p:sp>
          <p:nvSpPr>
            <p:cNvPr name="TextBox 15" id="15"/>
            <p:cNvSpPr txBox="true"/>
            <p:nvPr/>
          </p:nvSpPr>
          <p:spPr>
            <a:xfrm>
              <a:off x="0" y="-85725"/>
              <a:ext cx="12594035" cy="310991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This presentation offers a detailed overview of each section within the Admin Dashboard, highlighting its functionalities and benefits for construction project management. We will explore user management, task assignment, and agent monitoring, showcasing how this system can improve productivity and reduce administrative overhead.</a:t>
              </a:r>
            </a:p>
          </p:txBody>
        </p:sp>
      </p:grpSp>
      <p:grpSp>
        <p:nvGrpSpPr>
          <p:cNvPr name="Group 16" id="16"/>
          <p:cNvGrpSpPr/>
          <p:nvPr/>
        </p:nvGrpSpPr>
        <p:grpSpPr>
          <a:xfrm rot="0">
            <a:off x="1137791" y="9039225"/>
            <a:ext cx="162371" cy="121890"/>
            <a:chOff x="0" y="0"/>
            <a:chExt cx="216495" cy="162520"/>
          </a:xfrm>
        </p:grpSpPr>
        <p:sp>
          <p:nvSpPr>
            <p:cNvPr name="Freeform 17" id="17"/>
            <p:cNvSpPr/>
            <p:nvPr/>
          </p:nvSpPr>
          <p:spPr>
            <a:xfrm flipH="false" flipV="false" rot="0">
              <a:off x="0" y="0"/>
              <a:ext cx="216495" cy="162520"/>
            </a:xfrm>
            <a:custGeom>
              <a:avLst/>
              <a:gdLst/>
              <a:ahLst/>
              <a:cxnLst/>
              <a:rect r="r" b="b" t="t" l="l"/>
              <a:pathLst>
                <a:path h="162520" w="216495">
                  <a:moveTo>
                    <a:pt x="0" y="0"/>
                  </a:moveTo>
                  <a:lnTo>
                    <a:pt x="216495" y="0"/>
                  </a:lnTo>
                  <a:lnTo>
                    <a:pt x="216495" y="162520"/>
                  </a:lnTo>
                  <a:lnTo>
                    <a:pt x="0" y="162520"/>
                  </a:lnTo>
                  <a:close/>
                </a:path>
              </a:pathLst>
            </a:custGeom>
            <a:solidFill>
              <a:srgbClr val="000000">
                <a:alpha val="0"/>
              </a:srgbClr>
            </a:solidFill>
          </p:spPr>
        </p:sp>
        <p:sp>
          <p:nvSpPr>
            <p:cNvPr name="TextBox 18" id="18"/>
            <p:cNvSpPr txBox="true"/>
            <p:nvPr/>
          </p:nvSpPr>
          <p:spPr>
            <a:xfrm>
              <a:off x="0" y="19050"/>
              <a:ext cx="216495" cy="143470"/>
            </a:xfrm>
            <a:prstGeom prst="rect">
              <a:avLst/>
            </a:prstGeom>
          </p:spPr>
          <p:txBody>
            <a:bodyPr anchor="t" rtlCol="false" tIns="0" lIns="0" bIns="0" rIns="0"/>
            <a:lstStyle/>
            <a:p>
              <a:pPr algn="ctr">
                <a:lnSpc>
                  <a:spcPts val="937"/>
                </a:lnSpc>
              </a:pPr>
              <a:r>
                <a:rPr lang="en-US" sz="937" b="true">
                  <a:solidFill>
                    <a:srgbClr val="FFFFFF"/>
                  </a:solidFill>
                  <a:latin typeface="Inter Medium"/>
                  <a:ea typeface="Inter Medium"/>
                  <a:cs typeface="Inter Medium"/>
                  <a:sym typeface="Inter Medium"/>
                </a:rPr>
                <a:t>NJ</a:t>
              </a:r>
            </a:p>
          </p:txBody>
        </p:sp>
      </p:gr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a3ea17c7c3b844fa"/>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8637"/>
          </a:xfrm>
          <a:custGeom>
            <a:avLst/>
            <a:gdLst/>
            <a:ahLst/>
            <a:cxnLst/>
            <a:rect r="r" b="b" t="t" l="l"/>
            <a:pathLst>
              <a:path h="10288637" w="6858000">
                <a:moveTo>
                  <a:pt x="0" y="0"/>
                </a:moveTo>
                <a:lnTo>
                  <a:pt x="6858000" y="0"/>
                </a:lnTo>
                <a:lnTo>
                  <a:pt x="6858000" y="10288637"/>
                </a:lnTo>
                <a:lnTo>
                  <a:pt x="0" y="10288637"/>
                </a:lnTo>
                <a:lnTo>
                  <a:pt x="0" y="0"/>
                </a:lnTo>
                <a:close/>
              </a:path>
            </a:pathLst>
          </a:custGeom>
          <a:blipFill>
            <a:blip r:embed="Rbdbea6029e5e4bf6"/>
            <a:stretch>
              <a:fillRect l="-7" t="0" r="-7" b="0"/>
            </a:stretch>
          </a:blipFill>
        </p:spPr>
      </p:sp>
      <p:grpSp>
        <p:nvGrpSpPr>
          <p:cNvPr name="Group 6" id="6"/>
          <p:cNvGrpSpPr/>
          <p:nvPr/>
        </p:nvGrpSpPr>
        <p:grpSpPr>
          <a:xfrm rot="0">
            <a:off x="7757964" y="707082"/>
            <a:ext cx="9630072" cy="1687115"/>
            <a:chOff x="0" y="0"/>
            <a:chExt cx="12840097" cy="2249487"/>
          </a:xfrm>
        </p:grpSpPr>
        <p:sp>
          <p:nvSpPr>
            <p:cNvPr name="Freeform 7" id="7"/>
            <p:cNvSpPr/>
            <p:nvPr/>
          </p:nvSpPr>
          <p:spPr>
            <a:xfrm flipH="false" flipV="false" rot="0">
              <a:off x="0" y="0"/>
              <a:ext cx="12840097" cy="2249487"/>
            </a:xfrm>
            <a:custGeom>
              <a:avLst/>
              <a:gdLst/>
              <a:ahLst/>
              <a:cxnLst/>
              <a:rect r="r" b="b" t="t" l="l"/>
              <a:pathLst>
                <a:path h="2249487" w="12840097">
                  <a:moveTo>
                    <a:pt x="0" y="0"/>
                  </a:moveTo>
                  <a:lnTo>
                    <a:pt x="12840097" y="0"/>
                  </a:lnTo>
                  <a:lnTo>
                    <a:pt x="12840097" y="2249487"/>
                  </a:lnTo>
                  <a:lnTo>
                    <a:pt x="0" y="2249487"/>
                  </a:lnTo>
                  <a:close/>
                </a:path>
              </a:pathLst>
            </a:custGeom>
            <a:solidFill>
              <a:srgbClr val="000000">
                <a:alpha val="0"/>
              </a:srgbClr>
            </a:solidFill>
          </p:spPr>
        </p:sp>
        <p:sp>
          <p:nvSpPr>
            <p:cNvPr name="TextBox 8" id="8"/>
            <p:cNvSpPr txBox="true"/>
            <p:nvPr/>
          </p:nvSpPr>
          <p:spPr>
            <a:xfrm>
              <a:off x="0" y="-38100"/>
              <a:ext cx="12840097" cy="2287587"/>
            </a:xfrm>
            <a:prstGeom prst="rect">
              <a:avLst/>
            </a:prstGeom>
          </p:spPr>
          <p:txBody>
            <a:bodyPr anchor="t" rtlCol="false" tIns="0" lIns="0" bIns="0" rIns="0"/>
            <a:lstStyle/>
            <a:p>
              <a:pPr algn="l">
                <a:lnSpc>
                  <a:spcPts val="6625"/>
                </a:lnSpc>
              </a:pPr>
              <a:r>
                <a:rPr lang="en-US" sz="5312">
                  <a:solidFill>
                    <a:srgbClr val="000000"/>
                  </a:solidFill>
                  <a:latin typeface="Petrona"/>
                  <a:ea typeface="Petrona"/>
                  <a:cs typeface="Petrona"/>
                  <a:sym typeface="Petrona"/>
                </a:rPr>
                <a:t>Workflow: Accessing Admin Functionalities</a:t>
              </a:r>
            </a:p>
          </p:txBody>
        </p:sp>
      </p:grpSp>
      <p:grpSp>
        <p:nvGrpSpPr>
          <p:cNvPr name="Group 9" id="9"/>
          <p:cNvGrpSpPr/>
          <p:nvPr/>
        </p:nvGrpSpPr>
        <p:grpSpPr>
          <a:xfrm rot="0">
            <a:off x="7753201" y="3064222"/>
            <a:ext cx="588020" cy="588020"/>
            <a:chOff x="0" y="0"/>
            <a:chExt cx="784027" cy="784027"/>
          </a:xfrm>
        </p:grpSpPr>
        <p:sp>
          <p:nvSpPr>
            <p:cNvPr name="Freeform 10" id="10"/>
            <p:cNvSpPr/>
            <p:nvPr/>
          </p:nvSpPr>
          <p:spPr>
            <a:xfrm flipH="false" flipV="false" rot="0">
              <a:off x="6350" y="6350"/>
              <a:ext cx="771398" cy="771398"/>
            </a:xfrm>
            <a:custGeom>
              <a:avLst/>
              <a:gdLst/>
              <a:ahLst/>
              <a:cxnLst/>
              <a:rect r="r" b="b" t="t" l="l"/>
              <a:pathLst>
                <a:path h="771398" w="771398">
                  <a:moveTo>
                    <a:pt x="0" y="144018"/>
                  </a:moveTo>
                  <a:cubicBezTo>
                    <a:pt x="0" y="64516"/>
                    <a:pt x="64516" y="0"/>
                    <a:pt x="144018" y="0"/>
                  </a:cubicBezTo>
                  <a:lnTo>
                    <a:pt x="627380" y="0"/>
                  </a:lnTo>
                  <a:cubicBezTo>
                    <a:pt x="706882" y="0"/>
                    <a:pt x="771398" y="64516"/>
                    <a:pt x="771398" y="144018"/>
                  </a:cubicBezTo>
                  <a:lnTo>
                    <a:pt x="771398" y="627380"/>
                  </a:lnTo>
                  <a:cubicBezTo>
                    <a:pt x="771398" y="706882"/>
                    <a:pt x="706882" y="771398"/>
                    <a:pt x="627380" y="771398"/>
                  </a:cubicBezTo>
                  <a:lnTo>
                    <a:pt x="144018" y="771398"/>
                  </a:lnTo>
                  <a:cubicBezTo>
                    <a:pt x="64516" y="771271"/>
                    <a:pt x="0" y="706882"/>
                    <a:pt x="0" y="627380"/>
                  </a:cubicBezTo>
                  <a:close/>
                </a:path>
              </a:pathLst>
            </a:custGeom>
            <a:solidFill>
              <a:srgbClr val="CCEEFF"/>
            </a:solidFill>
          </p:spPr>
        </p:sp>
        <p:sp>
          <p:nvSpPr>
            <p:cNvPr name="Freeform 11" id="11"/>
            <p:cNvSpPr/>
            <p:nvPr/>
          </p:nvSpPr>
          <p:spPr>
            <a:xfrm flipH="false" flipV="false" rot="0">
              <a:off x="0" y="0"/>
              <a:ext cx="784098" cy="784098"/>
            </a:xfrm>
            <a:custGeom>
              <a:avLst/>
              <a:gdLst/>
              <a:ahLst/>
              <a:cxnLst/>
              <a:rect r="r" b="b" t="t" l="l"/>
              <a:pathLst>
                <a:path h="784098" w="784098">
                  <a:moveTo>
                    <a:pt x="0" y="150368"/>
                  </a:moveTo>
                  <a:cubicBezTo>
                    <a:pt x="0" y="67310"/>
                    <a:pt x="67310" y="0"/>
                    <a:pt x="150368" y="0"/>
                  </a:cubicBezTo>
                  <a:lnTo>
                    <a:pt x="633730" y="0"/>
                  </a:lnTo>
                  <a:lnTo>
                    <a:pt x="633730" y="6350"/>
                  </a:lnTo>
                  <a:lnTo>
                    <a:pt x="633730" y="0"/>
                  </a:lnTo>
                  <a:cubicBezTo>
                    <a:pt x="716788" y="0"/>
                    <a:pt x="784098" y="67310"/>
                    <a:pt x="784098" y="150368"/>
                  </a:cubicBezTo>
                  <a:lnTo>
                    <a:pt x="777748" y="150368"/>
                  </a:lnTo>
                  <a:lnTo>
                    <a:pt x="784098" y="150368"/>
                  </a:lnTo>
                  <a:lnTo>
                    <a:pt x="784098" y="633730"/>
                  </a:lnTo>
                  <a:lnTo>
                    <a:pt x="777748" y="633730"/>
                  </a:lnTo>
                  <a:lnTo>
                    <a:pt x="784098" y="633730"/>
                  </a:lnTo>
                  <a:cubicBezTo>
                    <a:pt x="784098" y="716788"/>
                    <a:pt x="716788" y="784098"/>
                    <a:pt x="633730" y="784098"/>
                  </a:cubicBezTo>
                  <a:lnTo>
                    <a:pt x="633730" y="777748"/>
                  </a:lnTo>
                  <a:lnTo>
                    <a:pt x="633730" y="784098"/>
                  </a:lnTo>
                  <a:lnTo>
                    <a:pt x="150368" y="784098"/>
                  </a:lnTo>
                  <a:lnTo>
                    <a:pt x="150368" y="777748"/>
                  </a:lnTo>
                  <a:lnTo>
                    <a:pt x="150368" y="784098"/>
                  </a:lnTo>
                  <a:cubicBezTo>
                    <a:pt x="67310" y="783971"/>
                    <a:pt x="0" y="716661"/>
                    <a:pt x="0" y="633730"/>
                  </a:cubicBezTo>
                  <a:lnTo>
                    <a:pt x="0" y="150368"/>
                  </a:lnTo>
                  <a:lnTo>
                    <a:pt x="6350" y="150368"/>
                  </a:lnTo>
                  <a:lnTo>
                    <a:pt x="0" y="150368"/>
                  </a:lnTo>
                  <a:moveTo>
                    <a:pt x="12700" y="150368"/>
                  </a:moveTo>
                  <a:lnTo>
                    <a:pt x="12700" y="633730"/>
                  </a:lnTo>
                  <a:lnTo>
                    <a:pt x="6350" y="633730"/>
                  </a:lnTo>
                  <a:lnTo>
                    <a:pt x="12700" y="633730"/>
                  </a:lnTo>
                  <a:cubicBezTo>
                    <a:pt x="12700" y="709803"/>
                    <a:pt x="74295" y="771398"/>
                    <a:pt x="150368" y="771398"/>
                  </a:cubicBezTo>
                  <a:lnTo>
                    <a:pt x="633730" y="771398"/>
                  </a:lnTo>
                  <a:cubicBezTo>
                    <a:pt x="709803" y="771398"/>
                    <a:pt x="771398" y="709803"/>
                    <a:pt x="771398" y="633730"/>
                  </a:cubicBezTo>
                  <a:lnTo>
                    <a:pt x="771398" y="150368"/>
                  </a:lnTo>
                  <a:cubicBezTo>
                    <a:pt x="771271" y="74295"/>
                    <a:pt x="709676" y="12700"/>
                    <a:pt x="633730" y="12700"/>
                  </a:cubicBezTo>
                  <a:lnTo>
                    <a:pt x="150368" y="12700"/>
                  </a:lnTo>
                  <a:lnTo>
                    <a:pt x="150368" y="6350"/>
                  </a:lnTo>
                  <a:lnTo>
                    <a:pt x="150368" y="12700"/>
                  </a:lnTo>
                  <a:cubicBezTo>
                    <a:pt x="74295" y="12700"/>
                    <a:pt x="12700" y="74295"/>
                    <a:pt x="12700" y="150368"/>
                  </a:cubicBezTo>
                  <a:close/>
                </a:path>
              </a:pathLst>
            </a:custGeom>
            <a:solidFill>
              <a:srgbClr val="B2D4E5"/>
            </a:solidFill>
          </p:spPr>
        </p:sp>
      </p:grpSp>
      <p:grpSp>
        <p:nvGrpSpPr>
          <p:cNvPr name="Group 12" id="12"/>
          <p:cNvGrpSpPr/>
          <p:nvPr/>
        </p:nvGrpSpPr>
        <p:grpSpPr>
          <a:xfrm rot="0">
            <a:off x="7844656" y="3105075"/>
            <a:ext cx="404961" cy="506165"/>
            <a:chOff x="0" y="0"/>
            <a:chExt cx="539948" cy="674887"/>
          </a:xfrm>
        </p:grpSpPr>
        <p:sp>
          <p:nvSpPr>
            <p:cNvPr name="Freeform 13" id="13"/>
            <p:cNvSpPr/>
            <p:nvPr/>
          </p:nvSpPr>
          <p:spPr>
            <a:xfrm flipH="false" flipV="false" rot="0">
              <a:off x="0" y="0"/>
              <a:ext cx="539948" cy="674887"/>
            </a:xfrm>
            <a:custGeom>
              <a:avLst/>
              <a:gdLst/>
              <a:ahLst/>
              <a:cxnLst/>
              <a:rect r="r" b="b" t="t" l="l"/>
              <a:pathLst>
                <a:path h="674887" w="539948">
                  <a:moveTo>
                    <a:pt x="0" y="0"/>
                  </a:moveTo>
                  <a:lnTo>
                    <a:pt x="539948" y="0"/>
                  </a:lnTo>
                  <a:lnTo>
                    <a:pt x="539948" y="674887"/>
                  </a:lnTo>
                  <a:lnTo>
                    <a:pt x="0" y="674887"/>
                  </a:lnTo>
                  <a:close/>
                </a:path>
              </a:pathLst>
            </a:custGeom>
            <a:solidFill>
              <a:srgbClr val="000000">
                <a:alpha val="0"/>
              </a:srgbClr>
            </a:solidFill>
          </p:spPr>
        </p:sp>
        <p:sp>
          <p:nvSpPr>
            <p:cNvPr name="TextBox 14" id="14"/>
            <p:cNvSpPr txBox="true"/>
            <p:nvPr/>
          </p:nvSpPr>
          <p:spPr>
            <a:xfrm>
              <a:off x="0" y="57150"/>
              <a:ext cx="539948" cy="617737"/>
            </a:xfrm>
            <a:prstGeom prst="rect">
              <a:avLst/>
            </a:prstGeom>
          </p:spPr>
          <p:txBody>
            <a:bodyPr anchor="t" rtlCol="false" tIns="0" lIns="0" bIns="0" rIns="0"/>
            <a:lstStyle/>
            <a:p>
              <a:pPr algn="ctr">
                <a:lnSpc>
                  <a:spcPts val="3187"/>
                </a:lnSpc>
              </a:pPr>
              <a:r>
                <a:rPr lang="en-US" sz="3187">
                  <a:solidFill>
                    <a:srgbClr val="272525"/>
                  </a:solidFill>
                  <a:latin typeface="Petrona"/>
                  <a:ea typeface="Petrona"/>
                  <a:cs typeface="Petrona"/>
                  <a:sym typeface="Petrona"/>
                </a:rPr>
                <a:t>1</a:t>
              </a:r>
            </a:p>
          </p:txBody>
        </p:sp>
      </p:grpSp>
      <p:grpSp>
        <p:nvGrpSpPr>
          <p:cNvPr name="Group 15" id="15"/>
          <p:cNvGrpSpPr/>
          <p:nvPr/>
        </p:nvGrpSpPr>
        <p:grpSpPr>
          <a:xfrm rot="0">
            <a:off x="8593485" y="3068985"/>
            <a:ext cx="3374826" cy="421927"/>
            <a:chOff x="0" y="0"/>
            <a:chExt cx="4499768" cy="562570"/>
          </a:xfrm>
        </p:grpSpPr>
        <p:sp>
          <p:nvSpPr>
            <p:cNvPr name="Freeform 16" id="16"/>
            <p:cNvSpPr/>
            <p:nvPr/>
          </p:nvSpPr>
          <p:spPr>
            <a:xfrm flipH="false" flipV="false" rot="0">
              <a:off x="0" y="0"/>
              <a:ext cx="4499768" cy="562570"/>
            </a:xfrm>
            <a:custGeom>
              <a:avLst/>
              <a:gdLst/>
              <a:ahLst/>
              <a:cxnLst/>
              <a:rect r="r" b="b" t="t" l="l"/>
              <a:pathLst>
                <a:path h="562570" w="4499768">
                  <a:moveTo>
                    <a:pt x="0" y="0"/>
                  </a:moveTo>
                  <a:lnTo>
                    <a:pt x="4499768" y="0"/>
                  </a:lnTo>
                  <a:lnTo>
                    <a:pt x="4499768" y="562570"/>
                  </a:lnTo>
                  <a:lnTo>
                    <a:pt x="0" y="562570"/>
                  </a:lnTo>
                  <a:close/>
                </a:path>
              </a:pathLst>
            </a:custGeom>
            <a:solidFill>
              <a:srgbClr val="000000">
                <a:alpha val="0"/>
              </a:srgbClr>
            </a:solidFill>
          </p:spPr>
        </p:sp>
        <p:sp>
          <p:nvSpPr>
            <p:cNvPr name="TextBox 17" id="17"/>
            <p:cNvSpPr txBox="true"/>
            <p:nvPr/>
          </p:nvSpPr>
          <p:spPr>
            <a:xfrm>
              <a:off x="0" y="-28575"/>
              <a:ext cx="4499768" cy="591145"/>
            </a:xfrm>
            <a:prstGeom prst="rect">
              <a:avLst/>
            </a:prstGeom>
          </p:spPr>
          <p:txBody>
            <a:bodyPr anchor="t" rtlCol="false" tIns="0" lIns="0" bIns="0" rIns="0"/>
            <a:lstStyle/>
            <a:p>
              <a:pPr algn="l">
                <a:lnSpc>
                  <a:spcPts val="3312"/>
                </a:lnSpc>
              </a:pPr>
              <a:r>
                <a:rPr lang="en-US" sz="2625">
                  <a:solidFill>
                    <a:srgbClr val="272525"/>
                  </a:solidFill>
                  <a:latin typeface="Petrona"/>
                  <a:ea typeface="Petrona"/>
                  <a:cs typeface="Petrona"/>
                  <a:sym typeface="Petrona"/>
                </a:rPr>
                <a:t>Login Page Access</a:t>
              </a:r>
            </a:p>
          </p:txBody>
        </p:sp>
      </p:grpSp>
      <p:grpSp>
        <p:nvGrpSpPr>
          <p:cNvPr name="Group 18" id="18"/>
          <p:cNvGrpSpPr/>
          <p:nvPr/>
        </p:nvGrpSpPr>
        <p:grpSpPr>
          <a:xfrm rot="0">
            <a:off x="8593485" y="3645099"/>
            <a:ext cx="3851076" cy="1645444"/>
            <a:chOff x="0" y="0"/>
            <a:chExt cx="5134768" cy="2193925"/>
          </a:xfrm>
        </p:grpSpPr>
        <p:sp>
          <p:nvSpPr>
            <p:cNvPr name="Freeform 19" id="19"/>
            <p:cNvSpPr/>
            <p:nvPr/>
          </p:nvSpPr>
          <p:spPr>
            <a:xfrm flipH="false" flipV="false" rot="0">
              <a:off x="0" y="0"/>
              <a:ext cx="5134768" cy="2193925"/>
            </a:xfrm>
            <a:custGeom>
              <a:avLst/>
              <a:gdLst/>
              <a:ahLst/>
              <a:cxnLst/>
              <a:rect r="r" b="b" t="t" l="l"/>
              <a:pathLst>
                <a:path h="2193925" w="5134768">
                  <a:moveTo>
                    <a:pt x="0" y="0"/>
                  </a:moveTo>
                  <a:lnTo>
                    <a:pt x="5134768" y="0"/>
                  </a:lnTo>
                  <a:lnTo>
                    <a:pt x="5134768" y="2193925"/>
                  </a:lnTo>
                  <a:lnTo>
                    <a:pt x="0" y="2193925"/>
                  </a:lnTo>
                  <a:close/>
                </a:path>
              </a:pathLst>
            </a:custGeom>
            <a:solidFill>
              <a:srgbClr val="000000">
                <a:alpha val="0"/>
              </a:srgbClr>
            </a:solidFill>
          </p:spPr>
        </p:sp>
        <p:sp>
          <p:nvSpPr>
            <p:cNvPr name="TextBox 20" id="20"/>
            <p:cNvSpPr txBox="true"/>
            <p:nvPr/>
          </p:nvSpPr>
          <p:spPr>
            <a:xfrm>
              <a:off x="0" y="-76200"/>
              <a:ext cx="5134768" cy="2270125"/>
            </a:xfrm>
            <a:prstGeom prst="rect">
              <a:avLst/>
            </a:prstGeom>
          </p:spPr>
          <p:txBody>
            <a:bodyPr anchor="t" rtlCol="false" tIns="0" lIns="0" bIns="0" rIns="0"/>
            <a:lstStyle/>
            <a:p>
              <a:pPr algn="l">
                <a:lnSpc>
                  <a:spcPts val="3187"/>
                </a:lnSpc>
              </a:pPr>
              <a:r>
                <a:rPr lang="en-US" sz="2000">
                  <a:solidFill>
                    <a:srgbClr val="272525"/>
                  </a:solidFill>
                  <a:latin typeface="Inter"/>
                  <a:ea typeface="Inter"/>
                  <a:cs typeface="Inter"/>
                  <a:sym typeface="Inter"/>
                </a:rPr>
                <a:t>Users start by accessing the CRM system through the login page, where they are prompted to enter their credentials.</a:t>
              </a:r>
            </a:p>
          </p:txBody>
        </p:sp>
      </p:grpSp>
      <p:grpSp>
        <p:nvGrpSpPr>
          <p:cNvPr name="Group 21" id="21"/>
          <p:cNvGrpSpPr/>
          <p:nvPr/>
        </p:nvGrpSpPr>
        <p:grpSpPr>
          <a:xfrm rot="0">
            <a:off x="12696825" y="3064222"/>
            <a:ext cx="588020" cy="588020"/>
            <a:chOff x="0" y="0"/>
            <a:chExt cx="784027" cy="784027"/>
          </a:xfrm>
        </p:grpSpPr>
        <p:sp>
          <p:nvSpPr>
            <p:cNvPr name="Freeform 22" id="22"/>
            <p:cNvSpPr/>
            <p:nvPr/>
          </p:nvSpPr>
          <p:spPr>
            <a:xfrm flipH="false" flipV="false" rot="0">
              <a:off x="6350" y="6350"/>
              <a:ext cx="771398" cy="771398"/>
            </a:xfrm>
            <a:custGeom>
              <a:avLst/>
              <a:gdLst/>
              <a:ahLst/>
              <a:cxnLst/>
              <a:rect r="r" b="b" t="t" l="l"/>
              <a:pathLst>
                <a:path h="771398" w="771398">
                  <a:moveTo>
                    <a:pt x="0" y="144018"/>
                  </a:moveTo>
                  <a:cubicBezTo>
                    <a:pt x="0" y="64516"/>
                    <a:pt x="64516" y="0"/>
                    <a:pt x="144018" y="0"/>
                  </a:cubicBezTo>
                  <a:lnTo>
                    <a:pt x="627380" y="0"/>
                  </a:lnTo>
                  <a:cubicBezTo>
                    <a:pt x="706882" y="0"/>
                    <a:pt x="771398" y="64516"/>
                    <a:pt x="771398" y="144018"/>
                  </a:cubicBezTo>
                  <a:lnTo>
                    <a:pt x="771398" y="627380"/>
                  </a:lnTo>
                  <a:cubicBezTo>
                    <a:pt x="771398" y="706882"/>
                    <a:pt x="706882" y="771398"/>
                    <a:pt x="627380" y="771398"/>
                  </a:cubicBezTo>
                  <a:lnTo>
                    <a:pt x="144018" y="771398"/>
                  </a:lnTo>
                  <a:cubicBezTo>
                    <a:pt x="64516" y="771271"/>
                    <a:pt x="0" y="706882"/>
                    <a:pt x="0" y="627380"/>
                  </a:cubicBezTo>
                  <a:close/>
                </a:path>
              </a:pathLst>
            </a:custGeom>
            <a:solidFill>
              <a:srgbClr val="CCEEFF"/>
            </a:solidFill>
          </p:spPr>
        </p:sp>
        <p:sp>
          <p:nvSpPr>
            <p:cNvPr name="Freeform 23" id="23"/>
            <p:cNvSpPr/>
            <p:nvPr/>
          </p:nvSpPr>
          <p:spPr>
            <a:xfrm flipH="false" flipV="false" rot="0">
              <a:off x="0" y="0"/>
              <a:ext cx="784098" cy="784098"/>
            </a:xfrm>
            <a:custGeom>
              <a:avLst/>
              <a:gdLst/>
              <a:ahLst/>
              <a:cxnLst/>
              <a:rect r="r" b="b" t="t" l="l"/>
              <a:pathLst>
                <a:path h="784098" w="784098">
                  <a:moveTo>
                    <a:pt x="0" y="150368"/>
                  </a:moveTo>
                  <a:cubicBezTo>
                    <a:pt x="0" y="67310"/>
                    <a:pt x="67310" y="0"/>
                    <a:pt x="150368" y="0"/>
                  </a:cubicBezTo>
                  <a:lnTo>
                    <a:pt x="633730" y="0"/>
                  </a:lnTo>
                  <a:lnTo>
                    <a:pt x="633730" y="6350"/>
                  </a:lnTo>
                  <a:lnTo>
                    <a:pt x="633730" y="0"/>
                  </a:lnTo>
                  <a:cubicBezTo>
                    <a:pt x="716788" y="0"/>
                    <a:pt x="784098" y="67310"/>
                    <a:pt x="784098" y="150368"/>
                  </a:cubicBezTo>
                  <a:lnTo>
                    <a:pt x="777748" y="150368"/>
                  </a:lnTo>
                  <a:lnTo>
                    <a:pt x="784098" y="150368"/>
                  </a:lnTo>
                  <a:lnTo>
                    <a:pt x="784098" y="633730"/>
                  </a:lnTo>
                  <a:lnTo>
                    <a:pt x="777748" y="633730"/>
                  </a:lnTo>
                  <a:lnTo>
                    <a:pt x="784098" y="633730"/>
                  </a:lnTo>
                  <a:cubicBezTo>
                    <a:pt x="784098" y="716788"/>
                    <a:pt x="716788" y="784098"/>
                    <a:pt x="633730" y="784098"/>
                  </a:cubicBezTo>
                  <a:lnTo>
                    <a:pt x="633730" y="777748"/>
                  </a:lnTo>
                  <a:lnTo>
                    <a:pt x="633730" y="784098"/>
                  </a:lnTo>
                  <a:lnTo>
                    <a:pt x="150368" y="784098"/>
                  </a:lnTo>
                  <a:lnTo>
                    <a:pt x="150368" y="777748"/>
                  </a:lnTo>
                  <a:lnTo>
                    <a:pt x="150368" y="784098"/>
                  </a:lnTo>
                  <a:cubicBezTo>
                    <a:pt x="67310" y="783971"/>
                    <a:pt x="0" y="716661"/>
                    <a:pt x="0" y="633730"/>
                  </a:cubicBezTo>
                  <a:lnTo>
                    <a:pt x="0" y="150368"/>
                  </a:lnTo>
                  <a:lnTo>
                    <a:pt x="6350" y="150368"/>
                  </a:lnTo>
                  <a:lnTo>
                    <a:pt x="0" y="150368"/>
                  </a:lnTo>
                  <a:moveTo>
                    <a:pt x="12700" y="150368"/>
                  </a:moveTo>
                  <a:lnTo>
                    <a:pt x="12700" y="633730"/>
                  </a:lnTo>
                  <a:lnTo>
                    <a:pt x="6350" y="633730"/>
                  </a:lnTo>
                  <a:lnTo>
                    <a:pt x="12700" y="633730"/>
                  </a:lnTo>
                  <a:cubicBezTo>
                    <a:pt x="12700" y="709803"/>
                    <a:pt x="74295" y="771398"/>
                    <a:pt x="150368" y="771398"/>
                  </a:cubicBezTo>
                  <a:lnTo>
                    <a:pt x="633730" y="771398"/>
                  </a:lnTo>
                  <a:cubicBezTo>
                    <a:pt x="709803" y="771398"/>
                    <a:pt x="771398" y="709803"/>
                    <a:pt x="771398" y="633730"/>
                  </a:cubicBezTo>
                  <a:lnTo>
                    <a:pt x="771398" y="150368"/>
                  </a:lnTo>
                  <a:cubicBezTo>
                    <a:pt x="771271" y="74295"/>
                    <a:pt x="709676" y="12700"/>
                    <a:pt x="633730" y="12700"/>
                  </a:cubicBezTo>
                  <a:lnTo>
                    <a:pt x="150368" y="12700"/>
                  </a:lnTo>
                  <a:lnTo>
                    <a:pt x="150368" y="6350"/>
                  </a:lnTo>
                  <a:lnTo>
                    <a:pt x="150368" y="12700"/>
                  </a:lnTo>
                  <a:cubicBezTo>
                    <a:pt x="74295" y="12700"/>
                    <a:pt x="12700" y="74295"/>
                    <a:pt x="12700" y="150368"/>
                  </a:cubicBezTo>
                  <a:close/>
                </a:path>
              </a:pathLst>
            </a:custGeom>
            <a:solidFill>
              <a:srgbClr val="B2D4E5"/>
            </a:solidFill>
          </p:spPr>
        </p:sp>
      </p:grpSp>
      <p:grpSp>
        <p:nvGrpSpPr>
          <p:cNvPr name="Group 24" id="24"/>
          <p:cNvGrpSpPr/>
          <p:nvPr/>
        </p:nvGrpSpPr>
        <p:grpSpPr>
          <a:xfrm rot="0">
            <a:off x="12788280" y="3105075"/>
            <a:ext cx="404961" cy="506165"/>
            <a:chOff x="0" y="0"/>
            <a:chExt cx="539948" cy="674887"/>
          </a:xfrm>
        </p:grpSpPr>
        <p:sp>
          <p:nvSpPr>
            <p:cNvPr name="Freeform 25" id="25"/>
            <p:cNvSpPr/>
            <p:nvPr/>
          </p:nvSpPr>
          <p:spPr>
            <a:xfrm flipH="false" flipV="false" rot="0">
              <a:off x="0" y="0"/>
              <a:ext cx="539948" cy="674887"/>
            </a:xfrm>
            <a:custGeom>
              <a:avLst/>
              <a:gdLst/>
              <a:ahLst/>
              <a:cxnLst/>
              <a:rect r="r" b="b" t="t" l="l"/>
              <a:pathLst>
                <a:path h="674887" w="539948">
                  <a:moveTo>
                    <a:pt x="0" y="0"/>
                  </a:moveTo>
                  <a:lnTo>
                    <a:pt x="539948" y="0"/>
                  </a:lnTo>
                  <a:lnTo>
                    <a:pt x="539948" y="674887"/>
                  </a:lnTo>
                  <a:lnTo>
                    <a:pt x="0" y="674887"/>
                  </a:lnTo>
                  <a:close/>
                </a:path>
              </a:pathLst>
            </a:custGeom>
            <a:solidFill>
              <a:srgbClr val="000000">
                <a:alpha val="0"/>
              </a:srgbClr>
            </a:solidFill>
          </p:spPr>
        </p:sp>
        <p:sp>
          <p:nvSpPr>
            <p:cNvPr name="TextBox 26" id="26"/>
            <p:cNvSpPr txBox="true"/>
            <p:nvPr/>
          </p:nvSpPr>
          <p:spPr>
            <a:xfrm>
              <a:off x="0" y="57150"/>
              <a:ext cx="539948" cy="617737"/>
            </a:xfrm>
            <a:prstGeom prst="rect">
              <a:avLst/>
            </a:prstGeom>
          </p:spPr>
          <p:txBody>
            <a:bodyPr anchor="t" rtlCol="false" tIns="0" lIns="0" bIns="0" rIns="0"/>
            <a:lstStyle/>
            <a:p>
              <a:pPr algn="ctr">
                <a:lnSpc>
                  <a:spcPts val="3187"/>
                </a:lnSpc>
              </a:pPr>
              <a:r>
                <a:rPr lang="en-US" sz="3187">
                  <a:solidFill>
                    <a:srgbClr val="272525"/>
                  </a:solidFill>
                  <a:latin typeface="Petrona"/>
                  <a:ea typeface="Petrona"/>
                  <a:cs typeface="Petrona"/>
                  <a:sym typeface="Petrona"/>
                </a:rPr>
                <a:t>2</a:t>
              </a:r>
            </a:p>
          </p:txBody>
        </p:sp>
      </p:grpSp>
      <p:grpSp>
        <p:nvGrpSpPr>
          <p:cNvPr name="Group 27" id="27"/>
          <p:cNvGrpSpPr/>
          <p:nvPr/>
        </p:nvGrpSpPr>
        <p:grpSpPr>
          <a:xfrm rot="0">
            <a:off x="13537109" y="3068985"/>
            <a:ext cx="3374826" cy="421927"/>
            <a:chOff x="0" y="0"/>
            <a:chExt cx="4499768" cy="562570"/>
          </a:xfrm>
        </p:grpSpPr>
        <p:sp>
          <p:nvSpPr>
            <p:cNvPr name="Freeform 28" id="28"/>
            <p:cNvSpPr/>
            <p:nvPr/>
          </p:nvSpPr>
          <p:spPr>
            <a:xfrm flipH="false" flipV="false" rot="0">
              <a:off x="0" y="0"/>
              <a:ext cx="4499768" cy="562570"/>
            </a:xfrm>
            <a:custGeom>
              <a:avLst/>
              <a:gdLst/>
              <a:ahLst/>
              <a:cxnLst/>
              <a:rect r="r" b="b" t="t" l="l"/>
              <a:pathLst>
                <a:path h="562570" w="4499768">
                  <a:moveTo>
                    <a:pt x="0" y="0"/>
                  </a:moveTo>
                  <a:lnTo>
                    <a:pt x="4499768" y="0"/>
                  </a:lnTo>
                  <a:lnTo>
                    <a:pt x="4499768" y="562570"/>
                  </a:lnTo>
                  <a:lnTo>
                    <a:pt x="0" y="562570"/>
                  </a:lnTo>
                  <a:close/>
                </a:path>
              </a:pathLst>
            </a:custGeom>
            <a:solidFill>
              <a:srgbClr val="000000">
                <a:alpha val="0"/>
              </a:srgbClr>
            </a:solidFill>
          </p:spPr>
        </p:sp>
        <p:sp>
          <p:nvSpPr>
            <p:cNvPr name="TextBox 29" id="29"/>
            <p:cNvSpPr txBox="true"/>
            <p:nvPr/>
          </p:nvSpPr>
          <p:spPr>
            <a:xfrm>
              <a:off x="0" y="-28575"/>
              <a:ext cx="4499768" cy="591145"/>
            </a:xfrm>
            <a:prstGeom prst="rect">
              <a:avLst/>
            </a:prstGeom>
          </p:spPr>
          <p:txBody>
            <a:bodyPr anchor="t" rtlCol="false" tIns="0" lIns="0" bIns="0" rIns="0"/>
            <a:lstStyle/>
            <a:p>
              <a:pPr algn="l">
                <a:lnSpc>
                  <a:spcPts val="3312"/>
                </a:lnSpc>
              </a:pPr>
              <a:r>
                <a:rPr lang="en-US" sz="2625">
                  <a:solidFill>
                    <a:srgbClr val="272525"/>
                  </a:solidFill>
                  <a:latin typeface="Petrona"/>
                  <a:ea typeface="Petrona"/>
                  <a:cs typeface="Petrona"/>
                  <a:sym typeface="Petrona"/>
                </a:rPr>
                <a:t>Credential Input</a:t>
              </a:r>
            </a:p>
          </p:txBody>
        </p:sp>
      </p:grpSp>
      <p:grpSp>
        <p:nvGrpSpPr>
          <p:cNvPr name="Group 30" id="30"/>
          <p:cNvGrpSpPr/>
          <p:nvPr/>
        </p:nvGrpSpPr>
        <p:grpSpPr>
          <a:xfrm rot="0">
            <a:off x="13537109" y="3645099"/>
            <a:ext cx="3851076" cy="2056805"/>
            <a:chOff x="0" y="0"/>
            <a:chExt cx="5134768" cy="2742407"/>
          </a:xfrm>
        </p:grpSpPr>
        <p:sp>
          <p:nvSpPr>
            <p:cNvPr name="Freeform 31" id="31"/>
            <p:cNvSpPr/>
            <p:nvPr/>
          </p:nvSpPr>
          <p:spPr>
            <a:xfrm flipH="false" flipV="false" rot="0">
              <a:off x="0" y="0"/>
              <a:ext cx="5134768" cy="2742407"/>
            </a:xfrm>
            <a:custGeom>
              <a:avLst/>
              <a:gdLst/>
              <a:ahLst/>
              <a:cxnLst/>
              <a:rect r="r" b="b" t="t" l="l"/>
              <a:pathLst>
                <a:path h="2742407" w="5134768">
                  <a:moveTo>
                    <a:pt x="0" y="0"/>
                  </a:moveTo>
                  <a:lnTo>
                    <a:pt x="5134768" y="0"/>
                  </a:lnTo>
                  <a:lnTo>
                    <a:pt x="5134768" y="2742407"/>
                  </a:lnTo>
                  <a:lnTo>
                    <a:pt x="0" y="2742407"/>
                  </a:lnTo>
                  <a:close/>
                </a:path>
              </a:pathLst>
            </a:custGeom>
            <a:solidFill>
              <a:srgbClr val="000000">
                <a:alpha val="0"/>
              </a:srgbClr>
            </a:solidFill>
          </p:spPr>
        </p:sp>
        <p:sp>
          <p:nvSpPr>
            <p:cNvPr name="TextBox 32" id="32"/>
            <p:cNvSpPr txBox="true"/>
            <p:nvPr/>
          </p:nvSpPr>
          <p:spPr>
            <a:xfrm>
              <a:off x="0" y="-76200"/>
              <a:ext cx="5134768" cy="2818607"/>
            </a:xfrm>
            <a:prstGeom prst="rect">
              <a:avLst/>
            </a:prstGeom>
          </p:spPr>
          <p:txBody>
            <a:bodyPr anchor="t" rtlCol="false" tIns="0" lIns="0" bIns="0" rIns="0"/>
            <a:lstStyle/>
            <a:p>
              <a:pPr algn="l">
                <a:lnSpc>
                  <a:spcPts val="3187"/>
                </a:lnSpc>
              </a:pPr>
              <a:r>
                <a:rPr lang="en-US" sz="2000">
                  <a:solidFill>
                    <a:srgbClr val="272525"/>
                  </a:solidFill>
                  <a:latin typeface="Inter"/>
                  <a:ea typeface="Inter"/>
                  <a:cs typeface="Inter"/>
                  <a:sym typeface="Inter"/>
                </a:rPr>
                <a:t>The system requires valid credentials, including a unique username and a secure password, to ensure authorized access.</a:t>
              </a:r>
            </a:p>
          </p:txBody>
        </p:sp>
      </p:grpSp>
      <p:grpSp>
        <p:nvGrpSpPr>
          <p:cNvPr name="Group 33" id="33"/>
          <p:cNvGrpSpPr/>
          <p:nvPr/>
        </p:nvGrpSpPr>
        <p:grpSpPr>
          <a:xfrm rot="0">
            <a:off x="7753201" y="6243340"/>
            <a:ext cx="588020" cy="588020"/>
            <a:chOff x="0" y="0"/>
            <a:chExt cx="784027" cy="784027"/>
          </a:xfrm>
        </p:grpSpPr>
        <p:sp>
          <p:nvSpPr>
            <p:cNvPr name="Freeform 34" id="34"/>
            <p:cNvSpPr/>
            <p:nvPr/>
          </p:nvSpPr>
          <p:spPr>
            <a:xfrm flipH="false" flipV="false" rot="0">
              <a:off x="6350" y="6350"/>
              <a:ext cx="771398" cy="771398"/>
            </a:xfrm>
            <a:custGeom>
              <a:avLst/>
              <a:gdLst/>
              <a:ahLst/>
              <a:cxnLst/>
              <a:rect r="r" b="b" t="t" l="l"/>
              <a:pathLst>
                <a:path h="771398" w="771398">
                  <a:moveTo>
                    <a:pt x="0" y="144018"/>
                  </a:moveTo>
                  <a:cubicBezTo>
                    <a:pt x="0" y="64516"/>
                    <a:pt x="64516" y="0"/>
                    <a:pt x="144018" y="0"/>
                  </a:cubicBezTo>
                  <a:lnTo>
                    <a:pt x="627380" y="0"/>
                  </a:lnTo>
                  <a:cubicBezTo>
                    <a:pt x="706882" y="0"/>
                    <a:pt x="771398" y="64516"/>
                    <a:pt x="771398" y="144018"/>
                  </a:cubicBezTo>
                  <a:lnTo>
                    <a:pt x="771398" y="627380"/>
                  </a:lnTo>
                  <a:cubicBezTo>
                    <a:pt x="771398" y="706882"/>
                    <a:pt x="706882" y="771398"/>
                    <a:pt x="627380" y="771398"/>
                  </a:cubicBezTo>
                  <a:lnTo>
                    <a:pt x="144018" y="771398"/>
                  </a:lnTo>
                  <a:cubicBezTo>
                    <a:pt x="64516" y="771271"/>
                    <a:pt x="0" y="706882"/>
                    <a:pt x="0" y="627380"/>
                  </a:cubicBezTo>
                  <a:close/>
                </a:path>
              </a:pathLst>
            </a:custGeom>
            <a:solidFill>
              <a:srgbClr val="CCEEFF"/>
            </a:solidFill>
          </p:spPr>
        </p:sp>
        <p:sp>
          <p:nvSpPr>
            <p:cNvPr name="Freeform 35" id="35"/>
            <p:cNvSpPr/>
            <p:nvPr/>
          </p:nvSpPr>
          <p:spPr>
            <a:xfrm flipH="false" flipV="false" rot="0">
              <a:off x="0" y="0"/>
              <a:ext cx="784098" cy="784098"/>
            </a:xfrm>
            <a:custGeom>
              <a:avLst/>
              <a:gdLst/>
              <a:ahLst/>
              <a:cxnLst/>
              <a:rect r="r" b="b" t="t" l="l"/>
              <a:pathLst>
                <a:path h="784098" w="784098">
                  <a:moveTo>
                    <a:pt x="0" y="150368"/>
                  </a:moveTo>
                  <a:cubicBezTo>
                    <a:pt x="0" y="67310"/>
                    <a:pt x="67310" y="0"/>
                    <a:pt x="150368" y="0"/>
                  </a:cubicBezTo>
                  <a:lnTo>
                    <a:pt x="633730" y="0"/>
                  </a:lnTo>
                  <a:lnTo>
                    <a:pt x="633730" y="6350"/>
                  </a:lnTo>
                  <a:lnTo>
                    <a:pt x="633730" y="0"/>
                  </a:lnTo>
                  <a:cubicBezTo>
                    <a:pt x="716788" y="0"/>
                    <a:pt x="784098" y="67310"/>
                    <a:pt x="784098" y="150368"/>
                  </a:cubicBezTo>
                  <a:lnTo>
                    <a:pt x="777748" y="150368"/>
                  </a:lnTo>
                  <a:lnTo>
                    <a:pt x="784098" y="150368"/>
                  </a:lnTo>
                  <a:lnTo>
                    <a:pt x="784098" y="633730"/>
                  </a:lnTo>
                  <a:lnTo>
                    <a:pt x="777748" y="633730"/>
                  </a:lnTo>
                  <a:lnTo>
                    <a:pt x="784098" y="633730"/>
                  </a:lnTo>
                  <a:cubicBezTo>
                    <a:pt x="784098" y="716788"/>
                    <a:pt x="716788" y="784098"/>
                    <a:pt x="633730" y="784098"/>
                  </a:cubicBezTo>
                  <a:lnTo>
                    <a:pt x="633730" y="777748"/>
                  </a:lnTo>
                  <a:lnTo>
                    <a:pt x="633730" y="784098"/>
                  </a:lnTo>
                  <a:lnTo>
                    <a:pt x="150368" y="784098"/>
                  </a:lnTo>
                  <a:lnTo>
                    <a:pt x="150368" y="777748"/>
                  </a:lnTo>
                  <a:lnTo>
                    <a:pt x="150368" y="784098"/>
                  </a:lnTo>
                  <a:cubicBezTo>
                    <a:pt x="67310" y="783971"/>
                    <a:pt x="0" y="716661"/>
                    <a:pt x="0" y="633730"/>
                  </a:cubicBezTo>
                  <a:lnTo>
                    <a:pt x="0" y="150368"/>
                  </a:lnTo>
                  <a:lnTo>
                    <a:pt x="6350" y="150368"/>
                  </a:lnTo>
                  <a:lnTo>
                    <a:pt x="0" y="150368"/>
                  </a:lnTo>
                  <a:moveTo>
                    <a:pt x="12700" y="150368"/>
                  </a:moveTo>
                  <a:lnTo>
                    <a:pt x="12700" y="633730"/>
                  </a:lnTo>
                  <a:lnTo>
                    <a:pt x="6350" y="633730"/>
                  </a:lnTo>
                  <a:lnTo>
                    <a:pt x="12700" y="633730"/>
                  </a:lnTo>
                  <a:cubicBezTo>
                    <a:pt x="12700" y="709803"/>
                    <a:pt x="74295" y="771398"/>
                    <a:pt x="150368" y="771398"/>
                  </a:cubicBezTo>
                  <a:lnTo>
                    <a:pt x="633730" y="771398"/>
                  </a:lnTo>
                  <a:cubicBezTo>
                    <a:pt x="709803" y="771398"/>
                    <a:pt x="771398" y="709803"/>
                    <a:pt x="771398" y="633730"/>
                  </a:cubicBezTo>
                  <a:lnTo>
                    <a:pt x="771398" y="150368"/>
                  </a:lnTo>
                  <a:cubicBezTo>
                    <a:pt x="771271" y="74295"/>
                    <a:pt x="709676" y="12700"/>
                    <a:pt x="633730" y="12700"/>
                  </a:cubicBezTo>
                  <a:lnTo>
                    <a:pt x="150368" y="12700"/>
                  </a:lnTo>
                  <a:lnTo>
                    <a:pt x="150368" y="6350"/>
                  </a:lnTo>
                  <a:lnTo>
                    <a:pt x="150368" y="12700"/>
                  </a:lnTo>
                  <a:cubicBezTo>
                    <a:pt x="74295" y="12700"/>
                    <a:pt x="12700" y="74295"/>
                    <a:pt x="12700" y="150368"/>
                  </a:cubicBezTo>
                  <a:close/>
                </a:path>
              </a:pathLst>
            </a:custGeom>
            <a:solidFill>
              <a:srgbClr val="B2D4E5"/>
            </a:solidFill>
          </p:spPr>
        </p:sp>
      </p:grpSp>
      <p:grpSp>
        <p:nvGrpSpPr>
          <p:cNvPr name="Group 36" id="36"/>
          <p:cNvGrpSpPr/>
          <p:nvPr/>
        </p:nvGrpSpPr>
        <p:grpSpPr>
          <a:xfrm rot="0">
            <a:off x="7844656" y="6284194"/>
            <a:ext cx="404961" cy="506165"/>
            <a:chOff x="0" y="0"/>
            <a:chExt cx="539948" cy="674887"/>
          </a:xfrm>
        </p:grpSpPr>
        <p:sp>
          <p:nvSpPr>
            <p:cNvPr name="Freeform 37" id="37"/>
            <p:cNvSpPr/>
            <p:nvPr/>
          </p:nvSpPr>
          <p:spPr>
            <a:xfrm flipH="false" flipV="false" rot="0">
              <a:off x="0" y="0"/>
              <a:ext cx="539948" cy="674887"/>
            </a:xfrm>
            <a:custGeom>
              <a:avLst/>
              <a:gdLst/>
              <a:ahLst/>
              <a:cxnLst/>
              <a:rect r="r" b="b" t="t" l="l"/>
              <a:pathLst>
                <a:path h="674887" w="539948">
                  <a:moveTo>
                    <a:pt x="0" y="0"/>
                  </a:moveTo>
                  <a:lnTo>
                    <a:pt x="539948" y="0"/>
                  </a:lnTo>
                  <a:lnTo>
                    <a:pt x="539948" y="674887"/>
                  </a:lnTo>
                  <a:lnTo>
                    <a:pt x="0" y="674887"/>
                  </a:lnTo>
                  <a:close/>
                </a:path>
              </a:pathLst>
            </a:custGeom>
            <a:solidFill>
              <a:srgbClr val="000000">
                <a:alpha val="0"/>
              </a:srgbClr>
            </a:solidFill>
          </p:spPr>
        </p:sp>
        <p:sp>
          <p:nvSpPr>
            <p:cNvPr name="TextBox 38" id="38"/>
            <p:cNvSpPr txBox="true"/>
            <p:nvPr/>
          </p:nvSpPr>
          <p:spPr>
            <a:xfrm>
              <a:off x="0" y="57150"/>
              <a:ext cx="539948" cy="617737"/>
            </a:xfrm>
            <a:prstGeom prst="rect">
              <a:avLst/>
            </a:prstGeom>
          </p:spPr>
          <p:txBody>
            <a:bodyPr anchor="t" rtlCol="false" tIns="0" lIns="0" bIns="0" rIns="0"/>
            <a:lstStyle/>
            <a:p>
              <a:pPr algn="ctr">
                <a:lnSpc>
                  <a:spcPts val="3187"/>
                </a:lnSpc>
              </a:pPr>
              <a:r>
                <a:rPr lang="en-US" sz="3187">
                  <a:solidFill>
                    <a:srgbClr val="272525"/>
                  </a:solidFill>
                  <a:latin typeface="Petrona"/>
                  <a:ea typeface="Petrona"/>
                  <a:cs typeface="Petrona"/>
                  <a:sym typeface="Petrona"/>
                </a:rPr>
                <a:t>3</a:t>
              </a:r>
            </a:p>
          </p:txBody>
        </p:sp>
      </p:grpSp>
      <p:grpSp>
        <p:nvGrpSpPr>
          <p:cNvPr name="Group 39" id="39"/>
          <p:cNvGrpSpPr/>
          <p:nvPr/>
        </p:nvGrpSpPr>
        <p:grpSpPr>
          <a:xfrm rot="0">
            <a:off x="8593485" y="6248102"/>
            <a:ext cx="4072086" cy="421927"/>
            <a:chOff x="0" y="0"/>
            <a:chExt cx="5429448" cy="562570"/>
          </a:xfrm>
        </p:grpSpPr>
        <p:sp>
          <p:nvSpPr>
            <p:cNvPr name="Freeform 40" id="40"/>
            <p:cNvSpPr/>
            <p:nvPr/>
          </p:nvSpPr>
          <p:spPr>
            <a:xfrm flipH="false" flipV="false" rot="0">
              <a:off x="0" y="0"/>
              <a:ext cx="5429448" cy="562570"/>
            </a:xfrm>
            <a:custGeom>
              <a:avLst/>
              <a:gdLst/>
              <a:ahLst/>
              <a:cxnLst/>
              <a:rect r="r" b="b" t="t" l="l"/>
              <a:pathLst>
                <a:path h="562570" w="5429448">
                  <a:moveTo>
                    <a:pt x="0" y="0"/>
                  </a:moveTo>
                  <a:lnTo>
                    <a:pt x="5429448" y="0"/>
                  </a:lnTo>
                  <a:lnTo>
                    <a:pt x="5429448" y="562570"/>
                  </a:lnTo>
                  <a:lnTo>
                    <a:pt x="0" y="562570"/>
                  </a:lnTo>
                  <a:close/>
                </a:path>
              </a:pathLst>
            </a:custGeom>
            <a:solidFill>
              <a:srgbClr val="000000">
                <a:alpha val="0"/>
              </a:srgbClr>
            </a:solidFill>
          </p:spPr>
        </p:sp>
        <p:sp>
          <p:nvSpPr>
            <p:cNvPr name="TextBox 41" id="41"/>
            <p:cNvSpPr txBox="true"/>
            <p:nvPr/>
          </p:nvSpPr>
          <p:spPr>
            <a:xfrm>
              <a:off x="0" y="-28575"/>
              <a:ext cx="5429448" cy="591145"/>
            </a:xfrm>
            <a:prstGeom prst="rect">
              <a:avLst/>
            </a:prstGeom>
          </p:spPr>
          <p:txBody>
            <a:bodyPr anchor="t" rtlCol="false" tIns="0" lIns="0" bIns="0" rIns="0"/>
            <a:lstStyle/>
            <a:p>
              <a:pPr algn="l">
                <a:lnSpc>
                  <a:spcPts val="3312"/>
                </a:lnSpc>
              </a:pPr>
              <a:r>
                <a:rPr lang="en-US" sz="2625">
                  <a:solidFill>
                    <a:srgbClr val="272525"/>
                  </a:solidFill>
                  <a:latin typeface="Petrona"/>
                  <a:ea typeface="Petrona"/>
                  <a:cs typeface="Petrona"/>
                  <a:sym typeface="Petrona"/>
                </a:rPr>
                <a:t>Successful Authentication</a:t>
              </a:r>
            </a:p>
          </p:txBody>
        </p:sp>
      </p:grpSp>
      <p:grpSp>
        <p:nvGrpSpPr>
          <p:cNvPr name="Group 42" id="42"/>
          <p:cNvGrpSpPr/>
          <p:nvPr/>
        </p:nvGrpSpPr>
        <p:grpSpPr>
          <a:xfrm rot="0">
            <a:off x="8593485" y="6824216"/>
            <a:ext cx="8794551" cy="822722"/>
            <a:chOff x="0" y="0"/>
            <a:chExt cx="11726068" cy="1096963"/>
          </a:xfrm>
        </p:grpSpPr>
        <p:sp>
          <p:nvSpPr>
            <p:cNvPr name="Freeform 43" id="43"/>
            <p:cNvSpPr/>
            <p:nvPr/>
          </p:nvSpPr>
          <p:spPr>
            <a:xfrm flipH="false" flipV="false" rot="0">
              <a:off x="0" y="0"/>
              <a:ext cx="11726068" cy="1096963"/>
            </a:xfrm>
            <a:custGeom>
              <a:avLst/>
              <a:gdLst/>
              <a:ahLst/>
              <a:cxnLst/>
              <a:rect r="r" b="b" t="t" l="l"/>
              <a:pathLst>
                <a:path h="1096963" w="11726068">
                  <a:moveTo>
                    <a:pt x="0" y="0"/>
                  </a:moveTo>
                  <a:lnTo>
                    <a:pt x="11726068" y="0"/>
                  </a:lnTo>
                  <a:lnTo>
                    <a:pt x="11726068" y="1096963"/>
                  </a:lnTo>
                  <a:lnTo>
                    <a:pt x="0" y="1096963"/>
                  </a:lnTo>
                  <a:close/>
                </a:path>
              </a:pathLst>
            </a:custGeom>
            <a:solidFill>
              <a:srgbClr val="000000">
                <a:alpha val="0"/>
              </a:srgbClr>
            </a:solidFill>
          </p:spPr>
        </p:sp>
        <p:sp>
          <p:nvSpPr>
            <p:cNvPr name="TextBox 44" id="44"/>
            <p:cNvSpPr txBox="true"/>
            <p:nvPr/>
          </p:nvSpPr>
          <p:spPr>
            <a:xfrm>
              <a:off x="0" y="-76200"/>
              <a:ext cx="11726068" cy="1173163"/>
            </a:xfrm>
            <a:prstGeom prst="rect">
              <a:avLst/>
            </a:prstGeom>
          </p:spPr>
          <p:txBody>
            <a:bodyPr anchor="t" rtlCol="false" tIns="0" lIns="0" bIns="0" rIns="0"/>
            <a:lstStyle/>
            <a:p>
              <a:pPr algn="l">
                <a:lnSpc>
                  <a:spcPts val="3187"/>
                </a:lnSpc>
              </a:pPr>
              <a:r>
                <a:rPr lang="en-US" sz="2000">
                  <a:solidFill>
                    <a:srgbClr val="272525"/>
                  </a:solidFill>
                  <a:latin typeface="Inter"/>
                  <a:ea typeface="Inter"/>
                  <a:cs typeface="Inter"/>
                  <a:sym typeface="Inter"/>
                </a:rPr>
                <a:t>Upon successful authentication, the system redirects the user to the main Admin Dashboard, granting access to its management tools.</a:t>
              </a:r>
            </a:p>
          </p:txBody>
        </p:sp>
      </p:grpSp>
      <p:grpSp>
        <p:nvGrpSpPr>
          <p:cNvPr name="Group 45" id="45"/>
          <p:cNvGrpSpPr/>
          <p:nvPr/>
        </p:nvGrpSpPr>
        <p:grpSpPr>
          <a:xfrm rot="0">
            <a:off x="7757964" y="7936111"/>
            <a:ext cx="9630072" cy="1645444"/>
            <a:chOff x="0" y="0"/>
            <a:chExt cx="12840097" cy="2193925"/>
          </a:xfrm>
        </p:grpSpPr>
        <p:sp>
          <p:nvSpPr>
            <p:cNvPr name="Freeform 46" id="46"/>
            <p:cNvSpPr/>
            <p:nvPr/>
          </p:nvSpPr>
          <p:spPr>
            <a:xfrm flipH="false" flipV="false" rot="0">
              <a:off x="0" y="0"/>
              <a:ext cx="12840097" cy="2193925"/>
            </a:xfrm>
            <a:custGeom>
              <a:avLst/>
              <a:gdLst/>
              <a:ahLst/>
              <a:cxnLst/>
              <a:rect r="r" b="b" t="t" l="l"/>
              <a:pathLst>
                <a:path h="2193925" w="12840097">
                  <a:moveTo>
                    <a:pt x="0" y="0"/>
                  </a:moveTo>
                  <a:lnTo>
                    <a:pt x="12840097" y="0"/>
                  </a:lnTo>
                  <a:lnTo>
                    <a:pt x="12840097" y="2193925"/>
                  </a:lnTo>
                  <a:lnTo>
                    <a:pt x="0" y="2193925"/>
                  </a:lnTo>
                  <a:close/>
                </a:path>
              </a:pathLst>
            </a:custGeom>
            <a:solidFill>
              <a:srgbClr val="000000">
                <a:alpha val="0"/>
              </a:srgbClr>
            </a:solidFill>
          </p:spPr>
        </p:sp>
        <p:sp>
          <p:nvSpPr>
            <p:cNvPr name="TextBox 47" id="47"/>
            <p:cNvSpPr txBox="true"/>
            <p:nvPr/>
          </p:nvSpPr>
          <p:spPr>
            <a:xfrm>
              <a:off x="0" y="-76200"/>
              <a:ext cx="12840097" cy="2270125"/>
            </a:xfrm>
            <a:prstGeom prst="rect">
              <a:avLst/>
            </a:prstGeom>
          </p:spPr>
          <p:txBody>
            <a:bodyPr anchor="t" rtlCol="false" tIns="0" lIns="0" bIns="0" rIns="0"/>
            <a:lstStyle/>
            <a:p>
              <a:pPr algn="l">
                <a:lnSpc>
                  <a:spcPts val="3187"/>
                </a:lnSpc>
              </a:pPr>
              <a:r>
                <a:rPr lang="en-US" sz="2000">
                  <a:solidFill>
                    <a:srgbClr val="272525"/>
                  </a:solidFill>
                  <a:latin typeface="Inter"/>
                  <a:ea typeface="Inter"/>
                  <a:cs typeface="Inter"/>
                  <a:sym typeface="Inter"/>
                </a:rPr>
                <a:t>This streamlined process ensures that only authorized personnel can access and manage the CRM system, maintaining data integrity and system security. It's a critical first step in leveraging the dashboard's functionalities for enhanced project management.</a:t>
              </a:r>
            </a:p>
          </p:txBody>
        </p:sp>
      </p:gr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bdf3e2775aed417b"/>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cadfc234e91a45ab"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97d8fd57b87f430f"/>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879cd06735064a23"/>
            <a:stretch>
              <a:fillRect l="0" t="0" r="0" b="0"/>
            </a:stretch>
          </a:blipFill>
        </p:spPr>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e9cfbd290fe5477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18288000" cy="2782640"/>
          </a:xfrm>
          <a:custGeom>
            <a:avLst/>
            <a:gdLst/>
            <a:ahLst/>
            <a:cxnLst/>
            <a:rect r="r" b="b" t="t" l="l"/>
            <a:pathLst>
              <a:path h="2782640" w="18288000">
                <a:moveTo>
                  <a:pt x="0" y="0"/>
                </a:moveTo>
                <a:lnTo>
                  <a:pt x="18288000" y="0"/>
                </a:lnTo>
                <a:lnTo>
                  <a:pt x="18288000" y="2782640"/>
                </a:lnTo>
                <a:lnTo>
                  <a:pt x="0" y="2782640"/>
                </a:lnTo>
                <a:lnTo>
                  <a:pt x="0" y="0"/>
                </a:lnTo>
                <a:close/>
              </a:path>
            </a:pathLst>
          </a:custGeom>
          <a:blipFill>
            <a:blip r:embed="Rf246ddcf759b4c41"/>
            <a:stretch>
              <a:fillRect l="-24" t="0" r="-24" b="0"/>
            </a:stretch>
          </a:blipFill>
        </p:spPr>
      </p:sp>
      <p:grpSp>
        <p:nvGrpSpPr>
          <p:cNvPr name="Group 6" id="6"/>
          <p:cNvGrpSpPr/>
          <p:nvPr/>
        </p:nvGrpSpPr>
        <p:grpSpPr>
          <a:xfrm rot="0">
            <a:off x="779115" y="3395514"/>
            <a:ext cx="6550075" cy="730300"/>
            <a:chOff x="0" y="0"/>
            <a:chExt cx="8733433" cy="973733"/>
          </a:xfrm>
        </p:grpSpPr>
        <p:sp>
          <p:nvSpPr>
            <p:cNvPr name="Freeform 7" id="7"/>
            <p:cNvSpPr/>
            <p:nvPr/>
          </p:nvSpPr>
          <p:spPr>
            <a:xfrm flipH="false" flipV="false" rot="0">
              <a:off x="0" y="0"/>
              <a:ext cx="8733434" cy="973733"/>
            </a:xfrm>
            <a:custGeom>
              <a:avLst/>
              <a:gdLst/>
              <a:ahLst/>
              <a:cxnLst/>
              <a:rect r="r" b="b" t="t" l="l"/>
              <a:pathLst>
                <a:path h="973733" w="8733434">
                  <a:moveTo>
                    <a:pt x="0" y="0"/>
                  </a:moveTo>
                  <a:lnTo>
                    <a:pt x="8733434" y="0"/>
                  </a:lnTo>
                  <a:lnTo>
                    <a:pt x="8733434" y="973733"/>
                  </a:lnTo>
                  <a:lnTo>
                    <a:pt x="0" y="973733"/>
                  </a:lnTo>
                  <a:close/>
                </a:path>
              </a:pathLst>
            </a:custGeom>
            <a:solidFill>
              <a:srgbClr val="000000">
                <a:alpha val="0"/>
              </a:srgbClr>
            </a:solidFill>
          </p:spPr>
        </p:sp>
        <p:sp>
          <p:nvSpPr>
            <p:cNvPr name="TextBox 8" id="8"/>
            <p:cNvSpPr txBox="true"/>
            <p:nvPr/>
          </p:nvSpPr>
          <p:spPr>
            <a:xfrm>
              <a:off x="0" y="-28575"/>
              <a:ext cx="8733433" cy="1002308"/>
            </a:xfrm>
            <a:prstGeom prst="rect">
              <a:avLst/>
            </a:prstGeom>
          </p:spPr>
          <p:txBody>
            <a:bodyPr anchor="t" rtlCol="false" tIns="0" lIns="0" bIns="0" rIns="0"/>
            <a:lstStyle/>
            <a:p>
              <a:pPr algn="l">
                <a:lnSpc>
                  <a:spcPts val="5750"/>
                </a:lnSpc>
              </a:pPr>
              <a:r>
                <a:rPr lang="en-US" sz="4562">
                  <a:solidFill>
                    <a:srgbClr val="000000"/>
                  </a:solidFill>
                  <a:latin typeface="Petrona"/>
                  <a:ea typeface="Petrona"/>
                  <a:cs typeface="Petrona"/>
                  <a:sym typeface="Petrona"/>
                </a:rPr>
                <a:t>Create User Registration</a:t>
              </a:r>
            </a:p>
          </p:txBody>
        </p:sp>
      </p:grpSp>
      <p:grpSp>
        <p:nvGrpSpPr>
          <p:cNvPr name="Group 9" id="9"/>
          <p:cNvGrpSpPr/>
          <p:nvPr/>
        </p:nvGrpSpPr>
        <p:grpSpPr>
          <a:xfrm rot="0">
            <a:off x="9129712" y="4459635"/>
            <a:ext cx="28575" cy="3895576"/>
            <a:chOff x="0" y="0"/>
            <a:chExt cx="38100" cy="5194102"/>
          </a:xfrm>
        </p:grpSpPr>
        <p:sp>
          <p:nvSpPr>
            <p:cNvPr name="Freeform 10" id="10"/>
            <p:cNvSpPr/>
            <p:nvPr/>
          </p:nvSpPr>
          <p:spPr>
            <a:xfrm flipH="false" flipV="false" rot="0">
              <a:off x="0" y="0"/>
              <a:ext cx="38100" cy="5194046"/>
            </a:xfrm>
            <a:custGeom>
              <a:avLst/>
              <a:gdLst/>
              <a:ahLst/>
              <a:cxnLst/>
              <a:rect r="r" b="b" t="t" l="l"/>
              <a:pathLst>
                <a:path h="5194046" w="38100">
                  <a:moveTo>
                    <a:pt x="0" y="19050"/>
                  </a:moveTo>
                  <a:cubicBezTo>
                    <a:pt x="0" y="8509"/>
                    <a:pt x="8509" y="0"/>
                    <a:pt x="19050" y="0"/>
                  </a:cubicBezTo>
                  <a:cubicBezTo>
                    <a:pt x="29591" y="0"/>
                    <a:pt x="38100" y="8509"/>
                    <a:pt x="38100" y="19050"/>
                  </a:cubicBezTo>
                  <a:lnTo>
                    <a:pt x="38100" y="5174996"/>
                  </a:lnTo>
                  <a:cubicBezTo>
                    <a:pt x="38100" y="5185537"/>
                    <a:pt x="29591" y="5194046"/>
                    <a:pt x="19050" y="5194046"/>
                  </a:cubicBezTo>
                  <a:cubicBezTo>
                    <a:pt x="8509" y="5194046"/>
                    <a:pt x="0" y="5185537"/>
                    <a:pt x="0" y="5174996"/>
                  </a:cubicBezTo>
                  <a:close/>
                </a:path>
              </a:pathLst>
            </a:custGeom>
            <a:solidFill>
              <a:srgbClr val="B2D4E5"/>
            </a:solidFill>
          </p:spPr>
        </p:sp>
      </p:grpSp>
      <p:grpSp>
        <p:nvGrpSpPr>
          <p:cNvPr name="Group 11" id="11"/>
          <p:cNvGrpSpPr/>
          <p:nvPr/>
        </p:nvGrpSpPr>
        <p:grpSpPr>
          <a:xfrm rot="0">
            <a:off x="8254380" y="4946005"/>
            <a:ext cx="667791" cy="28575"/>
            <a:chOff x="0" y="0"/>
            <a:chExt cx="890388" cy="38100"/>
          </a:xfrm>
        </p:grpSpPr>
        <p:sp>
          <p:nvSpPr>
            <p:cNvPr name="Freeform 12" id="12"/>
            <p:cNvSpPr/>
            <p:nvPr/>
          </p:nvSpPr>
          <p:spPr>
            <a:xfrm flipH="false" flipV="false" rot="0">
              <a:off x="0" y="0"/>
              <a:ext cx="890397" cy="38100"/>
            </a:xfrm>
            <a:custGeom>
              <a:avLst/>
              <a:gdLst/>
              <a:ahLst/>
              <a:cxnLst/>
              <a:rect r="r" b="b" t="t" l="l"/>
              <a:pathLst>
                <a:path h="38100" w="890397">
                  <a:moveTo>
                    <a:pt x="0" y="19050"/>
                  </a:moveTo>
                  <a:cubicBezTo>
                    <a:pt x="0" y="8509"/>
                    <a:pt x="8509" y="0"/>
                    <a:pt x="19050" y="0"/>
                  </a:cubicBezTo>
                  <a:lnTo>
                    <a:pt x="871347" y="0"/>
                  </a:lnTo>
                  <a:cubicBezTo>
                    <a:pt x="881888" y="0"/>
                    <a:pt x="890397" y="8509"/>
                    <a:pt x="890397" y="19050"/>
                  </a:cubicBezTo>
                  <a:cubicBezTo>
                    <a:pt x="890397" y="29591"/>
                    <a:pt x="881888" y="38100"/>
                    <a:pt x="871347" y="38100"/>
                  </a:cubicBezTo>
                  <a:lnTo>
                    <a:pt x="19050" y="38100"/>
                  </a:lnTo>
                  <a:cubicBezTo>
                    <a:pt x="8509" y="38100"/>
                    <a:pt x="0" y="29591"/>
                    <a:pt x="0" y="19050"/>
                  </a:cubicBezTo>
                  <a:close/>
                </a:path>
              </a:pathLst>
            </a:custGeom>
            <a:solidFill>
              <a:srgbClr val="B2D4E5"/>
            </a:solidFill>
          </p:spPr>
        </p:sp>
      </p:grpSp>
      <p:grpSp>
        <p:nvGrpSpPr>
          <p:cNvPr name="Group 13" id="13"/>
          <p:cNvGrpSpPr/>
          <p:nvPr/>
        </p:nvGrpSpPr>
        <p:grpSpPr>
          <a:xfrm rot="0">
            <a:off x="8888834" y="4705201"/>
            <a:ext cx="510331" cy="510331"/>
            <a:chOff x="0" y="0"/>
            <a:chExt cx="680442" cy="680442"/>
          </a:xfrm>
        </p:grpSpPr>
        <p:sp>
          <p:nvSpPr>
            <p:cNvPr name="Freeform 14" id="14"/>
            <p:cNvSpPr/>
            <p:nvPr/>
          </p:nvSpPr>
          <p:spPr>
            <a:xfrm flipH="false" flipV="false" rot="0">
              <a:off x="6350" y="6350"/>
              <a:ext cx="667766" cy="667766"/>
            </a:xfrm>
            <a:custGeom>
              <a:avLst/>
              <a:gdLst/>
              <a:ahLst/>
              <a:cxnLst/>
              <a:rect r="r" b="b" t="t" l="l"/>
              <a:pathLst>
                <a:path h="667766" w="667766">
                  <a:moveTo>
                    <a:pt x="0" y="124714"/>
                  </a:moveTo>
                  <a:cubicBezTo>
                    <a:pt x="0" y="55753"/>
                    <a:pt x="55753" y="0"/>
                    <a:pt x="124714" y="0"/>
                  </a:cubicBezTo>
                  <a:lnTo>
                    <a:pt x="543052" y="0"/>
                  </a:lnTo>
                  <a:cubicBezTo>
                    <a:pt x="611886" y="0"/>
                    <a:pt x="667766" y="55753"/>
                    <a:pt x="667766" y="124714"/>
                  </a:cubicBezTo>
                  <a:lnTo>
                    <a:pt x="667766" y="543052"/>
                  </a:lnTo>
                  <a:cubicBezTo>
                    <a:pt x="667766" y="611886"/>
                    <a:pt x="612013" y="667766"/>
                    <a:pt x="543052" y="667766"/>
                  </a:cubicBezTo>
                  <a:lnTo>
                    <a:pt x="124714" y="667766"/>
                  </a:lnTo>
                  <a:cubicBezTo>
                    <a:pt x="55753" y="667766"/>
                    <a:pt x="0" y="611886"/>
                    <a:pt x="0" y="543052"/>
                  </a:cubicBezTo>
                  <a:close/>
                </a:path>
              </a:pathLst>
            </a:custGeom>
            <a:solidFill>
              <a:srgbClr val="CCEEFF"/>
            </a:solidFill>
          </p:spPr>
        </p:sp>
        <p:sp>
          <p:nvSpPr>
            <p:cNvPr name="Freeform 15" id="15"/>
            <p:cNvSpPr/>
            <p:nvPr/>
          </p:nvSpPr>
          <p:spPr>
            <a:xfrm flipH="false" flipV="false" rot="0">
              <a:off x="0" y="0"/>
              <a:ext cx="680466" cy="680466"/>
            </a:xfrm>
            <a:custGeom>
              <a:avLst/>
              <a:gdLst/>
              <a:ahLst/>
              <a:cxnLst/>
              <a:rect r="r" b="b" t="t" l="l"/>
              <a:pathLst>
                <a:path h="680466" w="680466">
                  <a:moveTo>
                    <a:pt x="0" y="131064"/>
                  </a:moveTo>
                  <a:cubicBezTo>
                    <a:pt x="0" y="58674"/>
                    <a:pt x="58674" y="0"/>
                    <a:pt x="131064" y="0"/>
                  </a:cubicBezTo>
                  <a:lnTo>
                    <a:pt x="549402" y="0"/>
                  </a:lnTo>
                  <a:lnTo>
                    <a:pt x="549402" y="6350"/>
                  </a:lnTo>
                  <a:lnTo>
                    <a:pt x="549402" y="0"/>
                  </a:lnTo>
                  <a:cubicBezTo>
                    <a:pt x="621792" y="0"/>
                    <a:pt x="680466" y="58674"/>
                    <a:pt x="680466" y="131064"/>
                  </a:cubicBezTo>
                  <a:lnTo>
                    <a:pt x="674116" y="131064"/>
                  </a:lnTo>
                  <a:lnTo>
                    <a:pt x="680466" y="131064"/>
                  </a:lnTo>
                  <a:lnTo>
                    <a:pt x="680466" y="549402"/>
                  </a:lnTo>
                  <a:lnTo>
                    <a:pt x="674116" y="549402"/>
                  </a:lnTo>
                  <a:lnTo>
                    <a:pt x="680466" y="549402"/>
                  </a:lnTo>
                  <a:cubicBezTo>
                    <a:pt x="680466" y="621792"/>
                    <a:pt x="621792" y="680466"/>
                    <a:pt x="549402" y="680466"/>
                  </a:cubicBezTo>
                  <a:lnTo>
                    <a:pt x="549402" y="674116"/>
                  </a:lnTo>
                  <a:lnTo>
                    <a:pt x="549402" y="680466"/>
                  </a:lnTo>
                  <a:lnTo>
                    <a:pt x="131064" y="680466"/>
                  </a:lnTo>
                  <a:lnTo>
                    <a:pt x="131064" y="674116"/>
                  </a:lnTo>
                  <a:lnTo>
                    <a:pt x="131064" y="680466"/>
                  </a:lnTo>
                  <a:cubicBezTo>
                    <a:pt x="58674" y="680466"/>
                    <a:pt x="0" y="621792"/>
                    <a:pt x="0" y="549402"/>
                  </a:cubicBezTo>
                  <a:lnTo>
                    <a:pt x="0" y="131064"/>
                  </a:lnTo>
                  <a:lnTo>
                    <a:pt x="6350" y="131064"/>
                  </a:lnTo>
                  <a:lnTo>
                    <a:pt x="0" y="131064"/>
                  </a:lnTo>
                  <a:moveTo>
                    <a:pt x="12700" y="131064"/>
                  </a:moveTo>
                  <a:lnTo>
                    <a:pt x="12700" y="549402"/>
                  </a:lnTo>
                  <a:lnTo>
                    <a:pt x="6350" y="549402"/>
                  </a:lnTo>
                  <a:lnTo>
                    <a:pt x="12700" y="549402"/>
                  </a:lnTo>
                  <a:cubicBezTo>
                    <a:pt x="12700" y="614680"/>
                    <a:pt x="65659" y="667766"/>
                    <a:pt x="131064" y="667766"/>
                  </a:cubicBezTo>
                  <a:lnTo>
                    <a:pt x="549402" y="667766"/>
                  </a:lnTo>
                  <a:cubicBezTo>
                    <a:pt x="614680" y="667766"/>
                    <a:pt x="667766" y="614807"/>
                    <a:pt x="667766" y="549402"/>
                  </a:cubicBezTo>
                  <a:lnTo>
                    <a:pt x="667766" y="131064"/>
                  </a:lnTo>
                  <a:cubicBezTo>
                    <a:pt x="667766" y="65659"/>
                    <a:pt x="614807" y="12700"/>
                    <a:pt x="549402" y="12700"/>
                  </a:cubicBezTo>
                  <a:lnTo>
                    <a:pt x="131064" y="12700"/>
                  </a:lnTo>
                  <a:lnTo>
                    <a:pt x="131064" y="6350"/>
                  </a:lnTo>
                  <a:lnTo>
                    <a:pt x="131064" y="12700"/>
                  </a:lnTo>
                  <a:cubicBezTo>
                    <a:pt x="65659" y="12700"/>
                    <a:pt x="12700" y="65659"/>
                    <a:pt x="12700" y="131064"/>
                  </a:cubicBezTo>
                  <a:close/>
                </a:path>
              </a:pathLst>
            </a:custGeom>
            <a:solidFill>
              <a:srgbClr val="B2D4E5"/>
            </a:solidFill>
          </p:spPr>
        </p:sp>
      </p:grpSp>
      <p:grpSp>
        <p:nvGrpSpPr>
          <p:cNvPr name="Group 16" id="16"/>
          <p:cNvGrpSpPr/>
          <p:nvPr/>
        </p:nvGrpSpPr>
        <p:grpSpPr>
          <a:xfrm rot="0">
            <a:off x="8968680" y="4741218"/>
            <a:ext cx="350490" cy="438150"/>
            <a:chOff x="0" y="0"/>
            <a:chExt cx="467320" cy="584200"/>
          </a:xfrm>
        </p:grpSpPr>
        <p:sp>
          <p:nvSpPr>
            <p:cNvPr name="Freeform 17" id="17"/>
            <p:cNvSpPr/>
            <p:nvPr/>
          </p:nvSpPr>
          <p:spPr>
            <a:xfrm flipH="false" flipV="false" rot="0">
              <a:off x="0" y="0"/>
              <a:ext cx="467320" cy="584200"/>
            </a:xfrm>
            <a:custGeom>
              <a:avLst/>
              <a:gdLst/>
              <a:ahLst/>
              <a:cxnLst/>
              <a:rect r="r" b="b" t="t" l="l"/>
              <a:pathLst>
                <a:path h="584200" w="467320">
                  <a:moveTo>
                    <a:pt x="0" y="0"/>
                  </a:moveTo>
                  <a:lnTo>
                    <a:pt x="467320" y="0"/>
                  </a:lnTo>
                  <a:lnTo>
                    <a:pt x="467320" y="584200"/>
                  </a:lnTo>
                  <a:lnTo>
                    <a:pt x="0" y="584200"/>
                  </a:lnTo>
                  <a:close/>
                </a:path>
              </a:pathLst>
            </a:custGeom>
            <a:solidFill>
              <a:srgbClr val="000000">
                <a:alpha val="0"/>
              </a:srgbClr>
            </a:solidFill>
          </p:spPr>
        </p:sp>
        <p:sp>
          <p:nvSpPr>
            <p:cNvPr name="TextBox 18" id="18"/>
            <p:cNvSpPr txBox="true"/>
            <p:nvPr/>
          </p:nvSpPr>
          <p:spPr>
            <a:xfrm>
              <a:off x="0" y="38100"/>
              <a:ext cx="467320" cy="546100"/>
            </a:xfrm>
            <a:prstGeom prst="rect">
              <a:avLst/>
            </a:prstGeom>
          </p:spPr>
          <p:txBody>
            <a:bodyPr anchor="t" rtlCol="false" tIns="0" lIns="0" bIns="0" rIns="0"/>
            <a:lstStyle/>
            <a:p>
              <a:pPr algn="ctr">
                <a:lnSpc>
                  <a:spcPts val="2750"/>
                </a:lnSpc>
              </a:pPr>
              <a:r>
                <a:rPr lang="en-US" sz="2750">
                  <a:solidFill>
                    <a:srgbClr val="272525"/>
                  </a:solidFill>
                  <a:latin typeface="Petrona"/>
                  <a:ea typeface="Petrona"/>
                  <a:cs typeface="Petrona"/>
                  <a:sym typeface="Petrona"/>
                </a:rPr>
                <a:t>1</a:t>
              </a:r>
            </a:p>
          </p:txBody>
        </p:sp>
      </p:grpSp>
      <p:grpSp>
        <p:nvGrpSpPr>
          <p:cNvPr name="Group 19" id="19"/>
          <p:cNvGrpSpPr/>
          <p:nvPr/>
        </p:nvGrpSpPr>
        <p:grpSpPr>
          <a:xfrm rot="0">
            <a:off x="5109270" y="4682132"/>
            <a:ext cx="2921794" cy="365075"/>
            <a:chOff x="0" y="0"/>
            <a:chExt cx="3895725" cy="486767"/>
          </a:xfrm>
        </p:grpSpPr>
        <p:sp>
          <p:nvSpPr>
            <p:cNvPr name="Freeform 20" id="20"/>
            <p:cNvSpPr/>
            <p:nvPr/>
          </p:nvSpPr>
          <p:spPr>
            <a:xfrm flipH="false" flipV="false" rot="0">
              <a:off x="0" y="0"/>
              <a:ext cx="3895725" cy="486767"/>
            </a:xfrm>
            <a:custGeom>
              <a:avLst/>
              <a:gdLst/>
              <a:ahLst/>
              <a:cxnLst/>
              <a:rect r="r" b="b" t="t" l="l"/>
              <a:pathLst>
                <a:path h="486767" w="3895725">
                  <a:moveTo>
                    <a:pt x="0" y="0"/>
                  </a:moveTo>
                  <a:lnTo>
                    <a:pt x="3895725" y="0"/>
                  </a:lnTo>
                  <a:lnTo>
                    <a:pt x="3895725" y="486767"/>
                  </a:lnTo>
                  <a:lnTo>
                    <a:pt x="0" y="486767"/>
                  </a:lnTo>
                  <a:close/>
                </a:path>
              </a:pathLst>
            </a:custGeom>
            <a:solidFill>
              <a:srgbClr val="000000">
                <a:alpha val="0"/>
              </a:srgbClr>
            </a:solidFill>
          </p:spPr>
        </p:sp>
        <p:sp>
          <p:nvSpPr>
            <p:cNvPr name="TextBox 21" id="21"/>
            <p:cNvSpPr txBox="true"/>
            <p:nvPr/>
          </p:nvSpPr>
          <p:spPr>
            <a:xfrm>
              <a:off x="0" y="-19050"/>
              <a:ext cx="3895725" cy="505817"/>
            </a:xfrm>
            <a:prstGeom prst="rect">
              <a:avLst/>
            </a:prstGeom>
          </p:spPr>
          <p:txBody>
            <a:bodyPr anchor="t" rtlCol="false" tIns="0" lIns="0" bIns="0" rIns="0"/>
            <a:lstStyle/>
            <a:p>
              <a:pPr algn="r">
                <a:lnSpc>
                  <a:spcPts val="2875"/>
                </a:lnSpc>
              </a:pPr>
              <a:r>
                <a:rPr lang="en-US" sz="2249">
                  <a:solidFill>
                    <a:srgbClr val="272525"/>
                  </a:solidFill>
                  <a:latin typeface="Petrona"/>
                  <a:ea typeface="Petrona"/>
                  <a:cs typeface="Petrona"/>
                  <a:sym typeface="Petrona"/>
                </a:rPr>
                <a:t>Access Form</a:t>
              </a:r>
            </a:p>
          </p:txBody>
        </p:sp>
      </p:grpSp>
      <p:grpSp>
        <p:nvGrpSpPr>
          <p:cNvPr name="Group 22" id="22"/>
          <p:cNvGrpSpPr/>
          <p:nvPr/>
        </p:nvGrpSpPr>
        <p:grpSpPr>
          <a:xfrm rot="0">
            <a:off x="779115" y="5180708"/>
            <a:ext cx="7251947" cy="712291"/>
            <a:chOff x="0" y="0"/>
            <a:chExt cx="9669263" cy="949722"/>
          </a:xfrm>
        </p:grpSpPr>
        <p:sp>
          <p:nvSpPr>
            <p:cNvPr name="Freeform 23" id="23"/>
            <p:cNvSpPr/>
            <p:nvPr/>
          </p:nvSpPr>
          <p:spPr>
            <a:xfrm flipH="false" flipV="false" rot="0">
              <a:off x="0" y="0"/>
              <a:ext cx="9669263" cy="949722"/>
            </a:xfrm>
            <a:custGeom>
              <a:avLst/>
              <a:gdLst/>
              <a:ahLst/>
              <a:cxnLst/>
              <a:rect r="r" b="b" t="t" l="l"/>
              <a:pathLst>
                <a:path h="949722" w="9669263">
                  <a:moveTo>
                    <a:pt x="0" y="0"/>
                  </a:moveTo>
                  <a:lnTo>
                    <a:pt x="9669263" y="0"/>
                  </a:lnTo>
                  <a:lnTo>
                    <a:pt x="9669263" y="949722"/>
                  </a:lnTo>
                  <a:lnTo>
                    <a:pt x="0" y="949722"/>
                  </a:lnTo>
                  <a:close/>
                </a:path>
              </a:pathLst>
            </a:custGeom>
            <a:solidFill>
              <a:srgbClr val="000000">
                <a:alpha val="0"/>
              </a:srgbClr>
            </a:solidFill>
          </p:spPr>
        </p:sp>
        <p:sp>
          <p:nvSpPr>
            <p:cNvPr name="TextBox 24" id="24"/>
            <p:cNvSpPr txBox="true"/>
            <p:nvPr/>
          </p:nvSpPr>
          <p:spPr>
            <a:xfrm>
              <a:off x="0" y="-66675"/>
              <a:ext cx="9669263" cy="1016397"/>
            </a:xfrm>
            <a:prstGeom prst="rect">
              <a:avLst/>
            </a:prstGeom>
          </p:spPr>
          <p:txBody>
            <a:bodyPr anchor="t" rtlCol="false" tIns="0" lIns="0" bIns="0" rIns="0"/>
            <a:lstStyle/>
            <a:p>
              <a:pPr algn="r">
                <a:lnSpc>
                  <a:spcPts val="2750"/>
                </a:lnSpc>
              </a:pPr>
              <a:r>
                <a:rPr lang="en-US" sz="1750">
                  <a:solidFill>
                    <a:srgbClr val="272525"/>
                  </a:solidFill>
                  <a:latin typeface="Inter"/>
                  <a:ea typeface="Inter"/>
                  <a:cs typeface="Inter"/>
                  <a:sym typeface="Inter"/>
                </a:rPr>
                <a:t>Navigate to the "Create User" option located in the "User Details" section of the Admin Dashboard.</a:t>
              </a:r>
            </a:p>
          </p:txBody>
        </p:sp>
      </p:grpSp>
      <p:grpSp>
        <p:nvGrpSpPr>
          <p:cNvPr name="Group 25" id="25"/>
          <p:cNvGrpSpPr/>
          <p:nvPr/>
        </p:nvGrpSpPr>
        <p:grpSpPr>
          <a:xfrm rot="0">
            <a:off x="9365829" y="6058941"/>
            <a:ext cx="667791" cy="28575"/>
            <a:chOff x="0" y="0"/>
            <a:chExt cx="890388" cy="38100"/>
          </a:xfrm>
        </p:grpSpPr>
        <p:sp>
          <p:nvSpPr>
            <p:cNvPr name="Freeform 26" id="26"/>
            <p:cNvSpPr/>
            <p:nvPr/>
          </p:nvSpPr>
          <p:spPr>
            <a:xfrm flipH="false" flipV="false" rot="0">
              <a:off x="0" y="0"/>
              <a:ext cx="890397" cy="38100"/>
            </a:xfrm>
            <a:custGeom>
              <a:avLst/>
              <a:gdLst/>
              <a:ahLst/>
              <a:cxnLst/>
              <a:rect r="r" b="b" t="t" l="l"/>
              <a:pathLst>
                <a:path h="38100" w="890397">
                  <a:moveTo>
                    <a:pt x="0" y="19050"/>
                  </a:moveTo>
                  <a:cubicBezTo>
                    <a:pt x="0" y="8509"/>
                    <a:pt x="8509" y="0"/>
                    <a:pt x="19050" y="0"/>
                  </a:cubicBezTo>
                  <a:lnTo>
                    <a:pt x="871347" y="0"/>
                  </a:lnTo>
                  <a:cubicBezTo>
                    <a:pt x="881888" y="0"/>
                    <a:pt x="890397" y="8509"/>
                    <a:pt x="890397" y="19050"/>
                  </a:cubicBezTo>
                  <a:cubicBezTo>
                    <a:pt x="890397" y="29591"/>
                    <a:pt x="881888" y="38100"/>
                    <a:pt x="871347" y="38100"/>
                  </a:cubicBezTo>
                  <a:lnTo>
                    <a:pt x="19050" y="38100"/>
                  </a:lnTo>
                  <a:cubicBezTo>
                    <a:pt x="8509" y="38100"/>
                    <a:pt x="0" y="29591"/>
                    <a:pt x="0" y="19050"/>
                  </a:cubicBezTo>
                  <a:close/>
                </a:path>
              </a:pathLst>
            </a:custGeom>
            <a:solidFill>
              <a:srgbClr val="B2D4E5"/>
            </a:solidFill>
          </p:spPr>
        </p:sp>
      </p:grpSp>
      <p:grpSp>
        <p:nvGrpSpPr>
          <p:cNvPr name="Group 27" id="27"/>
          <p:cNvGrpSpPr/>
          <p:nvPr/>
        </p:nvGrpSpPr>
        <p:grpSpPr>
          <a:xfrm rot="0">
            <a:off x="8888834" y="5818137"/>
            <a:ext cx="510331" cy="510331"/>
            <a:chOff x="0" y="0"/>
            <a:chExt cx="680442" cy="680442"/>
          </a:xfrm>
        </p:grpSpPr>
        <p:sp>
          <p:nvSpPr>
            <p:cNvPr name="Freeform 28" id="28"/>
            <p:cNvSpPr/>
            <p:nvPr/>
          </p:nvSpPr>
          <p:spPr>
            <a:xfrm flipH="false" flipV="false" rot="0">
              <a:off x="6350" y="6350"/>
              <a:ext cx="667766" cy="667766"/>
            </a:xfrm>
            <a:custGeom>
              <a:avLst/>
              <a:gdLst/>
              <a:ahLst/>
              <a:cxnLst/>
              <a:rect r="r" b="b" t="t" l="l"/>
              <a:pathLst>
                <a:path h="667766" w="667766">
                  <a:moveTo>
                    <a:pt x="0" y="124714"/>
                  </a:moveTo>
                  <a:cubicBezTo>
                    <a:pt x="0" y="55753"/>
                    <a:pt x="55753" y="0"/>
                    <a:pt x="124714" y="0"/>
                  </a:cubicBezTo>
                  <a:lnTo>
                    <a:pt x="543052" y="0"/>
                  </a:lnTo>
                  <a:cubicBezTo>
                    <a:pt x="611886" y="0"/>
                    <a:pt x="667766" y="55753"/>
                    <a:pt x="667766" y="124714"/>
                  </a:cubicBezTo>
                  <a:lnTo>
                    <a:pt x="667766" y="543052"/>
                  </a:lnTo>
                  <a:cubicBezTo>
                    <a:pt x="667766" y="611886"/>
                    <a:pt x="612013" y="667766"/>
                    <a:pt x="543052" y="667766"/>
                  </a:cubicBezTo>
                  <a:lnTo>
                    <a:pt x="124714" y="667766"/>
                  </a:lnTo>
                  <a:cubicBezTo>
                    <a:pt x="55753" y="667766"/>
                    <a:pt x="0" y="611886"/>
                    <a:pt x="0" y="543052"/>
                  </a:cubicBezTo>
                  <a:close/>
                </a:path>
              </a:pathLst>
            </a:custGeom>
            <a:solidFill>
              <a:srgbClr val="CCEEFF"/>
            </a:solidFill>
          </p:spPr>
        </p:sp>
        <p:sp>
          <p:nvSpPr>
            <p:cNvPr name="Freeform 29" id="29"/>
            <p:cNvSpPr/>
            <p:nvPr/>
          </p:nvSpPr>
          <p:spPr>
            <a:xfrm flipH="false" flipV="false" rot="0">
              <a:off x="0" y="0"/>
              <a:ext cx="680466" cy="680466"/>
            </a:xfrm>
            <a:custGeom>
              <a:avLst/>
              <a:gdLst/>
              <a:ahLst/>
              <a:cxnLst/>
              <a:rect r="r" b="b" t="t" l="l"/>
              <a:pathLst>
                <a:path h="680466" w="680466">
                  <a:moveTo>
                    <a:pt x="0" y="131064"/>
                  </a:moveTo>
                  <a:cubicBezTo>
                    <a:pt x="0" y="58674"/>
                    <a:pt x="58674" y="0"/>
                    <a:pt x="131064" y="0"/>
                  </a:cubicBezTo>
                  <a:lnTo>
                    <a:pt x="549402" y="0"/>
                  </a:lnTo>
                  <a:lnTo>
                    <a:pt x="549402" y="6350"/>
                  </a:lnTo>
                  <a:lnTo>
                    <a:pt x="549402" y="0"/>
                  </a:lnTo>
                  <a:cubicBezTo>
                    <a:pt x="621792" y="0"/>
                    <a:pt x="680466" y="58674"/>
                    <a:pt x="680466" y="131064"/>
                  </a:cubicBezTo>
                  <a:lnTo>
                    <a:pt x="674116" y="131064"/>
                  </a:lnTo>
                  <a:lnTo>
                    <a:pt x="680466" y="131064"/>
                  </a:lnTo>
                  <a:lnTo>
                    <a:pt x="680466" y="549402"/>
                  </a:lnTo>
                  <a:lnTo>
                    <a:pt x="674116" y="549402"/>
                  </a:lnTo>
                  <a:lnTo>
                    <a:pt x="680466" y="549402"/>
                  </a:lnTo>
                  <a:cubicBezTo>
                    <a:pt x="680466" y="621792"/>
                    <a:pt x="621792" y="680466"/>
                    <a:pt x="549402" y="680466"/>
                  </a:cubicBezTo>
                  <a:lnTo>
                    <a:pt x="549402" y="674116"/>
                  </a:lnTo>
                  <a:lnTo>
                    <a:pt x="549402" y="680466"/>
                  </a:lnTo>
                  <a:lnTo>
                    <a:pt x="131064" y="680466"/>
                  </a:lnTo>
                  <a:lnTo>
                    <a:pt x="131064" y="674116"/>
                  </a:lnTo>
                  <a:lnTo>
                    <a:pt x="131064" y="680466"/>
                  </a:lnTo>
                  <a:cubicBezTo>
                    <a:pt x="58674" y="680466"/>
                    <a:pt x="0" y="621792"/>
                    <a:pt x="0" y="549402"/>
                  </a:cubicBezTo>
                  <a:lnTo>
                    <a:pt x="0" y="131064"/>
                  </a:lnTo>
                  <a:lnTo>
                    <a:pt x="6350" y="131064"/>
                  </a:lnTo>
                  <a:lnTo>
                    <a:pt x="0" y="131064"/>
                  </a:lnTo>
                  <a:moveTo>
                    <a:pt x="12700" y="131064"/>
                  </a:moveTo>
                  <a:lnTo>
                    <a:pt x="12700" y="549402"/>
                  </a:lnTo>
                  <a:lnTo>
                    <a:pt x="6350" y="549402"/>
                  </a:lnTo>
                  <a:lnTo>
                    <a:pt x="12700" y="549402"/>
                  </a:lnTo>
                  <a:cubicBezTo>
                    <a:pt x="12700" y="614680"/>
                    <a:pt x="65659" y="667766"/>
                    <a:pt x="131064" y="667766"/>
                  </a:cubicBezTo>
                  <a:lnTo>
                    <a:pt x="549402" y="667766"/>
                  </a:lnTo>
                  <a:cubicBezTo>
                    <a:pt x="614680" y="667766"/>
                    <a:pt x="667766" y="614807"/>
                    <a:pt x="667766" y="549402"/>
                  </a:cubicBezTo>
                  <a:lnTo>
                    <a:pt x="667766" y="131064"/>
                  </a:lnTo>
                  <a:cubicBezTo>
                    <a:pt x="667766" y="65659"/>
                    <a:pt x="614807" y="12700"/>
                    <a:pt x="549402" y="12700"/>
                  </a:cubicBezTo>
                  <a:lnTo>
                    <a:pt x="131064" y="12700"/>
                  </a:lnTo>
                  <a:lnTo>
                    <a:pt x="131064" y="6350"/>
                  </a:lnTo>
                  <a:lnTo>
                    <a:pt x="131064" y="12700"/>
                  </a:lnTo>
                  <a:cubicBezTo>
                    <a:pt x="65659" y="12700"/>
                    <a:pt x="12700" y="65659"/>
                    <a:pt x="12700" y="131064"/>
                  </a:cubicBezTo>
                  <a:close/>
                </a:path>
              </a:pathLst>
            </a:custGeom>
            <a:solidFill>
              <a:srgbClr val="B2D4E5"/>
            </a:solidFill>
          </p:spPr>
        </p:sp>
      </p:grpSp>
      <p:grpSp>
        <p:nvGrpSpPr>
          <p:cNvPr name="Group 30" id="30"/>
          <p:cNvGrpSpPr/>
          <p:nvPr/>
        </p:nvGrpSpPr>
        <p:grpSpPr>
          <a:xfrm rot="0">
            <a:off x="8968680" y="5854154"/>
            <a:ext cx="350490" cy="438150"/>
            <a:chOff x="0" y="0"/>
            <a:chExt cx="467320" cy="584200"/>
          </a:xfrm>
        </p:grpSpPr>
        <p:sp>
          <p:nvSpPr>
            <p:cNvPr name="Freeform 31" id="31"/>
            <p:cNvSpPr/>
            <p:nvPr/>
          </p:nvSpPr>
          <p:spPr>
            <a:xfrm flipH="false" flipV="false" rot="0">
              <a:off x="0" y="0"/>
              <a:ext cx="467320" cy="584200"/>
            </a:xfrm>
            <a:custGeom>
              <a:avLst/>
              <a:gdLst/>
              <a:ahLst/>
              <a:cxnLst/>
              <a:rect r="r" b="b" t="t" l="l"/>
              <a:pathLst>
                <a:path h="584200" w="467320">
                  <a:moveTo>
                    <a:pt x="0" y="0"/>
                  </a:moveTo>
                  <a:lnTo>
                    <a:pt x="467320" y="0"/>
                  </a:lnTo>
                  <a:lnTo>
                    <a:pt x="467320" y="584200"/>
                  </a:lnTo>
                  <a:lnTo>
                    <a:pt x="0" y="584200"/>
                  </a:lnTo>
                  <a:close/>
                </a:path>
              </a:pathLst>
            </a:custGeom>
            <a:solidFill>
              <a:srgbClr val="000000">
                <a:alpha val="0"/>
              </a:srgbClr>
            </a:solidFill>
          </p:spPr>
        </p:sp>
        <p:sp>
          <p:nvSpPr>
            <p:cNvPr name="TextBox 32" id="32"/>
            <p:cNvSpPr txBox="true"/>
            <p:nvPr/>
          </p:nvSpPr>
          <p:spPr>
            <a:xfrm>
              <a:off x="0" y="38100"/>
              <a:ext cx="467320" cy="546100"/>
            </a:xfrm>
            <a:prstGeom prst="rect">
              <a:avLst/>
            </a:prstGeom>
          </p:spPr>
          <p:txBody>
            <a:bodyPr anchor="t" rtlCol="false" tIns="0" lIns="0" bIns="0" rIns="0"/>
            <a:lstStyle/>
            <a:p>
              <a:pPr algn="ctr">
                <a:lnSpc>
                  <a:spcPts val="2750"/>
                </a:lnSpc>
              </a:pPr>
              <a:r>
                <a:rPr lang="en-US" sz="2750">
                  <a:solidFill>
                    <a:srgbClr val="272525"/>
                  </a:solidFill>
                  <a:latin typeface="Petrona"/>
                  <a:ea typeface="Petrona"/>
                  <a:cs typeface="Petrona"/>
                  <a:sym typeface="Petrona"/>
                </a:rPr>
                <a:t>2</a:t>
              </a:r>
            </a:p>
          </p:txBody>
        </p:sp>
      </p:grpSp>
      <p:grpSp>
        <p:nvGrpSpPr>
          <p:cNvPr name="Group 33" id="33"/>
          <p:cNvGrpSpPr/>
          <p:nvPr/>
        </p:nvGrpSpPr>
        <p:grpSpPr>
          <a:xfrm rot="0">
            <a:off x="10256936" y="5795070"/>
            <a:ext cx="2921794" cy="365075"/>
            <a:chOff x="0" y="0"/>
            <a:chExt cx="3895725" cy="486767"/>
          </a:xfrm>
        </p:grpSpPr>
        <p:sp>
          <p:nvSpPr>
            <p:cNvPr name="Freeform 34" id="34"/>
            <p:cNvSpPr/>
            <p:nvPr/>
          </p:nvSpPr>
          <p:spPr>
            <a:xfrm flipH="false" flipV="false" rot="0">
              <a:off x="0" y="0"/>
              <a:ext cx="3895725" cy="486767"/>
            </a:xfrm>
            <a:custGeom>
              <a:avLst/>
              <a:gdLst/>
              <a:ahLst/>
              <a:cxnLst/>
              <a:rect r="r" b="b" t="t" l="l"/>
              <a:pathLst>
                <a:path h="486767" w="3895725">
                  <a:moveTo>
                    <a:pt x="0" y="0"/>
                  </a:moveTo>
                  <a:lnTo>
                    <a:pt x="3895725" y="0"/>
                  </a:lnTo>
                  <a:lnTo>
                    <a:pt x="3895725" y="486767"/>
                  </a:lnTo>
                  <a:lnTo>
                    <a:pt x="0" y="486767"/>
                  </a:lnTo>
                  <a:close/>
                </a:path>
              </a:pathLst>
            </a:custGeom>
            <a:solidFill>
              <a:srgbClr val="000000">
                <a:alpha val="0"/>
              </a:srgbClr>
            </a:solidFill>
          </p:spPr>
        </p:sp>
        <p:sp>
          <p:nvSpPr>
            <p:cNvPr name="TextBox 35" id="35"/>
            <p:cNvSpPr txBox="true"/>
            <p:nvPr/>
          </p:nvSpPr>
          <p:spPr>
            <a:xfrm>
              <a:off x="0" y="-19050"/>
              <a:ext cx="3895725" cy="505817"/>
            </a:xfrm>
            <a:prstGeom prst="rect">
              <a:avLst/>
            </a:prstGeom>
          </p:spPr>
          <p:txBody>
            <a:bodyPr anchor="t" rtlCol="false" tIns="0" lIns="0" bIns="0" rIns="0"/>
            <a:lstStyle/>
            <a:p>
              <a:pPr algn="l">
                <a:lnSpc>
                  <a:spcPts val="2875"/>
                </a:lnSpc>
              </a:pPr>
              <a:r>
                <a:rPr lang="en-US" sz="2249">
                  <a:solidFill>
                    <a:srgbClr val="272525"/>
                  </a:solidFill>
                  <a:latin typeface="Petrona"/>
                  <a:ea typeface="Petrona"/>
                  <a:cs typeface="Petrona"/>
                  <a:sym typeface="Petrona"/>
                </a:rPr>
                <a:t>Complete Details</a:t>
              </a:r>
            </a:p>
          </p:txBody>
        </p:sp>
      </p:grpSp>
      <p:grpSp>
        <p:nvGrpSpPr>
          <p:cNvPr name="Group 36" id="36"/>
          <p:cNvGrpSpPr/>
          <p:nvPr/>
        </p:nvGrpSpPr>
        <p:grpSpPr>
          <a:xfrm rot="0">
            <a:off x="10256936" y="6293644"/>
            <a:ext cx="7251947" cy="712291"/>
            <a:chOff x="0" y="0"/>
            <a:chExt cx="9669263" cy="949722"/>
          </a:xfrm>
        </p:grpSpPr>
        <p:sp>
          <p:nvSpPr>
            <p:cNvPr name="Freeform 37" id="37"/>
            <p:cNvSpPr/>
            <p:nvPr/>
          </p:nvSpPr>
          <p:spPr>
            <a:xfrm flipH="false" flipV="false" rot="0">
              <a:off x="0" y="0"/>
              <a:ext cx="9669263" cy="949722"/>
            </a:xfrm>
            <a:custGeom>
              <a:avLst/>
              <a:gdLst/>
              <a:ahLst/>
              <a:cxnLst/>
              <a:rect r="r" b="b" t="t" l="l"/>
              <a:pathLst>
                <a:path h="949722" w="9669263">
                  <a:moveTo>
                    <a:pt x="0" y="0"/>
                  </a:moveTo>
                  <a:lnTo>
                    <a:pt x="9669263" y="0"/>
                  </a:lnTo>
                  <a:lnTo>
                    <a:pt x="9669263" y="949722"/>
                  </a:lnTo>
                  <a:lnTo>
                    <a:pt x="0" y="949722"/>
                  </a:lnTo>
                  <a:close/>
                </a:path>
              </a:pathLst>
            </a:custGeom>
            <a:solidFill>
              <a:srgbClr val="000000">
                <a:alpha val="0"/>
              </a:srgbClr>
            </a:solidFill>
          </p:spPr>
        </p:sp>
        <p:sp>
          <p:nvSpPr>
            <p:cNvPr name="TextBox 38" id="38"/>
            <p:cNvSpPr txBox="true"/>
            <p:nvPr/>
          </p:nvSpPr>
          <p:spPr>
            <a:xfrm>
              <a:off x="0" y="-66675"/>
              <a:ext cx="9669263" cy="1016397"/>
            </a:xfrm>
            <a:prstGeom prst="rect">
              <a:avLst/>
            </a:prstGeom>
          </p:spPr>
          <p:txBody>
            <a:bodyPr anchor="t" rtlCol="false" tIns="0" lIns="0" bIns="0" rIns="0"/>
            <a:lstStyle/>
            <a:p>
              <a:pPr algn="l">
                <a:lnSpc>
                  <a:spcPts val="2750"/>
                </a:lnSpc>
              </a:pPr>
              <a:r>
                <a:rPr lang="en-US" sz="1750">
                  <a:solidFill>
                    <a:srgbClr val="272525"/>
                  </a:solidFill>
                  <a:latin typeface="Inter"/>
                  <a:ea typeface="Inter"/>
                  <a:cs typeface="Inter"/>
                  <a:sym typeface="Inter"/>
                </a:rPr>
                <a:t>Fill out all the required fields in the New User Registration form, including personal details, account credentials, and user type.</a:t>
              </a:r>
            </a:p>
          </p:txBody>
        </p:sp>
      </p:grpSp>
      <p:grpSp>
        <p:nvGrpSpPr>
          <p:cNvPr name="Group 39" id="39"/>
          <p:cNvGrpSpPr/>
          <p:nvPr/>
        </p:nvGrpSpPr>
        <p:grpSpPr>
          <a:xfrm rot="0">
            <a:off x="8254380" y="7060555"/>
            <a:ext cx="667791" cy="28575"/>
            <a:chOff x="0" y="0"/>
            <a:chExt cx="890388" cy="38100"/>
          </a:xfrm>
        </p:grpSpPr>
        <p:sp>
          <p:nvSpPr>
            <p:cNvPr name="Freeform 40" id="40"/>
            <p:cNvSpPr/>
            <p:nvPr/>
          </p:nvSpPr>
          <p:spPr>
            <a:xfrm flipH="false" flipV="false" rot="0">
              <a:off x="0" y="0"/>
              <a:ext cx="890397" cy="38100"/>
            </a:xfrm>
            <a:custGeom>
              <a:avLst/>
              <a:gdLst/>
              <a:ahLst/>
              <a:cxnLst/>
              <a:rect r="r" b="b" t="t" l="l"/>
              <a:pathLst>
                <a:path h="38100" w="890397">
                  <a:moveTo>
                    <a:pt x="0" y="19050"/>
                  </a:moveTo>
                  <a:cubicBezTo>
                    <a:pt x="0" y="8509"/>
                    <a:pt x="8509" y="0"/>
                    <a:pt x="19050" y="0"/>
                  </a:cubicBezTo>
                  <a:lnTo>
                    <a:pt x="871347" y="0"/>
                  </a:lnTo>
                  <a:cubicBezTo>
                    <a:pt x="881888" y="0"/>
                    <a:pt x="890397" y="8509"/>
                    <a:pt x="890397" y="19050"/>
                  </a:cubicBezTo>
                  <a:cubicBezTo>
                    <a:pt x="890397" y="29591"/>
                    <a:pt x="881888" y="38100"/>
                    <a:pt x="871347" y="38100"/>
                  </a:cubicBezTo>
                  <a:lnTo>
                    <a:pt x="19050" y="38100"/>
                  </a:lnTo>
                  <a:cubicBezTo>
                    <a:pt x="8509" y="38100"/>
                    <a:pt x="0" y="29591"/>
                    <a:pt x="0" y="19050"/>
                  </a:cubicBezTo>
                  <a:close/>
                </a:path>
              </a:pathLst>
            </a:custGeom>
            <a:solidFill>
              <a:srgbClr val="B2D4E5"/>
            </a:solidFill>
          </p:spPr>
        </p:sp>
      </p:grpSp>
      <p:grpSp>
        <p:nvGrpSpPr>
          <p:cNvPr name="Group 41" id="41"/>
          <p:cNvGrpSpPr/>
          <p:nvPr/>
        </p:nvGrpSpPr>
        <p:grpSpPr>
          <a:xfrm rot="0">
            <a:off x="8888834" y="6819751"/>
            <a:ext cx="510331" cy="510331"/>
            <a:chOff x="0" y="0"/>
            <a:chExt cx="680442" cy="680442"/>
          </a:xfrm>
        </p:grpSpPr>
        <p:sp>
          <p:nvSpPr>
            <p:cNvPr name="Freeform 42" id="42"/>
            <p:cNvSpPr/>
            <p:nvPr/>
          </p:nvSpPr>
          <p:spPr>
            <a:xfrm flipH="false" flipV="false" rot="0">
              <a:off x="6350" y="6350"/>
              <a:ext cx="667766" cy="667766"/>
            </a:xfrm>
            <a:custGeom>
              <a:avLst/>
              <a:gdLst/>
              <a:ahLst/>
              <a:cxnLst/>
              <a:rect r="r" b="b" t="t" l="l"/>
              <a:pathLst>
                <a:path h="667766" w="667766">
                  <a:moveTo>
                    <a:pt x="0" y="124714"/>
                  </a:moveTo>
                  <a:cubicBezTo>
                    <a:pt x="0" y="55753"/>
                    <a:pt x="55753" y="0"/>
                    <a:pt x="124714" y="0"/>
                  </a:cubicBezTo>
                  <a:lnTo>
                    <a:pt x="543052" y="0"/>
                  </a:lnTo>
                  <a:cubicBezTo>
                    <a:pt x="611886" y="0"/>
                    <a:pt x="667766" y="55753"/>
                    <a:pt x="667766" y="124714"/>
                  </a:cubicBezTo>
                  <a:lnTo>
                    <a:pt x="667766" y="543052"/>
                  </a:lnTo>
                  <a:cubicBezTo>
                    <a:pt x="667766" y="611886"/>
                    <a:pt x="612013" y="667766"/>
                    <a:pt x="543052" y="667766"/>
                  </a:cubicBezTo>
                  <a:lnTo>
                    <a:pt x="124714" y="667766"/>
                  </a:lnTo>
                  <a:cubicBezTo>
                    <a:pt x="55753" y="667766"/>
                    <a:pt x="0" y="611886"/>
                    <a:pt x="0" y="543052"/>
                  </a:cubicBezTo>
                  <a:close/>
                </a:path>
              </a:pathLst>
            </a:custGeom>
            <a:solidFill>
              <a:srgbClr val="CCEEFF"/>
            </a:solidFill>
          </p:spPr>
        </p:sp>
        <p:sp>
          <p:nvSpPr>
            <p:cNvPr name="Freeform 43" id="43"/>
            <p:cNvSpPr/>
            <p:nvPr/>
          </p:nvSpPr>
          <p:spPr>
            <a:xfrm flipH="false" flipV="false" rot="0">
              <a:off x="0" y="0"/>
              <a:ext cx="680466" cy="680466"/>
            </a:xfrm>
            <a:custGeom>
              <a:avLst/>
              <a:gdLst/>
              <a:ahLst/>
              <a:cxnLst/>
              <a:rect r="r" b="b" t="t" l="l"/>
              <a:pathLst>
                <a:path h="680466" w="680466">
                  <a:moveTo>
                    <a:pt x="0" y="131064"/>
                  </a:moveTo>
                  <a:cubicBezTo>
                    <a:pt x="0" y="58674"/>
                    <a:pt x="58674" y="0"/>
                    <a:pt x="131064" y="0"/>
                  </a:cubicBezTo>
                  <a:lnTo>
                    <a:pt x="549402" y="0"/>
                  </a:lnTo>
                  <a:lnTo>
                    <a:pt x="549402" y="6350"/>
                  </a:lnTo>
                  <a:lnTo>
                    <a:pt x="549402" y="0"/>
                  </a:lnTo>
                  <a:cubicBezTo>
                    <a:pt x="621792" y="0"/>
                    <a:pt x="680466" y="58674"/>
                    <a:pt x="680466" y="131064"/>
                  </a:cubicBezTo>
                  <a:lnTo>
                    <a:pt x="674116" y="131064"/>
                  </a:lnTo>
                  <a:lnTo>
                    <a:pt x="680466" y="131064"/>
                  </a:lnTo>
                  <a:lnTo>
                    <a:pt x="680466" y="549402"/>
                  </a:lnTo>
                  <a:lnTo>
                    <a:pt x="674116" y="549402"/>
                  </a:lnTo>
                  <a:lnTo>
                    <a:pt x="680466" y="549402"/>
                  </a:lnTo>
                  <a:cubicBezTo>
                    <a:pt x="680466" y="621792"/>
                    <a:pt x="621792" y="680466"/>
                    <a:pt x="549402" y="680466"/>
                  </a:cubicBezTo>
                  <a:lnTo>
                    <a:pt x="549402" y="674116"/>
                  </a:lnTo>
                  <a:lnTo>
                    <a:pt x="549402" y="680466"/>
                  </a:lnTo>
                  <a:lnTo>
                    <a:pt x="131064" y="680466"/>
                  </a:lnTo>
                  <a:lnTo>
                    <a:pt x="131064" y="674116"/>
                  </a:lnTo>
                  <a:lnTo>
                    <a:pt x="131064" y="680466"/>
                  </a:lnTo>
                  <a:cubicBezTo>
                    <a:pt x="58674" y="680466"/>
                    <a:pt x="0" y="621792"/>
                    <a:pt x="0" y="549402"/>
                  </a:cubicBezTo>
                  <a:lnTo>
                    <a:pt x="0" y="131064"/>
                  </a:lnTo>
                  <a:lnTo>
                    <a:pt x="6350" y="131064"/>
                  </a:lnTo>
                  <a:lnTo>
                    <a:pt x="0" y="131064"/>
                  </a:lnTo>
                  <a:moveTo>
                    <a:pt x="12700" y="131064"/>
                  </a:moveTo>
                  <a:lnTo>
                    <a:pt x="12700" y="549402"/>
                  </a:lnTo>
                  <a:lnTo>
                    <a:pt x="6350" y="549402"/>
                  </a:lnTo>
                  <a:lnTo>
                    <a:pt x="12700" y="549402"/>
                  </a:lnTo>
                  <a:cubicBezTo>
                    <a:pt x="12700" y="614680"/>
                    <a:pt x="65659" y="667766"/>
                    <a:pt x="131064" y="667766"/>
                  </a:cubicBezTo>
                  <a:lnTo>
                    <a:pt x="549402" y="667766"/>
                  </a:lnTo>
                  <a:cubicBezTo>
                    <a:pt x="614680" y="667766"/>
                    <a:pt x="667766" y="614807"/>
                    <a:pt x="667766" y="549402"/>
                  </a:cubicBezTo>
                  <a:lnTo>
                    <a:pt x="667766" y="131064"/>
                  </a:lnTo>
                  <a:cubicBezTo>
                    <a:pt x="667766" y="65659"/>
                    <a:pt x="614807" y="12700"/>
                    <a:pt x="549402" y="12700"/>
                  </a:cubicBezTo>
                  <a:lnTo>
                    <a:pt x="131064" y="12700"/>
                  </a:lnTo>
                  <a:lnTo>
                    <a:pt x="131064" y="6350"/>
                  </a:lnTo>
                  <a:lnTo>
                    <a:pt x="131064" y="12700"/>
                  </a:lnTo>
                  <a:cubicBezTo>
                    <a:pt x="65659" y="12700"/>
                    <a:pt x="12700" y="65659"/>
                    <a:pt x="12700" y="131064"/>
                  </a:cubicBezTo>
                  <a:close/>
                </a:path>
              </a:pathLst>
            </a:custGeom>
            <a:solidFill>
              <a:srgbClr val="B2D4E5"/>
            </a:solidFill>
          </p:spPr>
        </p:sp>
      </p:grpSp>
      <p:grpSp>
        <p:nvGrpSpPr>
          <p:cNvPr name="Group 44" id="44"/>
          <p:cNvGrpSpPr/>
          <p:nvPr/>
        </p:nvGrpSpPr>
        <p:grpSpPr>
          <a:xfrm rot="0">
            <a:off x="8968680" y="6855767"/>
            <a:ext cx="350490" cy="438150"/>
            <a:chOff x="0" y="0"/>
            <a:chExt cx="467320" cy="584200"/>
          </a:xfrm>
        </p:grpSpPr>
        <p:sp>
          <p:nvSpPr>
            <p:cNvPr name="Freeform 45" id="45"/>
            <p:cNvSpPr/>
            <p:nvPr/>
          </p:nvSpPr>
          <p:spPr>
            <a:xfrm flipH="false" flipV="false" rot="0">
              <a:off x="0" y="0"/>
              <a:ext cx="467320" cy="584200"/>
            </a:xfrm>
            <a:custGeom>
              <a:avLst/>
              <a:gdLst/>
              <a:ahLst/>
              <a:cxnLst/>
              <a:rect r="r" b="b" t="t" l="l"/>
              <a:pathLst>
                <a:path h="584200" w="467320">
                  <a:moveTo>
                    <a:pt x="0" y="0"/>
                  </a:moveTo>
                  <a:lnTo>
                    <a:pt x="467320" y="0"/>
                  </a:lnTo>
                  <a:lnTo>
                    <a:pt x="467320" y="584200"/>
                  </a:lnTo>
                  <a:lnTo>
                    <a:pt x="0" y="584200"/>
                  </a:lnTo>
                  <a:close/>
                </a:path>
              </a:pathLst>
            </a:custGeom>
            <a:solidFill>
              <a:srgbClr val="000000">
                <a:alpha val="0"/>
              </a:srgbClr>
            </a:solidFill>
          </p:spPr>
        </p:sp>
        <p:sp>
          <p:nvSpPr>
            <p:cNvPr name="TextBox 46" id="46"/>
            <p:cNvSpPr txBox="true"/>
            <p:nvPr/>
          </p:nvSpPr>
          <p:spPr>
            <a:xfrm>
              <a:off x="0" y="38100"/>
              <a:ext cx="467320" cy="546100"/>
            </a:xfrm>
            <a:prstGeom prst="rect">
              <a:avLst/>
            </a:prstGeom>
          </p:spPr>
          <p:txBody>
            <a:bodyPr anchor="t" rtlCol="false" tIns="0" lIns="0" bIns="0" rIns="0"/>
            <a:lstStyle/>
            <a:p>
              <a:pPr algn="ctr">
                <a:lnSpc>
                  <a:spcPts val="2750"/>
                </a:lnSpc>
              </a:pPr>
              <a:r>
                <a:rPr lang="en-US" sz="2750">
                  <a:solidFill>
                    <a:srgbClr val="272525"/>
                  </a:solidFill>
                  <a:latin typeface="Petrona"/>
                  <a:ea typeface="Petrona"/>
                  <a:cs typeface="Petrona"/>
                  <a:sym typeface="Petrona"/>
                </a:rPr>
                <a:t>3</a:t>
              </a:r>
            </a:p>
          </p:txBody>
        </p:sp>
      </p:grpSp>
      <p:grpSp>
        <p:nvGrpSpPr>
          <p:cNvPr name="Group 47" id="47"/>
          <p:cNvGrpSpPr/>
          <p:nvPr/>
        </p:nvGrpSpPr>
        <p:grpSpPr>
          <a:xfrm rot="0">
            <a:off x="5109270" y="6796682"/>
            <a:ext cx="2921794" cy="365075"/>
            <a:chOff x="0" y="0"/>
            <a:chExt cx="3895725" cy="486767"/>
          </a:xfrm>
        </p:grpSpPr>
        <p:sp>
          <p:nvSpPr>
            <p:cNvPr name="Freeform 48" id="48"/>
            <p:cNvSpPr/>
            <p:nvPr/>
          </p:nvSpPr>
          <p:spPr>
            <a:xfrm flipH="false" flipV="false" rot="0">
              <a:off x="0" y="0"/>
              <a:ext cx="3895725" cy="486767"/>
            </a:xfrm>
            <a:custGeom>
              <a:avLst/>
              <a:gdLst/>
              <a:ahLst/>
              <a:cxnLst/>
              <a:rect r="r" b="b" t="t" l="l"/>
              <a:pathLst>
                <a:path h="486767" w="3895725">
                  <a:moveTo>
                    <a:pt x="0" y="0"/>
                  </a:moveTo>
                  <a:lnTo>
                    <a:pt x="3895725" y="0"/>
                  </a:lnTo>
                  <a:lnTo>
                    <a:pt x="3895725" y="486767"/>
                  </a:lnTo>
                  <a:lnTo>
                    <a:pt x="0" y="486767"/>
                  </a:lnTo>
                  <a:close/>
                </a:path>
              </a:pathLst>
            </a:custGeom>
            <a:solidFill>
              <a:srgbClr val="000000">
                <a:alpha val="0"/>
              </a:srgbClr>
            </a:solidFill>
          </p:spPr>
        </p:sp>
        <p:sp>
          <p:nvSpPr>
            <p:cNvPr name="TextBox 49" id="49"/>
            <p:cNvSpPr txBox="true"/>
            <p:nvPr/>
          </p:nvSpPr>
          <p:spPr>
            <a:xfrm>
              <a:off x="0" y="-19050"/>
              <a:ext cx="3895725" cy="505817"/>
            </a:xfrm>
            <a:prstGeom prst="rect">
              <a:avLst/>
            </a:prstGeom>
          </p:spPr>
          <p:txBody>
            <a:bodyPr anchor="t" rtlCol="false" tIns="0" lIns="0" bIns="0" rIns="0"/>
            <a:lstStyle/>
            <a:p>
              <a:pPr algn="r">
                <a:lnSpc>
                  <a:spcPts val="2875"/>
                </a:lnSpc>
              </a:pPr>
              <a:r>
                <a:rPr lang="en-US" sz="2249">
                  <a:solidFill>
                    <a:srgbClr val="272525"/>
                  </a:solidFill>
                  <a:latin typeface="Petrona"/>
                  <a:ea typeface="Petrona"/>
                  <a:cs typeface="Petrona"/>
                  <a:sym typeface="Petrona"/>
                </a:rPr>
                <a:t>Submit or Reset</a:t>
              </a:r>
            </a:p>
          </p:txBody>
        </p:sp>
      </p:grpSp>
      <p:grpSp>
        <p:nvGrpSpPr>
          <p:cNvPr name="Group 50" id="50"/>
          <p:cNvGrpSpPr/>
          <p:nvPr/>
        </p:nvGrpSpPr>
        <p:grpSpPr>
          <a:xfrm rot="0">
            <a:off x="779115" y="7295258"/>
            <a:ext cx="7251947" cy="712291"/>
            <a:chOff x="0" y="0"/>
            <a:chExt cx="9669263" cy="949722"/>
          </a:xfrm>
        </p:grpSpPr>
        <p:sp>
          <p:nvSpPr>
            <p:cNvPr name="Freeform 51" id="51"/>
            <p:cNvSpPr/>
            <p:nvPr/>
          </p:nvSpPr>
          <p:spPr>
            <a:xfrm flipH="false" flipV="false" rot="0">
              <a:off x="0" y="0"/>
              <a:ext cx="9669263" cy="949722"/>
            </a:xfrm>
            <a:custGeom>
              <a:avLst/>
              <a:gdLst/>
              <a:ahLst/>
              <a:cxnLst/>
              <a:rect r="r" b="b" t="t" l="l"/>
              <a:pathLst>
                <a:path h="949722" w="9669263">
                  <a:moveTo>
                    <a:pt x="0" y="0"/>
                  </a:moveTo>
                  <a:lnTo>
                    <a:pt x="9669263" y="0"/>
                  </a:lnTo>
                  <a:lnTo>
                    <a:pt x="9669263" y="949722"/>
                  </a:lnTo>
                  <a:lnTo>
                    <a:pt x="0" y="949722"/>
                  </a:lnTo>
                  <a:close/>
                </a:path>
              </a:pathLst>
            </a:custGeom>
            <a:solidFill>
              <a:srgbClr val="000000">
                <a:alpha val="0"/>
              </a:srgbClr>
            </a:solidFill>
          </p:spPr>
        </p:sp>
        <p:sp>
          <p:nvSpPr>
            <p:cNvPr name="TextBox 52" id="52"/>
            <p:cNvSpPr txBox="true"/>
            <p:nvPr/>
          </p:nvSpPr>
          <p:spPr>
            <a:xfrm>
              <a:off x="0" y="-66675"/>
              <a:ext cx="9669263" cy="1016397"/>
            </a:xfrm>
            <a:prstGeom prst="rect">
              <a:avLst/>
            </a:prstGeom>
          </p:spPr>
          <p:txBody>
            <a:bodyPr anchor="t" rtlCol="false" tIns="0" lIns="0" bIns="0" rIns="0"/>
            <a:lstStyle/>
            <a:p>
              <a:pPr algn="r">
                <a:lnSpc>
                  <a:spcPts val="2750"/>
                </a:lnSpc>
              </a:pPr>
              <a:r>
                <a:rPr lang="en-US" sz="1750">
                  <a:solidFill>
                    <a:srgbClr val="272525"/>
                  </a:solidFill>
                  <a:latin typeface="Inter"/>
                  <a:ea typeface="Inter"/>
                  <a:cs typeface="Inter"/>
                  <a:sym typeface="Inter"/>
                </a:rPr>
                <a:t>After completing the form, click "Submit" to register the user or "Reset" to clear the form and start over.</a:t>
              </a:r>
            </a:p>
          </p:txBody>
        </p:sp>
      </p:grpSp>
      <p:grpSp>
        <p:nvGrpSpPr>
          <p:cNvPr name="Group 53" id="53"/>
          <p:cNvGrpSpPr/>
          <p:nvPr/>
        </p:nvGrpSpPr>
        <p:grpSpPr>
          <a:xfrm rot="0">
            <a:off x="779115" y="8605540"/>
            <a:ext cx="16729770" cy="1068437"/>
            <a:chOff x="0" y="0"/>
            <a:chExt cx="22306360" cy="1424583"/>
          </a:xfrm>
        </p:grpSpPr>
        <p:sp>
          <p:nvSpPr>
            <p:cNvPr name="Freeform 54" id="54"/>
            <p:cNvSpPr/>
            <p:nvPr/>
          </p:nvSpPr>
          <p:spPr>
            <a:xfrm flipH="false" flipV="false" rot="0">
              <a:off x="0" y="0"/>
              <a:ext cx="22306359" cy="1424583"/>
            </a:xfrm>
            <a:custGeom>
              <a:avLst/>
              <a:gdLst/>
              <a:ahLst/>
              <a:cxnLst/>
              <a:rect r="r" b="b" t="t" l="l"/>
              <a:pathLst>
                <a:path h="1424583" w="22306359">
                  <a:moveTo>
                    <a:pt x="0" y="0"/>
                  </a:moveTo>
                  <a:lnTo>
                    <a:pt x="22306359" y="0"/>
                  </a:lnTo>
                  <a:lnTo>
                    <a:pt x="22306359" y="1424583"/>
                  </a:lnTo>
                  <a:lnTo>
                    <a:pt x="0" y="1424583"/>
                  </a:lnTo>
                  <a:close/>
                </a:path>
              </a:pathLst>
            </a:custGeom>
            <a:solidFill>
              <a:srgbClr val="000000">
                <a:alpha val="0"/>
              </a:srgbClr>
            </a:solidFill>
          </p:spPr>
        </p:sp>
        <p:sp>
          <p:nvSpPr>
            <p:cNvPr name="TextBox 55" id="55"/>
            <p:cNvSpPr txBox="true"/>
            <p:nvPr/>
          </p:nvSpPr>
          <p:spPr>
            <a:xfrm>
              <a:off x="0" y="-66675"/>
              <a:ext cx="22306360" cy="1491258"/>
            </a:xfrm>
            <a:prstGeom prst="rect">
              <a:avLst/>
            </a:prstGeom>
          </p:spPr>
          <p:txBody>
            <a:bodyPr anchor="t" rtlCol="false" tIns="0" lIns="0" bIns="0" rIns="0"/>
            <a:lstStyle/>
            <a:p>
              <a:pPr algn="l">
                <a:lnSpc>
                  <a:spcPts val="2750"/>
                </a:lnSpc>
              </a:pPr>
              <a:r>
                <a:rPr lang="en-US" sz="1750">
                  <a:solidFill>
                    <a:srgbClr val="272525"/>
                  </a:solidFill>
                  <a:latin typeface="Inter"/>
                  <a:ea typeface="Inter"/>
                  <a:cs typeface="Inter"/>
                  <a:sym typeface="Inter"/>
                </a:rPr>
                <a:t>This process allows administrators to quickly and accurately add new users to the CRM system. By capturing comprehensive user information during registration, the system ensures data integrity and streamlined management. The "Reset" option provides an efficient way to correct errors and ensure accurate user data entry.</a:t>
              </a:r>
            </a:p>
          </p:txBody>
        </p:sp>
      </p:gr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589a706f957c49ef"/>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5ee4a77ecd3e450f"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c02bba8f563a46c0"/>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4facc31b1bbc47bd"/>
            <a:stretch>
              <a:fillRect l="0" t="0" r="0" b="0"/>
            </a:stretch>
          </a:blipFill>
        </p:spPr>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44c607f8b0024fb9"/>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1732fa7430414e3d"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359c08c8757c4eb5"/>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51d9c1ef4f8841d3"/>
            <a:stretch>
              <a:fillRect l="0" t="0" r="0" b="0"/>
            </a:stretch>
          </a:blipFill>
        </p:spPr>
      </p:sp>
      <p:grpSp>
        <p:nvGrpSpPr>
          <p:cNvPr name="Group 7" id="7"/>
          <p:cNvGrpSpPr/>
          <p:nvPr/>
        </p:nvGrpSpPr>
        <p:grpSpPr>
          <a:xfrm rot="0">
            <a:off x="992238" y="991791"/>
            <a:ext cx="7442746" cy="930325"/>
            <a:chOff x="0" y="0"/>
            <a:chExt cx="9923662" cy="1240433"/>
          </a:xfrm>
        </p:grpSpPr>
        <p:sp>
          <p:nvSpPr>
            <p:cNvPr name="Freeform 8" id="8"/>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9" id="9"/>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Display All Users</a:t>
              </a:r>
            </a:p>
          </p:txBody>
        </p:sp>
      </p:grpSp>
      <p:sp>
        <p:nvSpPr>
          <p:cNvPr name="Freeform 10" id="10" descr="preencoded.png"/>
          <p:cNvSpPr/>
          <p:nvPr/>
        </p:nvSpPr>
        <p:spPr>
          <a:xfrm flipH="false" flipV="false" rot="0">
            <a:off x="992238" y="2347317"/>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42dbb7f858e844e2"/>
            <a:stretch>
              <a:fillRect l="0" t="0" r="0" b="0"/>
            </a:stretch>
          </a:blipFill>
        </p:spPr>
      </p:sp>
      <p:grpSp>
        <p:nvGrpSpPr>
          <p:cNvPr name="Group 11" id="11"/>
          <p:cNvGrpSpPr/>
          <p:nvPr/>
        </p:nvGrpSpPr>
        <p:grpSpPr>
          <a:xfrm rot="0">
            <a:off x="992238" y="3339554"/>
            <a:ext cx="2864941" cy="930176"/>
            <a:chOff x="0" y="0"/>
            <a:chExt cx="3819922" cy="1240235"/>
          </a:xfrm>
        </p:grpSpPr>
        <p:sp>
          <p:nvSpPr>
            <p:cNvPr name="Freeform 12" id="12"/>
            <p:cNvSpPr/>
            <p:nvPr/>
          </p:nvSpPr>
          <p:spPr>
            <a:xfrm flipH="false" flipV="false" rot="0">
              <a:off x="0" y="0"/>
              <a:ext cx="3819922" cy="1240235"/>
            </a:xfrm>
            <a:custGeom>
              <a:avLst/>
              <a:gdLst/>
              <a:ahLst/>
              <a:cxnLst/>
              <a:rect r="r" b="b" t="t" l="l"/>
              <a:pathLst>
                <a:path h="1240235" w="3819922">
                  <a:moveTo>
                    <a:pt x="0" y="0"/>
                  </a:moveTo>
                  <a:lnTo>
                    <a:pt x="3819922" y="0"/>
                  </a:lnTo>
                  <a:lnTo>
                    <a:pt x="3819922" y="1240235"/>
                  </a:lnTo>
                  <a:lnTo>
                    <a:pt x="0" y="1240235"/>
                  </a:lnTo>
                  <a:close/>
                </a:path>
              </a:pathLst>
            </a:custGeom>
            <a:solidFill>
              <a:srgbClr val="000000">
                <a:alpha val="0"/>
              </a:srgbClr>
            </a:solidFill>
          </p:spPr>
        </p:sp>
        <p:sp>
          <p:nvSpPr>
            <p:cNvPr name="TextBox 13" id="13"/>
            <p:cNvSpPr txBox="true"/>
            <p:nvPr/>
          </p:nvSpPr>
          <p:spPr>
            <a:xfrm>
              <a:off x="0" y="-28575"/>
              <a:ext cx="3819922" cy="1268810"/>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Comprehensive List</a:t>
              </a:r>
            </a:p>
          </p:txBody>
        </p:sp>
      </p:grpSp>
      <p:grpSp>
        <p:nvGrpSpPr>
          <p:cNvPr name="Group 14" id="14"/>
          <p:cNvGrpSpPr/>
          <p:nvPr/>
        </p:nvGrpSpPr>
        <p:grpSpPr>
          <a:xfrm rot="0">
            <a:off x="992238" y="4439840"/>
            <a:ext cx="2864941" cy="1814512"/>
            <a:chOff x="0" y="0"/>
            <a:chExt cx="3819922" cy="2419350"/>
          </a:xfrm>
        </p:grpSpPr>
        <p:sp>
          <p:nvSpPr>
            <p:cNvPr name="Freeform 15" id="15"/>
            <p:cNvSpPr/>
            <p:nvPr/>
          </p:nvSpPr>
          <p:spPr>
            <a:xfrm flipH="false" flipV="false" rot="0">
              <a:off x="0" y="0"/>
              <a:ext cx="3819922" cy="2419350"/>
            </a:xfrm>
            <a:custGeom>
              <a:avLst/>
              <a:gdLst/>
              <a:ahLst/>
              <a:cxnLst/>
              <a:rect r="r" b="b" t="t" l="l"/>
              <a:pathLst>
                <a:path h="2419350" w="3819922">
                  <a:moveTo>
                    <a:pt x="0" y="0"/>
                  </a:moveTo>
                  <a:lnTo>
                    <a:pt x="3819922" y="0"/>
                  </a:lnTo>
                  <a:lnTo>
                    <a:pt x="3819922" y="2419350"/>
                  </a:lnTo>
                  <a:lnTo>
                    <a:pt x="0" y="2419350"/>
                  </a:lnTo>
                  <a:close/>
                </a:path>
              </a:pathLst>
            </a:custGeom>
            <a:solidFill>
              <a:srgbClr val="000000">
                <a:alpha val="0"/>
              </a:srgbClr>
            </a:solidFill>
          </p:spPr>
        </p:sp>
        <p:sp>
          <p:nvSpPr>
            <p:cNvPr name="TextBox 16" id="16"/>
            <p:cNvSpPr txBox="true"/>
            <p:nvPr/>
          </p:nvSpPr>
          <p:spPr>
            <a:xfrm>
              <a:off x="0" y="-85725"/>
              <a:ext cx="3819922" cy="2505075"/>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View a detailed list of all registered users within the CRM system.</a:t>
              </a:r>
            </a:p>
          </p:txBody>
        </p:sp>
      </p:grpSp>
      <p:sp>
        <p:nvSpPr>
          <p:cNvPr name="Freeform 17" id="17" descr="preencoded.png"/>
          <p:cNvSpPr/>
          <p:nvPr/>
        </p:nvSpPr>
        <p:spPr>
          <a:xfrm flipH="false" flipV="false" rot="0">
            <a:off x="4282380" y="2347317"/>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8f606aa0da1e4a13"/>
            <a:stretch>
              <a:fillRect l="0" t="0" r="0" b="0"/>
            </a:stretch>
          </a:blipFill>
        </p:spPr>
      </p:sp>
      <p:grpSp>
        <p:nvGrpSpPr>
          <p:cNvPr name="Group 18" id="18"/>
          <p:cNvGrpSpPr/>
          <p:nvPr/>
        </p:nvGrpSpPr>
        <p:grpSpPr>
          <a:xfrm rot="0">
            <a:off x="4282380" y="3339554"/>
            <a:ext cx="2865090" cy="465087"/>
            <a:chOff x="0" y="0"/>
            <a:chExt cx="3820120" cy="620117"/>
          </a:xfrm>
        </p:grpSpPr>
        <p:sp>
          <p:nvSpPr>
            <p:cNvPr name="Freeform 19" id="19"/>
            <p:cNvSpPr/>
            <p:nvPr/>
          </p:nvSpPr>
          <p:spPr>
            <a:xfrm flipH="false" flipV="false" rot="0">
              <a:off x="0" y="0"/>
              <a:ext cx="3820120" cy="620117"/>
            </a:xfrm>
            <a:custGeom>
              <a:avLst/>
              <a:gdLst/>
              <a:ahLst/>
              <a:cxnLst/>
              <a:rect r="r" b="b" t="t" l="l"/>
              <a:pathLst>
                <a:path h="620117" w="3820120">
                  <a:moveTo>
                    <a:pt x="0" y="0"/>
                  </a:moveTo>
                  <a:lnTo>
                    <a:pt x="3820120" y="0"/>
                  </a:lnTo>
                  <a:lnTo>
                    <a:pt x="3820120" y="620117"/>
                  </a:lnTo>
                  <a:lnTo>
                    <a:pt x="0" y="620117"/>
                  </a:lnTo>
                  <a:close/>
                </a:path>
              </a:pathLst>
            </a:custGeom>
            <a:solidFill>
              <a:srgbClr val="000000">
                <a:alpha val="0"/>
              </a:srgbClr>
            </a:solidFill>
          </p:spPr>
        </p:sp>
        <p:sp>
          <p:nvSpPr>
            <p:cNvPr name="TextBox 20" id="20"/>
            <p:cNvSpPr txBox="true"/>
            <p:nvPr/>
          </p:nvSpPr>
          <p:spPr>
            <a:xfrm>
              <a:off x="0" y="-28575"/>
              <a:ext cx="3820120"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User Details</a:t>
              </a:r>
            </a:p>
          </p:txBody>
        </p:sp>
      </p:grpSp>
      <p:grpSp>
        <p:nvGrpSpPr>
          <p:cNvPr name="Group 21" id="21"/>
          <p:cNvGrpSpPr/>
          <p:nvPr/>
        </p:nvGrpSpPr>
        <p:grpSpPr>
          <a:xfrm rot="0">
            <a:off x="4282380" y="3974752"/>
            <a:ext cx="2865090" cy="2268141"/>
            <a:chOff x="0" y="0"/>
            <a:chExt cx="3820120" cy="3024188"/>
          </a:xfrm>
        </p:grpSpPr>
        <p:sp>
          <p:nvSpPr>
            <p:cNvPr name="Freeform 22" id="22"/>
            <p:cNvSpPr/>
            <p:nvPr/>
          </p:nvSpPr>
          <p:spPr>
            <a:xfrm flipH="false" flipV="false" rot="0">
              <a:off x="0" y="0"/>
              <a:ext cx="3820120" cy="3024188"/>
            </a:xfrm>
            <a:custGeom>
              <a:avLst/>
              <a:gdLst/>
              <a:ahLst/>
              <a:cxnLst/>
              <a:rect r="r" b="b" t="t" l="l"/>
              <a:pathLst>
                <a:path h="3024188" w="3820120">
                  <a:moveTo>
                    <a:pt x="0" y="0"/>
                  </a:moveTo>
                  <a:lnTo>
                    <a:pt x="3820120" y="0"/>
                  </a:lnTo>
                  <a:lnTo>
                    <a:pt x="3820120" y="3024188"/>
                  </a:lnTo>
                  <a:lnTo>
                    <a:pt x="0" y="3024188"/>
                  </a:lnTo>
                  <a:close/>
                </a:path>
              </a:pathLst>
            </a:custGeom>
            <a:solidFill>
              <a:srgbClr val="000000">
                <a:alpha val="0"/>
              </a:srgbClr>
            </a:solidFill>
          </p:spPr>
        </p:sp>
        <p:sp>
          <p:nvSpPr>
            <p:cNvPr name="TextBox 23" id="23"/>
            <p:cNvSpPr txBox="true"/>
            <p:nvPr/>
          </p:nvSpPr>
          <p:spPr>
            <a:xfrm>
              <a:off x="0" y="-85725"/>
              <a:ext cx="3820120" cy="310991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Access essential user information, including name, role, status, and contact details.</a:t>
              </a:r>
            </a:p>
          </p:txBody>
        </p:sp>
      </p:grpSp>
      <p:sp>
        <p:nvSpPr>
          <p:cNvPr name="Freeform 24" id="24" descr="preencoded.png"/>
          <p:cNvSpPr/>
          <p:nvPr/>
        </p:nvSpPr>
        <p:spPr>
          <a:xfrm flipH="false" flipV="false" rot="0">
            <a:off x="7572672" y="2347317"/>
            <a:ext cx="708720" cy="708720"/>
          </a:xfrm>
          <a:custGeom>
            <a:avLst/>
            <a:gdLst/>
            <a:ahLst/>
            <a:cxnLst/>
            <a:rect r="r" b="b" t="t" l="l"/>
            <a:pathLst>
              <a:path h="708720" w="708720">
                <a:moveTo>
                  <a:pt x="0" y="0"/>
                </a:moveTo>
                <a:lnTo>
                  <a:pt x="708720" y="0"/>
                </a:lnTo>
                <a:lnTo>
                  <a:pt x="708720" y="708720"/>
                </a:lnTo>
                <a:lnTo>
                  <a:pt x="0" y="708720"/>
                </a:lnTo>
                <a:lnTo>
                  <a:pt x="0" y="0"/>
                </a:lnTo>
                <a:close/>
              </a:path>
            </a:pathLst>
          </a:custGeom>
          <a:blipFill>
            <a:blip r:embed="Rdf6ee23579e74cbc"/>
            <a:stretch>
              <a:fillRect l="0" t="0" r="0" b="0"/>
            </a:stretch>
          </a:blipFill>
        </p:spPr>
      </p:sp>
      <p:grpSp>
        <p:nvGrpSpPr>
          <p:cNvPr name="Group 25" id="25"/>
          <p:cNvGrpSpPr/>
          <p:nvPr/>
        </p:nvGrpSpPr>
        <p:grpSpPr>
          <a:xfrm rot="0">
            <a:off x="7572672" y="3339554"/>
            <a:ext cx="2864941" cy="465087"/>
            <a:chOff x="0" y="0"/>
            <a:chExt cx="3819922" cy="620117"/>
          </a:xfrm>
        </p:grpSpPr>
        <p:sp>
          <p:nvSpPr>
            <p:cNvPr name="Freeform 26" id="26"/>
            <p:cNvSpPr/>
            <p:nvPr/>
          </p:nvSpPr>
          <p:spPr>
            <a:xfrm flipH="false" flipV="false" rot="0">
              <a:off x="0" y="0"/>
              <a:ext cx="3819922" cy="620117"/>
            </a:xfrm>
            <a:custGeom>
              <a:avLst/>
              <a:gdLst/>
              <a:ahLst/>
              <a:cxnLst/>
              <a:rect r="r" b="b" t="t" l="l"/>
              <a:pathLst>
                <a:path h="620117" w="3819922">
                  <a:moveTo>
                    <a:pt x="0" y="0"/>
                  </a:moveTo>
                  <a:lnTo>
                    <a:pt x="3819922" y="0"/>
                  </a:lnTo>
                  <a:lnTo>
                    <a:pt x="3819922" y="620117"/>
                  </a:lnTo>
                  <a:lnTo>
                    <a:pt x="0" y="620117"/>
                  </a:lnTo>
                  <a:close/>
                </a:path>
              </a:pathLst>
            </a:custGeom>
            <a:solidFill>
              <a:srgbClr val="000000">
                <a:alpha val="0"/>
              </a:srgbClr>
            </a:solidFill>
          </p:spPr>
        </p:sp>
        <p:sp>
          <p:nvSpPr>
            <p:cNvPr name="TextBox 27" id="27"/>
            <p:cNvSpPr txBox="true"/>
            <p:nvPr/>
          </p:nvSpPr>
          <p:spPr>
            <a:xfrm>
              <a:off x="0" y="-28575"/>
              <a:ext cx="381992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Easy Navigation</a:t>
              </a:r>
            </a:p>
          </p:txBody>
        </p:sp>
      </p:grpSp>
      <p:grpSp>
        <p:nvGrpSpPr>
          <p:cNvPr name="Group 28" id="28"/>
          <p:cNvGrpSpPr/>
          <p:nvPr/>
        </p:nvGrpSpPr>
        <p:grpSpPr>
          <a:xfrm rot="0">
            <a:off x="7572672" y="3974752"/>
            <a:ext cx="2864941" cy="1814512"/>
            <a:chOff x="0" y="0"/>
            <a:chExt cx="3819922" cy="2419350"/>
          </a:xfrm>
        </p:grpSpPr>
        <p:sp>
          <p:nvSpPr>
            <p:cNvPr name="Freeform 29" id="29"/>
            <p:cNvSpPr/>
            <p:nvPr/>
          </p:nvSpPr>
          <p:spPr>
            <a:xfrm flipH="false" flipV="false" rot="0">
              <a:off x="0" y="0"/>
              <a:ext cx="3819922" cy="2419350"/>
            </a:xfrm>
            <a:custGeom>
              <a:avLst/>
              <a:gdLst/>
              <a:ahLst/>
              <a:cxnLst/>
              <a:rect r="r" b="b" t="t" l="l"/>
              <a:pathLst>
                <a:path h="2419350" w="3819922">
                  <a:moveTo>
                    <a:pt x="0" y="0"/>
                  </a:moveTo>
                  <a:lnTo>
                    <a:pt x="3819922" y="0"/>
                  </a:lnTo>
                  <a:lnTo>
                    <a:pt x="3819922" y="2419350"/>
                  </a:lnTo>
                  <a:lnTo>
                    <a:pt x="0" y="2419350"/>
                  </a:lnTo>
                  <a:close/>
                </a:path>
              </a:pathLst>
            </a:custGeom>
            <a:solidFill>
              <a:srgbClr val="000000">
                <a:alpha val="0"/>
              </a:srgbClr>
            </a:solidFill>
          </p:spPr>
        </p:sp>
        <p:sp>
          <p:nvSpPr>
            <p:cNvPr name="TextBox 30" id="30"/>
            <p:cNvSpPr txBox="true"/>
            <p:nvPr/>
          </p:nvSpPr>
          <p:spPr>
            <a:xfrm>
              <a:off x="0" y="-85725"/>
              <a:ext cx="3819922" cy="2505075"/>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Quickly locate and manage users through an intuitive interface.</a:t>
              </a:r>
            </a:p>
          </p:txBody>
        </p:sp>
      </p:grpSp>
      <p:grpSp>
        <p:nvGrpSpPr>
          <p:cNvPr name="Group 31" id="31"/>
          <p:cNvGrpSpPr/>
          <p:nvPr/>
        </p:nvGrpSpPr>
        <p:grpSpPr>
          <a:xfrm rot="0">
            <a:off x="992238" y="6573291"/>
            <a:ext cx="9445526" cy="2721769"/>
            <a:chOff x="0" y="0"/>
            <a:chExt cx="12594035" cy="3629025"/>
          </a:xfrm>
        </p:grpSpPr>
        <p:sp>
          <p:nvSpPr>
            <p:cNvPr name="Freeform 32" id="32"/>
            <p:cNvSpPr/>
            <p:nvPr/>
          </p:nvSpPr>
          <p:spPr>
            <a:xfrm flipH="false" flipV="false" rot="0">
              <a:off x="0" y="0"/>
              <a:ext cx="12594035" cy="3629025"/>
            </a:xfrm>
            <a:custGeom>
              <a:avLst/>
              <a:gdLst/>
              <a:ahLst/>
              <a:cxnLst/>
              <a:rect r="r" b="b" t="t" l="l"/>
              <a:pathLst>
                <a:path h="3629025" w="12594035">
                  <a:moveTo>
                    <a:pt x="0" y="0"/>
                  </a:moveTo>
                  <a:lnTo>
                    <a:pt x="12594035" y="0"/>
                  </a:lnTo>
                  <a:lnTo>
                    <a:pt x="12594035" y="3629025"/>
                  </a:lnTo>
                  <a:lnTo>
                    <a:pt x="0" y="3629025"/>
                  </a:lnTo>
                  <a:close/>
                </a:path>
              </a:pathLst>
            </a:custGeom>
            <a:solidFill>
              <a:srgbClr val="000000">
                <a:alpha val="0"/>
              </a:srgbClr>
            </a:solidFill>
          </p:spPr>
        </p:sp>
        <p:sp>
          <p:nvSpPr>
            <p:cNvPr name="TextBox 33" id="33"/>
            <p:cNvSpPr txBox="true"/>
            <p:nvPr/>
          </p:nvSpPr>
          <p:spPr>
            <a:xfrm>
              <a:off x="0" y="-85725"/>
              <a:ext cx="12594035" cy="371475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"Display All Users" feature provides a centralized view of all registered users, enabling administrators to efficiently manage user accounts. With easy access to crucial details, administrators can quickly monitor and maintain user information, ensuring data accuracy and compliance within the CRM system. This functionality enhances overall user management and system oversight.</a:t>
              </a:r>
            </a:p>
          </p:txBody>
        </p:sp>
      </p:gr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73d3d0cf8b94490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2d4bf990953e4760"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5eed3e5b1414446f"/>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6a87fdf123f146c8"/>
            <a:stretch>
              <a:fillRect l="0" t="0" r="0" b="0"/>
            </a:stretch>
          </a:blipFill>
        </p:spPr>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47bc564ee4a54b1b"/>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f73cecfb15874670"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4eaf5e1324594f9a"/>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22580547325b4f3d"/>
            <a:stretch>
              <a:fillRect l="0" t="0" r="0" b="0"/>
            </a:stretch>
          </a:blipFill>
        </p:spPr>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c7c34835950e409a"/>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2074961"/>
            <a:ext cx="7442746" cy="930325"/>
            <a:chOff x="0" y="0"/>
            <a:chExt cx="9923662" cy="1240433"/>
          </a:xfrm>
        </p:grpSpPr>
        <p:sp>
          <p:nvSpPr>
            <p:cNvPr name="Freeform 6" id="6"/>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7" id="7"/>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Update User Details</a:t>
              </a:r>
            </a:p>
          </p:txBody>
        </p:sp>
      </p:grpSp>
      <p:grpSp>
        <p:nvGrpSpPr>
          <p:cNvPr name="Group 8" id="8"/>
          <p:cNvGrpSpPr/>
          <p:nvPr/>
        </p:nvGrpSpPr>
        <p:grpSpPr>
          <a:xfrm rot="0">
            <a:off x="992238" y="3714006"/>
            <a:ext cx="3556993" cy="465087"/>
            <a:chOff x="0" y="0"/>
            <a:chExt cx="4742657" cy="620117"/>
          </a:xfrm>
        </p:grpSpPr>
        <p:sp>
          <p:nvSpPr>
            <p:cNvPr name="Freeform 9" id="9"/>
            <p:cNvSpPr/>
            <p:nvPr/>
          </p:nvSpPr>
          <p:spPr>
            <a:xfrm flipH="false" flipV="false" rot="0">
              <a:off x="0" y="0"/>
              <a:ext cx="4742657" cy="620117"/>
            </a:xfrm>
            <a:custGeom>
              <a:avLst/>
              <a:gdLst/>
              <a:ahLst/>
              <a:cxnLst/>
              <a:rect r="r" b="b" t="t" l="l"/>
              <a:pathLst>
                <a:path h="620117" w="4742657">
                  <a:moveTo>
                    <a:pt x="0" y="0"/>
                  </a:moveTo>
                  <a:lnTo>
                    <a:pt x="4742657" y="0"/>
                  </a:lnTo>
                  <a:lnTo>
                    <a:pt x="4742657" y="620117"/>
                  </a:lnTo>
                  <a:lnTo>
                    <a:pt x="0" y="620117"/>
                  </a:lnTo>
                  <a:close/>
                </a:path>
              </a:pathLst>
            </a:custGeom>
            <a:solidFill>
              <a:srgbClr val="000000">
                <a:alpha val="0"/>
              </a:srgbClr>
            </a:solidFill>
          </p:spPr>
        </p:sp>
        <p:sp>
          <p:nvSpPr>
            <p:cNvPr name="TextBox 10" id="10"/>
            <p:cNvSpPr txBox="true"/>
            <p:nvPr/>
          </p:nvSpPr>
          <p:spPr>
            <a:xfrm>
              <a:off x="0" y="-28575"/>
              <a:ext cx="4742657"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Select User</a:t>
              </a:r>
            </a:p>
          </p:txBody>
        </p:sp>
      </p:grpSp>
      <p:grpSp>
        <p:nvGrpSpPr>
          <p:cNvPr name="Group 11" id="11"/>
          <p:cNvGrpSpPr/>
          <p:nvPr/>
        </p:nvGrpSpPr>
        <p:grpSpPr>
          <a:xfrm rot="0">
            <a:off x="992238" y="4462611"/>
            <a:ext cx="3556993" cy="1360885"/>
            <a:chOff x="0" y="0"/>
            <a:chExt cx="4742657" cy="1814513"/>
          </a:xfrm>
        </p:grpSpPr>
        <p:sp>
          <p:nvSpPr>
            <p:cNvPr name="Freeform 12" id="12"/>
            <p:cNvSpPr/>
            <p:nvPr/>
          </p:nvSpPr>
          <p:spPr>
            <a:xfrm flipH="false" flipV="false" rot="0">
              <a:off x="0" y="0"/>
              <a:ext cx="4742657" cy="1814513"/>
            </a:xfrm>
            <a:custGeom>
              <a:avLst/>
              <a:gdLst/>
              <a:ahLst/>
              <a:cxnLst/>
              <a:rect r="r" b="b" t="t" l="l"/>
              <a:pathLst>
                <a:path h="1814513" w="4742657">
                  <a:moveTo>
                    <a:pt x="0" y="0"/>
                  </a:moveTo>
                  <a:lnTo>
                    <a:pt x="4742657" y="0"/>
                  </a:lnTo>
                  <a:lnTo>
                    <a:pt x="4742657" y="1814513"/>
                  </a:lnTo>
                  <a:lnTo>
                    <a:pt x="0" y="1814513"/>
                  </a:lnTo>
                  <a:close/>
                </a:path>
              </a:pathLst>
            </a:custGeom>
            <a:solidFill>
              <a:srgbClr val="000000">
                <a:alpha val="0"/>
              </a:srgbClr>
            </a:solidFill>
          </p:spPr>
        </p:sp>
        <p:sp>
          <p:nvSpPr>
            <p:cNvPr name="TextBox 13" id="13"/>
            <p:cNvSpPr txBox="true"/>
            <p:nvPr/>
          </p:nvSpPr>
          <p:spPr>
            <a:xfrm>
              <a:off x="0" y="-85725"/>
              <a:ext cx="4742657"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Choose a specific user from the displayed list to modify their details.</a:t>
              </a:r>
            </a:p>
          </p:txBody>
        </p:sp>
      </p:grpSp>
      <p:grpSp>
        <p:nvGrpSpPr>
          <p:cNvPr name="Group 14" id="14"/>
          <p:cNvGrpSpPr/>
          <p:nvPr/>
        </p:nvGrpSpPr>
        <p:grpSpPr>
          <a:xfrm rot="0">
            <a:off x="5250508" y="3714006"/>
            <a:ext cx="3556993" cy="465087"/>
            <a:chOff x="0" y="0"/>
            <a:chExt cx="4742657" cy="620117"/>
          </a:xfrm>
        </p:grpSpPr>
        <p:sp>
          <p:nvSpPr>
            <p:cNvPr name="Freeform 15" id="15"/>
            <p:cNvSpPr/>
            <p:nvPr/>
          </p:nvSpPr>
          <p:spPr>
            <a:xfrm flipH="false" flipV="false" rot="0">
              <a:off x="0" y="0"/>
              <a:ext cx="4742657" cy="620117"/>
            </a:xfrm>
            <a:custGeom>
              <a:avLst/>
              <a:gdLst/>
              <a:ahLst/>
              <a:cxnLst/>
              <a:rect r="r" b="b" t="t" l="l"/>
              <a:pathLst>
                <a:path h="620117" w="4742657">
                  <a:moveTo>
                    <a:pt x="0" y="0"/>
                  </a:moveTo>
                  <a:lnTo>
                    <a:pt x="4742657" y="0"/>
                  </a:lnTo>
                  <a:lnTo>
                    <a:pt x="4742657" y="620117"/>
                  </a:lnTo>
                  <a:lnTo>
                    <a:pt x="0" y="620117"/>
                  </a:lnTo>
                  <a:close/>
                </a:path>
              </a:pathLst>
            </a:custGeom>
            <a:solidFill>
              <a:srgbClr val="000000">
                <a:alpha val="0"/>
              </a:srgbClr>
            </a:solidFill>
          </p:spPr>
        </p:sp>
        <p:sp>
          <p:nvSpPr>
            <p:cNvPr name="TextBox 16" id="16"/>
            <p:cNvSpPr txBox="true"/>
            <p:nvPr/>
          </p:nvSpPr>
          <p:spPr>
            <a:xfrm>
              <a:off x="0" y="-28575"/>
              <a:ext cx="4742657"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Access Update</a:t>
              </a:r>
            </a:p>
          </p:txBody>
        </p:sp>
      </p:grpSp>
      <p:grpSp>
        <p:nvGrpSpPr>
          <p:cNvPr name="Group 17" id="17"/>
          <p:cNvGrpSpPr/>
          <p:nvPr/>
        </p:nvGrpSpPr>
        <p:grpSpPr>
          <a:xfrm rot="0">
            <a:off x="5250508" y="4462611"/>
            <a:ext cx="3556993" cy="1360885"/>
            <a:chOff x="0" y="0"/>
            <a:chExt cx="4742657" cy="1814513"/>
          </a:xfrm>
        </p:grpSpPr>
        <p:sp>
          <p:nvSpPr>
            <p:cNvPr name="Freeform 18" id="18"/>
            <p:cNvSpPr/>
            <p:nvPr/>
          </p:nvSpPr>
          <p:spPr>
            <a:xfrm flipH="false" flipV="false" rot="0">
              <a:off x="0" y="0"/>
              <a:ext cx="4742657" cy="1814513"/>
            </a:xfrm>
            <a:custGeom>
              <a:avLst/>
              <a:gdLst/>
              <a:ahLst/>
              <a:cxnLst/>
              <a:rect r="r" b="b" t="t" l="l"/>
              <a:pathLst>
                <a:path h="1814513" w="4742657">
                  <a:moveTo>
                    <a:pt x="0" y="0"/>
                  </a:moveTo>
                  <a:lnTo>
                    <a:pt x="4742657" y="0"/>
                  </a:lnTo>
                  <a:lnTo>
                    <a:pt x="4742657" y="1814513"/>
                  </a:lnTo>
                  <a:lnTo>
                    <a:pt x="0" y="1814513"/>
                  </a:lnTo>
                  <a:close/>
                </a:path>
              </a:pathLst>
            </a:custGeom>
            <a:solidFill>
              <a:srgbClr val="000000">
                <a:alpha val="0"/>
              </a:srgbClr>
            </a:solidFill>
          </p:spPr>
        </p:sp>
        <p:sp>
          <p:nvSpPr>
            <p:cNvPr name="TextBox 19" id="19"/>
            <p:cNvSpPr txBox="true"/>
            <p:nvPr/>
          </p:nvSpPr>
          <p:spPr>
            <a:xfrm>
              <a:off x="0" y="-85725"/>
              <a:ext cx="4742657"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Click on the "Update User" button to enter the modification interface.</a:t>
              </a:r>
            </a:p>
          </p:txBody>
        </p:sp>
      </p:grpSp>
      <p:grpSp>
        <p:nvGrpSpPr>
          <p:cNvPr name="Group 20" id="20"/>
          <p:cNvGrpSpPr/>
          <p:nvPr/>
        </p:nvGrpSpPr>
        <p:grpSpPr>
          <a:xfrm rot="0">
            <a:off x="9508777" y="3714006"/>
            <a:ext cx="3556993" cy="465087"/>
            <a:chOff x="0" y="0"/>
            <a:chExt cx="4742657" cy="620117"/>
          </a:xfrm>
        </p:grpSpPr>
        <p:sp>
          <p:nvSpPr>
            <p:cNvPr name="Freeform 21" id="21"/>
            <p:cNvSpPr/>
            <p:nvPr/>
          </p:nvSpPr>
          <p:spPr>
            <a:xfrm flipH="false" flipV="false" rot="0">
              <a:off x="0" y="0"/>
              <a:ext cx="4742657" cy="620117"/>
            </a:xfrm>
            <a:custGeom>
              <a:avLst/>
              <a:gdLst/>
              <a:ahLst/>
              <a:cxnLst/>
              <a:rect r="r" b="b" t="t" l="l"/>
              <a:pathLst>
                <a:path h="620117" w="4742657">
                  <a:moveTo>
                    <a:pt x="0" y="0"/>
                  </a:moveTo>
                  <a:lnTo>
                    <a:pt x="4742657" y="0"/>
                  </a:lnTo>
                  <a:lnTo>
                    <a:pt x="4742657" y="620117"/>
                  </a:lnTo>
                  <a:lnTo>
                    <a:pt x="0" y="620117"/>
                  </a:lnTo>
                  <a:close/>
                </a:path>
              </a:pathLst>
            </a:custGeom>
            <a:solidFill>
              <a:srgbClr val="000000">
                <a:alpha val="0"/>
              </a:srgbClr>
            </a:solidFill>
          </p:spPr>
        </p:sp>
        <p:sp>
          <p:nvSpPr>
            <p:cNvPr name="TextBox 22" id="22"/>
            <p:cNvSpPr txBox="true"/>
            <p:nvPr/>
          </p:nvSpPr>
          <p:spPr>
            <a:xfrm>
              <a:off x="0" y="-28575"/>
              <a:ext cx="4742657"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Modify Fields</a:t>
              </a:r>
            </a:p>
          </p:txBody>
        </p:sp>
      </p:grpSp>
      <p:grpSp>
        <p:nvGrpSpPr>
          <p:cNvPr name="Group 23" id="23"/>
          <p:cNvGrpSpPr/>
          <p:nvPr/>
        </p:nvGrpSpPr>
        <p:grpSpPr>
          <a:xfrm rot="0">
            <a:off x="9508777" y="4462611"/>
            <a:ext cx="3556993" cy="1360885"/>
            <a:chOff x="0" y="0"/>
            <a:chExt cx="4742657" cy="1814513"/>
          </a:xfrm>
        </p:grpSpPr>
        <p:sp>
          <p:nvSpPr>
            <p:cNvPr name="Freeform 24" id="24"/>
            <p:cNvSpPr/>
            <p:nvPr/>
          </p:nvSpPr>
          <p:spPr>
            <a:xfrm flipH="false" flipV="false" rot="0">
              <a:off x="0" y="0"/>
              <a:ext cx="4742657" cy="1814513"/>
            </a:xfrm>
            <a:custGeom>
              <a:avLst/>
              <a:gdLst/>
              <a:ahLst/>
              <a:cxnLst/>
              <a:rect r="r" b="b" t="t" l="l"/>
              <a:pathLst>
                <a:path h="1814513" w="4742657">
                  <a:moveTo>
                    <a:pt x="0" y="0"/>
                  </a:moveTo>
                  <a:lnTo>
                    <a:pt x="4742657" y="0"/>
                  </a:lnTo>
                  <a:lnTo>
                    <a:pt x="4742657" y="1814513"/>
                  </a:lnTo>
                  <a:lnTo>
                    <a:pt x="0" y="1814513"/>
                  </a:lnTo>
                  <a:close/>
                </a:path>
              </a:pathLst>
            </a:custGeom>
            <a:solidFill>
              <a:srgbClr val="000000">
                <a:alpha val="0"/>
              </a:srgbClr>
            </a:solidFill>
          </p:spPr>
        </p:sp>
        <p:sp>
          <p:nvSpPr>
            <p:cNvPr name="TextBox 25" id="25"/>
            <p:cNvSpPr txBox="true"/>
            <p:nvPr/>
          </p:nvSpPr>
          <p:spPr>
            <a:xfrm>
              <a:off x="0" y="-85725"/>
              <a:ext cx="4742657"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Update necessary fields such as contact information or user role.</a:t>
              </a:r>
            </a:p>
          </p:txBody>
        </p:sp>
      </p:grpSp>
      <p:grpSp>
        <p:nvGrpSpPr>
          <p:cNvPr name="Group 26" id="26"/>
          <p:cNvGrpSpPr/>
          <p:nvPr/>
        </p:nvGrpSpPr>
        <p:grpSpPr>
          <a:xfrm rot="0">
            <a:off x="13767047" y="3714006"/>
            <a:ext cx="3556992" cy="465087"/>
            <a:chOff x="0" y="0"/>
            <a:chExt cx="4742657" cy="620117"/>
          </a:xfrm>
        </p:grpSpPr>
        <p:sp>
          <p:nvSpPr>
            <p:cNvPr name="Freeform 27" id="27"/>
            <p:cNvSpPr/>
            <p:nvPr/>
          </p:nvSpPr>
          <p:spPr>
            <a:xfrm flipH="false" flipV="false" rot="0">
              <a:off x="0" y="0"/>
              <a:ext cx="4742657" cy="620117"/>
            </a:xfrm>
            <a:custGeom>
              <a:avLst/>
              <a:gdLst/>
              <a:ahLst/>
              <a:cxnLst/>
              <a:rect r="r" b="b" t="t" l="l"/>
              <a:pathLst>
                <a:path h="620117" w="4742657">
                  <a:moveTo>
                    <a:pt x="0" y="0"/>
                  </a:moveTo>
                  <a:lnTo>
                    <a:pt x="4742657" y="0"/>
                  </a:lnTo>
                  <a:lnTo>
                    <a:pt x="4742657" y="620117"/>
                  </a:lnTo>
                  <a:lnTo>
                    <a:pt x="0" y="620117"/>
                  </a:lnTo>
                  <a:close/>
                </a:path>
              </a:pathLst>
            </a:custGeom>
            <a:solidFill>
              <a:srgbClr val="000000">
                <a:alpha val="0"/>
              </a:srgbClr>
            </a:solidFill>
          </p:spPr>
        </p:sp>
        <p:sp>
          <p:nvSpPr>
            <p:cNvPr name="TextBox 28" id="28"/>
            <p:cNvSpPr txBox="true"/>
            <p:nvPr/>
          </p:nvSpPr>
          <p:spPr>
            <a:xfrm>
              <a:off x="0" y="-28575"/>
              <a:ext cx="4742657"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Save Changes</a:t>
              </a:r>
            </a:p>
          </p:txBody>
        </p:sp>
      </p:grpSp>
      <p:grpSp>
        <p:nvGrpSpPr>
          <p:cNvPr name="Group 29" id="29"/>
          <p:cNvGrpSpPr/>
          <p:nvPr/>
        </p:nvGrpSpPr>
        <p:grpSpPr>
          <a:xfrm rot="0">
            <a:off x="13767047" y="4462611"/>
            <a:ext cx="3556992" cy="1814512"/>
            <a:chOff x="0" y="0"/>
            <a:chExt cx="4742657" cy="2419350"/>
          </a:xfrm>
        </p:grpSpPr>
        <p:sp>
          <p:nvSpPr>
            <p:cNvPr name="Freeform 30" id="30"/>
            <p:cNvSpPr/>
            <p:nvPr/>
          </p:nvSpPr>
          <p:spPr>
            <a:xfrm flipH="false" flipV="false" rot="0">
              <a:off x="0" y="0"/>
              <a:ext cx="4742657" cy="2419350"/>
            </a:xfrm>
            <a:custGeom>
              <a:avLst/>
              <a:gdLst/>
              <a:ahLst/>
              <a:cxnLst/>
              <a:rect r="r" b="b" t="t" l="l"/>
              <a:pathLst>
                <a:path h="2419350" w="4742657">
                  <a:moveTo>
                    <a:pt x="0" y="0"/>
                  </a:moveTo>
                  <a:lnTo>
                    <a:pt x="4742657" y="0"/>
                  </a:lnTo>
                  <a:lnTo>
                    <a:pt x="4742657" y="2419350"/>
                  </a:lnTo>
                  <a:lnTo>
                    <a:pt x="0" y="2419350"/>
                  </a:lnTo>
                  <a:close/>
                </a:path>
              </a:pathLst>
            </a:custGeom>
            <a:solidFill>
              <a:srgbClr val="000000">
                <a:alpha val="0"/>
              </a:srgbClr>
            </a:solidFill>
          </p:spPr>
        </p:sp>
        <p:sp>
          <p:nvSpPr>
            <p:cNvPr name="TextBox 31" id="31"/>
            <p:cNvSpPr txBox="true"/>
            <p:nvPr/>
          </p:nvSpPr>
          <p:spPr>
            <a:xfrm>
              <a:off x="0" y="-85725"/>
              <a:ext cx="4742657" cy="2505075"/>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Save all changes to immediately update the user's profile in the system.</a:t>
              </a:r>
            </a:p>
          </p:txBody>
        </p:sp>
      </p:grpSp>
      <p:grpSp>
        <p:nvGrpSpPr>
          <p:cNvPr name="Group 32" id="32"/>
          <p:cNvGrpSpPr/>
          <p:nvPr/>
        </p:nvGrpSpPr>
        <p:grpSpPr>
          <a:xfrm rot="0">
            <a:off x="992238" y="6851154"/>
            <a:ext cx="16303526" cy="1360885"/>
            <a:chOff x="0" y="0"/>
            <a:chExt cx="21738035" cy="1814513"/>
          </a:xfrm>
        </p:grpSpPr>
        <p:sp>
          <p:nvSpPr>
            <p:cNvPr name="Freeform 33" id="33"/>
            <p:cNvSpPr/>
            <p:nvPr/>
          </p:nvSpPr>
          <p:spPr>
            <a:xfrm flipH="false" flipV="false" rot="0">
              <a:off x="0" y="0"/>
              <a:ext cx="21738034" cy="1814513"/>
            </a:xfrm>
            <a:custGeom>
              <a:avLst/>
              <a:gdLst/>
              <a:ahLst/>
              <a:cxnLst/>
              <a:rect r="r" b="b" t="t" l="l"/>
              <a:pathLst>
                <a:path h="1814513" w="21738034">
                  <a:moveTo>
                    <a:pt x="0" y="0"/>
                  </a:moveTo>
                  <a:lnTo>
                    <a:pt x="21738034" y="0"/>
                  </a:lnTo>
                  <a:lnTo>
                    <a:pt x="21738034" y="1814513"/>
                  </a:lnTo>
                  <a:lnTo>
                    <a:pt x="0" y="1814513"/>
                  </a:lnTo>
                  <a:close/>
                </a:path>
              </a:pathLst>
            </a:custGeom>
            <a:solidFill>
              <a:srgbClr val="000000">
                <a:alpha val="0"/>
              </a:srgbClr>
            </a:solidFill>
          </p:spPr>
        </p:sp>
        <p:sp>
          <p:nvSpPr>
            <p:cNvPr name="TextBox 34" id="34"/>
            <p:cNvSpPr txBox="true"/>
            <p:nvPr/>
          </p:nvSpPr>
          <p:spPr>
            <a:xfrm>
              <a:off x="0" y="-85725"/>
              <a:ext cx="21738035"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This update feature allows administrators to maintain current and accurate user information, ensuring the CRM system reflects the latest changes within the organization. By providing a straightforward method to modify user profiles, the system enhances operational efficiency and reduces administrative overhead.</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F30F53-F3CE-48A8-B6D7-791ED4443937}"/>
              </a:ext>
            </a:extLst>
          </p:cNvPr>
          <p:cNvPicPr>
            <a:picLocks noChangeAspect="1"/>
          </p:cNvPicPr>
          <p:nvPr/>
        </p:nvPicPr>
        <p:blipFill>
          <a:blip r:embed="Rd5cfa319874c498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132173706"/>
      </p:ext>
    </p:extLst>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d02764e1cda54c0b"/>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8ff2a57f61be4c62"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98a958b07183400d"/>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9e83df89c6464ea7"/>
            <a:stretch>
              <a:fillRect l="0" t="0" r="0" b="0"/>
            </a:stretch>
          </a:blipFill>
        </p:spPr>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4c417d2f1cd54d45"/>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699969e606054bcc"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38e55079361f4d34"/>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afcd1e3c18c14187"/>
            <a:stretch>
              <a:fillRect l="0" t="0" r="0" b="0"/>
            </a:stretch>
          </a:blipFill>
        </p:spPr>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db82492c041549b1"/>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1476375"/>
            <a:ext cx="8004721" cy="930325"/>
            <a:chOff x="0" y="0"/>
            <a:chExt cx="10672962" cy="1240433"/>
          </a:xfrm>
        </p:grpSpPr>
        <p:sp>
          <p:nvSpPr>
            <p:cNvPr name="Freeform 6" id="6"/>
            <p:cNvSpPr/>
            <p:nvPr/>
          </p:nvSpPr>
          <p:spPr>
            <a:xfrm flipH="false" flipV="false" rot="0">
              <a:off x="0" y="0"/>
              <a:ext cx="10672962" cy="1240433"/>
            </a:xfrm>
            <a:custGeom>
              <a:avLst/>
              <a:gdLst/>
              <a:ahLst/>
              <a:cxnLst/>
              <a:rect r="r" b="b" t="t" l="l"/>
              <a:pathLst>
                <a:path h="1240433" w="10672962">
                  <a:moveTo>
                    <a:pt x="0" y="0"/>
                  </a:moveTo>
                  <a:lnTo>
                    <a:pt x="10672962" y="0"/>
                  </a:lnTo>
                  <a:lnTo>
                    <a:pt x="10672962" y="1240433"/>
                  </a:lnTo>
                  <a:lnTo>
                    <a:pt x="0" y="1240433"/>
                  </a:lnTo>
                  <a:close/>
                </a:path>
              </a:pathLst>
            </a:custGeom>
            <a:solidFill>
              <a:srgbClr val="000000">
                <a:alpha val="0"/>
              </a:srgbClr>
            </a:solidFill>
          </p:spPr>
        </p:sp>
        <p:sp>
          <p:nvSpPr>
            <p:cNvPr name="TextBox 7" id="7"/>
            <p:cNvSpPr txBox="true"/>
            <p:nvPr/>
          </p:nvSpPr>
          <p:spPr>
            <a:xfrm>
              <a:off x="0" y="-47625"/>
              <a:ext cx="106729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Accessing the Day Book</a:t>
              </a:r>
            </a:p>
          </p:txBody>
        </p:sp>
      </p:grpSp>
      <p:sp>
        <p:nvSpPr>
          <p:cNvPr name="Freeform 8" id="8" descr="preencoded.png"/>
          <p:cNvSpPr/>
          <p:nvPr/>
        </p:nvSpPr>
        <p:spPr>
          <a:xfrm flipH="false" flipV="false" rot="0">
            <a:off x="992238" y="3150840"/>
            <a:ext cx="7805886" cy="5340846"/>
          </a:xfrm>
          <a:custGeom>
            <a:avLst/>
            <a:gdLst/>
            <a:ahLst/>
            <a:cxnLst/>
            <a:rect r="r" b="b" t="t" l="l"/>
            <a:pathLst>
              <a:path h="5340846" w="7805886">
                <a:moveTo>
                  <a:pt x="0" y="0"/>
                </a:moveTo>
                <a:lnTo>
                  <a:pt x="7805886" y="0"/>
                </a:lnTo>
                <a:lnTo>
                  <a:pt x="7805886" y="5340846"/>
                </a:lnTo>
                <a:lnTo>
                  <a:pt x="0" y="5340846"/>
                </a:lnTo>
                <a:lnTo>
                  <a:pt x="0" y="0"/>
                </a:lnTo>
                <a:close/>
              </a:path>
            </a:pathLst>
          </a:custGeom>
          <a:blipFill>
            <a:blip r:embed="Re3e9fa37f3194075"/>
            <a:stretch>
              <a:fillRect l="-4" t="0" r="-4" b="0"/>
            </a:stretch>
          </a:blipFill>
        </p:spPr>
      </p:sp>
      <p:grpSp>
        <p:nvGrpSpPr>
          <p:cNvPr name="Group 9" id="9"/>
          <p:cNvGrpSpPr/>
          <p:nvPr/>
        </p:nvGrpSpPr>
        <p:grpSpPr>
          <a:xfrm rot="0">
            <a:off x="9499401" y="3115419"/>
            <a:ext cx="3721299" cy="465087"/>
            <a:chOff x="0" y="0"/>
            <a:chExt cx="4961732" cy="620117"/>
          </a:xfrm>
        </p:grpSpPr>
        <p:sp>
          <p:nvSpPr>
            <p:cNvPr name="Freeform 10" id="10"/>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1" id="11"/>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Financial Records</a:t>
              </a:r>
            </a:p>
          </p:txBody>
        </p:sp>
      </p:grpSp>
      <p:grpSp>
        <p:nvGrpSpPr>
          <p:cNvPr name="Group 12" id="12"/>
          <p:cNvGrpSpPr/>
          <p:nvPr/>
        </p:nvGrpSpPr>
        <p:grpSpPr>
          <a:xfrm rot="0">
            <a:off x="9499401" y="3864025"/>
            <a:ext cx="7805886" cy="1360885"/>
            <a:chOff x="0" y="0"/>
            <a:chExt cx="10407848" cy="1814513"/>
          </a:xfrm>
        </p:grpSpPr>
        <p:sp>
          <p:nvSpPr>
            <p:cNvPr name="Freeform 13" id="13"/>
            <p:cNvSpPr/>
            <p:nvPr/>
          </p:nvSpPr>
          <p:spPr>
            <a:xfrm flipH="false" flipV="false" rot="0">
              <a:off x="0" y="0"/>
              <a:ext cx="10407848" cy="1814513"/>
            </a:xfrm>
            <a:custGeom>
              <a:avLst/>
              <a:gdLst/>
              <a:ahLst/>
              <a:cxnLst/>
              <a:rect r="r" b="b" t="t" l="l"/>
              <a:pathLst>
                <a:path h="1814513" w="10407848">
                  <a:moveTo>
                    <a:pt x="0" y="0"/>
                  </a:moveTo>
                  <a:lnTo>
                    <a:pt x="10407848" y="0"/>
                  </a:lnTo>
                  <a:lnTo>
                    <a:pt x="10407848" y="1814513"/>
                  </a:lnTo>
                  <a:lnTo>
                    <a:pt x="0" y="1814513"/>
                  </a:lnTo>
                  <a:close/>
                </a:path>
              </a:pathLst>
            </a:custGeom>
            <a:solidFill>
              <a:srgbClr val="000000">
                <a:alpha val="0"/>
              </a:srgbClr>
            </a:solidFill>
          </p:spPr>
        </p:sp>
        <p:sp>
          <p:nvSpPr>
            <p:cNvPr name="TextBox 14" id="14"/>
            <p:cNvSpPr txBox="true"/>
            <p:nvPr/>
          </p:nvSpPr>
          <p:spPr>
            <a:xfrm>
              <a:off x="0" y="-85725"/>
              <a:ext cx="10407848"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Day Book provides access to financial data. This includes payments and expenses. It also covers income records.</a:t>
              </a:r>
            </a:p>
          </p:txBody>
        </p:sp>
      </p:grpSp>
      <p:grpSp>
        <p:nvGrpSpPr>
          <p:cNvPr name="Group 15" id="15"/>
          <p:cNvGrpSpPr/>
          <p:nvPr/>
        </p:nvGrpSpPr>
        <p:grpSpPr>
          <a:xfrm rot="0">
            <a:off x="9499401" y="5480000"/>
            <a:ext cx="7805886" cy="453629"/>
            <a:chOff x="0" y="0"/>
            <a:chExt cx="10407848" cy="604838"/>
          </a:xfrm>
        </p:grpSpPr>
        <p:sp>
          <p:nvSpPr>
            <p:cNvPr name="Freeform 16" id="16"/>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7" id="17"/>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Payments Received</a:t>
              </a:r>
            </a:p>
          </p:txBody>
        </p:sp>
      </p:grpSp>
      <p:grpSp>
        <p:nvGrpSpPr>
          <p:cNvPr name="Group 18" id="18"/>
          <p:cNvGrpSpPr/>
          <p:nvPr/>
        </p:nvGrpSpPr>
        <p:grpSpPr>
          <a:xfrm rot="0">
            <a:off x="9499401" y="6032748"/>
            <a:ext cx="7805886" cy="453629"/>
            <a:chOff x="0" y="0"/>
            <a:chExt cx="10407848" cy="604838"/>
          </a:xfrm>
        </p:grpSpPr>
        <p:sp>
          <p:nvSpPr>
            <p:cNvPr name="Freeform 19" id="19"/>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0" id="20"/>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Expenses</a:t>
              </a:r>
            </a:p>
          </p:txBody>
        </p:sp>
      </p:grpSp>
      <p:grpSp>
        <p:nvGrpSpPr>
          <p:cNvPr name="Group 21" id="21"/>
          <p:cNvGrpSpPr/>
          <p:nvPr/>
        </p:nvGrpSpPr>
        <p:grpSpPr>
          <a:xfrm rot="0">
            <a:off x="9499401" y="6585496"/>
            <a:ext cx="7805886" cy="453629"/>
            <a:chOff x="0" y="0"/>
            <a:chExt cx="10407848" cy="604838"/>
          </a:xfrm>
        </p:grpSpPr>
        <p:sp>
          <p:nvSpPr>
            <p:cNvPr name="Freeform 22" id="22"/>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3" id="23"/>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Income</a:t>
              </a:r>
            </a:p>
          </p:txBody>
        </p:sp>
      </p:gr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b09aa1e8193e42b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16ebf90100a84bc2"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b36ba0b3372b4b64"/>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ea796ba848644ae0"/>
            <a:stretch>
              <a:fillRect l="0" t="0" r="0" b="0"/>
            </a:stretch>
          </a:blipFill>
        </p:spPr>
      </p:sp>
      <p:grpSp>
        <p:nvGrpSpPr>
          <p:cNvPr name="Group 7" id="7"/>
          <p:cNvGrpSpPr/>
          <p:nvPr/>
        </p:nvGrpSpPr>
        <p:grpSpPr>
          <a:xfrm rot="0">
            <a:off x="992238" y="1063079"/>
            <a:ext cx="9445526" cy="1860649"/>
            <a:chOff x="0" y="0"/>
            <a:chExt cx="12594035" cy="2480865"/>
          </a:xfrm>
        </p:grpSpPr>
        <p:sp>
          <p:nvSpPr>
            <p:cNvPr name="Freeform 8" id="8"/>
            <p:cNvSpPr/>
            <p:nvPr/>
          </p:nvSpPr>
          <p:spPr>
            <a:xfrm flipH="false" flipV="false" rot="0">
              <a:off x="0" y="0"/>
              <a:ext cx="12594035" cy="2480865"/>
            </a:xfrm>
            <a:custGeom>
              <a:avLst/>
              <a:gdLst/>
              <a:ahLst/>
              <a:cxnLst/>
              <a:rect r="r" b="b" t="t" l="l"/>
              <a:pathLst>
                <a:path h="2480865" w="12594035">
                  <a:moveTo>
                    <a:pt x="0" y="0"/>
                  </a:moveTo>
                  <a:lnTo>
                    <a:pt x="12594035" y="0"/>
                  </a:lnTo>
                  <a:lnTo>
                    <a:pt x="12594035" y="2480865"/>
                  </a:lnTo>
                  <a:lnTo>
                    <a:pt x="0" y="2480865"/>
                  </a:lnTo>
                  <a:close/>
                </a:path>
              </a:pathLst>
            </a:custGeom>
            <a:solidFill>
              <a:srgbClr val="000000">
                <a:alpha val="0"/>
              </a:srgbClr>
            </a:solidFill>
          </p:spPr>
        </p:sp>
        <p:sp>
          <p:nvSpPr>
            <p:cNvPr name="TextBox 9" id="9"/>
            <p:cNvSpPr txBox="true"/>
            <p:nvPr/>
          </p:nvSpPr>
          <p:spPr>
            <a:xfrm>
              <a:off x="0" y="-47625"/>
              <a:ext cx="12594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Financial Metrics in Day Book</a:t>
              </a:r>
            </a:p>
          </p:txBody>
        </p:sp>
      </p:grpSp>
      <p:sp>
        <p:nvSpPr>
          <p:cNvPr name="Freeform 10" id="10" descr="preencoded.png"/>
          <p:cNvSpPr/>
          <p:nvPr/>
        </p:nvSpPr>
        <p:spPr>
          <a:xfrm flipH="false" flipV="false" rot="0">
            <a:off x="992238" y="3398490"/>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3c039fbadcaa43df"/>
            <a:stretch>
              <a:fillRect l="0" t="0" r="0" b="0"/>
            </a:stretch>
          </a:blipFill>
        </p:spPr>
      </p:sp>
      <p:grpSp>
        <p:nvGrpSpPr>
          <p:cNvPr name="Group 11" id="11"/>
          <p:cNvGrpSpPr/>
          <p:nvPr/>
        </p:nvGrpSpPr>
        <p:grpSpPr>
          <a:xfrm rot="0">
            <a:off x="1984474" y="3348930"/>
            <a:ext cx="3721299" cy="465087"/>
            <a:chOff x="0" y="0"/>
            <a:chExt cx="4961732" cy="620117"/>
          </a:xfrm>
        </p:grpSpPr>
        <p:sp>
          <p:nvSpPr>
            <p:cNvPr name="Freeform 12" id="12"/>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3" id="13"/>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Payment Received</a:t>
              </a:r>
            </a:p>
          </p:txBody>
        </p:sp>
      </p:grpSp>
      <p:grpSp>
        <p:nvGrpSpPr>
          <p:cNvPr name="Group 14" id="14"/>
          <p:cNvGrpSpPr/>
          <p:nvPr/>
        </p:nvGrpSpPr>
        <p:grpSpPr>
          <a:xfrm rot="0">
            <a:off x="1984474" y="3984129"/>
            <a:ext cx="8453289" cy="907256"/>
            <a:chOff x="0" y="0"/>
            <a:chExt cx="11271052" cy="1209675"/>
          </a:xfrm>
        </p:grpSpPr>
        <p:sp>
          <p:nvSpPr>
            <p:cNvPr name="Freeform 15" id="15"/>
            <p:cNvSpPr/>
            <p:nvPr/>
          </p:nvSpPr>
          <p:spPr>
            <a:xfrm flipH="false" flipV="false" rot="0">
              <a:off x="0" y="0"/>
              <a:ext cx="11271052" cy="1209675"/>
            </a:xfrm>
            <a:custGeom>
              <a:avLst/>
              <a:gdLst/>
              <a:ahLst/>
              <a:cxnLst/>
              <a:rect r="r" b="b" t="t" l="l"/>
              <a:pathLst>
                <a:path h="1209675" w="11271052">
                  <a:moveTo>
                    <a:pt x="0" y="0"/>
                  </a:moveTo>
                  <a:lnTo>
                    <a:pt x="11271052" y="0"/>
                  </a:lnTo>
                  <a:lnTo>
                    <a:pt x="11271052" y="1209675"/>
                  </a:lnTo>
                  <a:lnTo>
                    <a:pt x="0" y="1209675"/>
                  </a:lnTo>
                  <a:close/>
                </a:path>
              </a:pathLst>
            </a:custGeom>
            <a:solidFill>
              <a:srgbClr val="000000">
                <a:alpha val="0"/>
              </a:srgbClr>
            </a:solidFill>
          </p:spPr>
        </p:sp>
        <p:sp>
          <p:nvSpPr>
            <p:cNvPr name="TextBox 16" id="16"/>
            <p:cNvSpPr txBox="true"/>
            <p:nvPr/>
          </p:nvSpPr>
          <p:spPr>
            <a:xfrm>
              <a:off x="0" y="-85725"/>
              <a:ext cx="11271052"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Displays total revenue collected. Provides insights into income trends.</a:t>
              </a:r>
            </a:p>
          </p:txBody>
        </p:sp>
      </p:grpSp>
      <p:sp>
        <p:nvSpPr>
          <p:cNvPr name="Freeform 17" id="17" descr="preencoded.png"/>
          <p:cNvSpPr/>
          <p:nvPr/>
        </p:nvSpPr>
        <p:spPr>
          <a:xfrm flipH="false" flipV="false" rot="0">
            <a:off x="992238" y="5791497"/>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2b1b93a510bb401e"/>
            <a:stretch>
              <a:fillRect l="0" t="0" r="0" b="0"/>
            </a:stretch>
          </a:blipFill>
        </p:spPr>
      </p:sp>
      <p:grpSp>
        <p:nvGrpSpPr>
          <p:cNvPr name="Group 18" id="18"/>
          <p:cNvGrpSpPr/>
          <p:nvPr/>
        </p:nvGrpSpPr>
        <p:grpSpPr>
          <a:xfrm rot="0">
            <a:off x="1984474" y="5741937"/>
            <a:ext cx="3721299" cy="465088"/>
            <a:chOff x="0" y="0"/>
            <a:chExt cx="4961732" cy="620117"/>
          </a:xfrm>
        </p:grpSpPr>
        <p:sp>
          <p:nvSpPr>
            <p:cNvPr name="Freeform 19" id="19"/>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0" id="20"/>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Expenses</a:t>
              </a:r>
            </a:p>
          </p:txBody>
        </p:sp>
      </p:grpSp>
      <p:grpSp>
        <p:nvGrpSpPr>
          <p:cNvPr name="Group 21" id="21"/>
          <p:cNvGrpSpPr/>
          <p:nvPr/>
        </p:nvGrpSpPr>
        <p:grpSpPr>
          <a:xfrm rot="0">
            <a:off x="1984474" y="6377136"/>
            <a:ext cx="8453289" cy="907256"/>
            <a:chOff x="0" y="0"/>
            <a:chExt cx="11271052" cy="1209675"/>
          </a:xfrm>
        </p:grpSpPr>
        <p:sp>
          <p:nvSpPr>
            <p:cNvPr name="Freeform 22" id="22"/>
            <p:cNvSpPr/>
            <p:nvPr/>
          </p:nvSpPr>
          <p:spPr>
            <a:xfrm flipH="false" flipV="false" rot="0">
              <a:off x="0" y="0"/>
              <a:ext cx="11271052" cy="1209675"/>
            </a:xfrm>
            <a:custGeom>
              <a:avLst/>
              <a:gdLst/>
              <a:ahLst/>
              <a:cxnLst/>
              <a:rect r="r" b="b" t="t" l="l"/>
              <a:pathLst>
                <a:path h="1209675" w="11271052">
                  <a:moveTo>
                    <a:pt x="0" y="0"/>
                  </a:moveTo>
                  <a:lnTo>
                    <a:pt x="11271052" y="0"/>
                  </a:lnTo>
                  <a:lnTo>
                    <a:pt x="11271052" y="1209675"/>
                  </a:lnTo>
                  <a:lnTo>
                    <a:pt x="0" y="1209675"/>
                  </a:lnTo>
                  <a:close/>
                </a:path>
              </a:pathLst>
            </a:custGeom>
            <a:solidFill>
              <a:srgbClr val="000000">
                <a:alpha val="0"/>
              </a:srgbClr>
            </a:solidFill>
          </p:spPr>
        </p:sp>
        <p:sp>
          <p:nvSpPr>
            <p:cNvPr name="TextBox 23" id="23"/>
            <p:cNvSpPr txBox="true"/>
            <p:nvPr/>
          </p:nvSpPr>
          <p:spPr>
            <a:xfrm>
              <a:off x="0" y="-85725"/>
              <a:ext cx="11271052"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Tracks all outgoing transactions. Helps monitor financial outflow.</a:t>
              </a:r>
            </a:p>
          </p:txBody>
        </p:sp>
      </p:grpSp>
      <p:sp>
        <p:nvSpPr>
          <p:cNvPr name="Freeform 24" id="24" descr="preencoded.png"/>
          <p:cNvSpPr/>
          <p:nvPr/>
        </p:nvSpPr>
        <p:spPr>
          <a:xfrm flipH="false" flipV="false" rot="0">
            <a:off x="992238" y="8184505"/>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0c41d3582fc04dc2"/>
            <a:stretch>
              <a:fillRect l="0" t="0" r="0" b="0"/>
            </a:stretch>
          </a:blipFill>
        </p:spPr>
      </p:sp>
      <p:grpSp>
        <p:nvGrpSpPr>
          <p:cNvPr name="Group 25" id="25"/>
          <p:cNvGrpSpPr/>
          <p:nvPr/>
        </p:nvGrpSpPr>
        <p:grpSpPr>
          <a:xfrm rot="0">
            <a:off x="1984474" y="8134945"/>
            <a:ext cx="3721299" cy="465088"/>
            <a:chOff x="0" y="0"/>
            <a:chExt cx="4961732" cy="620117"/>
          </a:xfrm>
        </p:grpSpPr>
        <p:sp>
          <p:nvSpPr>
            <p:cNvPr name="Freeform 26" id="26"/>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7" id="27"/>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Income</a:t>
              </a:r>
            </a:p>
          </p:txBody>
        </p:sp>
      </p:grpSp>
      <p:grpSp>
        <p:nvGrpSpPr>
          <p:cNvPr name="Group 28" id="28"/>
          <p:cNvGrpSpPr/>
          <p:nvPr/>
        </p:nvGrpSpPr>
        <p:grpSpPr>
          <a:xfrm rot="0">
            <a:off x="1984474" y="8770144"/>
            <a:ext cx="8453289" cy="453629"/>
            <a:chOff x="0" y="0"/>
            <a:chExt cx="11271052" cy="604838"/>
          </a:xfrm>
        </p:grpSpPr>
        <p:sp>
          <p:nvSpPr>
            <p:cNvPr name="Freeform 29" id="29"/>
            <p:cNvSpPr/>
            <p:nvPr/>
          </p:nvSpPr>
          <p:spPr>
            <a:xfrm flipH="false" flipV="false" rot="0">
              <a:off x="0" y="0"/>
              <a:ext cx="11271052" cy="604838"/>
            </a:xfrm>
            <a:custGeom>
              <a:avLst/>
              <a:gdLst/>
              <a:ahLst/>
              <a:cxnLst/>
              <a:rect r="r" b="b" t="t" l="l"/>
              <a:pathLst>
                <a:path h="604838" w="11271052">
                  <a:moveTo>
                    <a:pt x="0" y="0"/>
                  </a:moveTo>
                  <a:lnTo>
                    <a:pt x="11271052" y="0"/>
                  </a:lnTo>
                  <a:lnTo>
                    <a:pt x="11271052" y="604838"/>
                  </a:lnTo>
                  <a:lnTo>
                    <a:pt x="0" y="604838"/>
                  </a:lnTo>
                  <a:close/>
                </a:path>
              </a:pathLst>
            </a:custGeom>
            <a:solidFill>
              <a:srgbClr val="000000">
                <a:alpha val="0"/>
              </a:srgbClr>
            </a:solidFill>
          </p:spPr>
        </p:sp>
        <p:sp>
          <p:nvSpPr>
            <p:cNvPr name="TextBox 30" id="30"/>
            <p:cNvSpPr txBox="true"/>
            <p:nvPr/>
          </p:nvSpPr>
          <p:spPr>
            <a:xfrm>
              <a:off x="0" y="-85725"/>
              <a:ext cx="11271052"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Breaks down net earnings. Supports revenue analysis.</a:t>
              </a:r>
            </a:p>
          </p:txBody>
        </p:sp>
      </p:gr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3fd2275d29ef48f8"/>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2112317"/>
            <a:ext cx="11829604" cy="930325"/>
            <a:chOff x="0" y="0"/>
            <a:chExt cx="15772805" cy="1240433"/>
          </a:xfrm>
        </p:grpSpPr>
        <p:sp>
          <p:nvSpPr>
            <p:cNvPr name="Freeform 6" id="6"/>
            <p:cNvSpPr/>
            <p:nvPr/>
          </p:nvSpPr>
          <p:spPr>
            <a:xfrm flipH="false" flipV="false" rot="0">
              <a:off x="0" y="0"/>
              <a:ext cx="15772805" cy="1240433"/>
            </a:xfrm>
            <a:custGeom>
              <a:avLst/>
              <a:gdLst/>
              <a:ahLst/>
              <a:cxnLst/>
              <a:rect r="r" b="b" t="t" l="l"/>
              <a:pathLst>
                <a:path h="1240433" w="15772805">
                  <a:moveTo>
                    <a:pt x="0" y="0"/>
                  </a:moveTo>
                  <a:lnTo>
                    <a:pt x="15772805" y="0"/>
                  </a:lnTo>
                  <a:lnTo>
                    <a:pt x="15772805" y="1240433"/>
                  </a:lnTo>
                  <a:lnTo>
                    <a:pt x="0" y="1240433"/>
                  </a:lnTo>
                  <a:close/>
                </a:path>
              </a:pathLst>
            </a:custGeom>
            <a:solidFill>
              <a:srgbClr val="000000">
                <a:alpha val="0"/>
              </a:srgbClr>
            </a:solidFill>
          </p:spPr>
        </p:sp>
        <p:sp>
          <p:nvSpPr>
            <p:cNvPr name="TextBox 7" id="7"/>
            <p:cNvSpPr txBox="true"/>
            <p:nvPr/>
          </p:nvSpPr>
          <p:spPr>
            <a:xfrm>
              <a:off x="0" y="-47625"/>
              <a:ext cx="15772805"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Understanding Payments Received</a:t>
              </a:r>
            </a:p>
          </p:txBody>
        </p:sp>
      </p:grpSp>
      <p:grpSp>
        <p:nvGrpSpPr>
          <p:cNvPr name="Group 8" id="8"/>
          <p:cNvGrpSpPr/>
          <p:nvPr/>
        </p:nvGrpSpPr>
        <p:grpSpPr>
          <a:xfrm rot="0">
            <a:off x="2573239" y="5120879"/>
            <a:ext cx="3721299" cy="465088"/>
            <a:chOff x="0" y="0"/>
            <a:chExt cx="4961732" cy="620117"/>
          </a:xfrm>
        </p:grpSpPr>
        <p:sp>
          <p:nvSpPr>
            <p:cNvPr name="Freeform 9" id="9"/>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0" id="10"/>
            <p:cNvSpPr txBox="true"/>
            <p:nvPr/>
          </p:nvSpPr>
          <p:spPr>
            <a:xfrm>
              <a:off x="0" y="-28575"/>
              <a:ext cx="4961732" cy="648692"/>
            </a:xfrm>
            <a:prstGeom prst="rect">
              <a:avLst/>
            </a:prstGeom>
          </p:spPr>
          <p:txBody>
            <a:bodyPr anchor="t" rtlCol="false" tIns="0" lIns="0" bIns="0" rIns="0"/>
            <a:lstStyle/>
            <a:p>
              <a:pPr algn="r">
                <a:lnSpc>
                  <a:spcPts val="3625"/>
                </a:lnSpc>
              </a:pPr>
              <a:r>
                <a:rPr lang="en-US" sz="2874">
                  <a:solidFill>
                    <a:srgbClr val="272525"/>
                  </a:solidFill>
                  <a:latin typeface="Petrona"/>
                  <a:ea typeface="Petrona"/>
                  <a:cs typeface="Petrona"/>
                  <a:sym typeface="Petrona"/>
                </a:rPr>
                <a:t>Total Revenue</a:t>
              </a:r>
            </a:p>
          </p:txBody>
        </p:sp>
      </p:grpSp>
      <p:grpSp>
        <p:nvGrpSpPr>
          <p:cNvPr name="Group 11" id="11"/>
          <p:cNvGrpSpPr/>
          <p:nvPr/>
        </p:nvGrpSpPr>
        <p:grpSpPr>
          <a:xfrm rot="0">
            <a:off x="992238" y="5756076"/>
            <a:ext cx="5302300" cy="907256"/>
            <a:chOff x="0" y="0"/>
            <a:chExt cx="7069733" cy="1209675"/>
          </a:xfrm>
        </p:grpSpPr>
        <p:sp>
          <p:nvSpPr>
            <p:cNvPr name="Freeform 12" id="12"/>
            <p:cNvSpPr/>
            <p:nvPr/>
          </p:nvSpPr>
          <p:spPr>
            <a:xfrm flipH="false" flipV="false" rot="0">
              <a:off x="0" y="0"/>
              <a:ext cx="7069734" cy="1209675"/>
            </a:xfrm>
            <a:custGeom>
              <a:avLst/>
              <a:gdLst/>
              <a:ahLst/>
              <a:cxnLst/>
              <a:rect r="r" b="b" t="t" l="l"/>
              <a:pathLst>
                <a:path h="1209675" w="7069734">
                  <a:moveTo>
                    <a:pt x="0" y="0"/>
                  </a:moveTo>
                  <a:lnTo>
                    <a:pt x="7069734" y="0"/>
                  </a:lnTo>
                  <a:lnTo>
                    <a:pt x="7069734" y="1209675"/>
                  </a:lnTo>
                  <a:lnTo>
                    <a:pt x="0" y="1209675"/>
                  </a:lnTo>
                  <a:close/>
                </a:path>
              </a:pathLst>
            </a:custGeom>
            <a:solidFill>
              <a:srgbClr val="000000">
                <a:alpha val="0"/>
              </a:srgbClr>
            </a:solidFill>
          </p:spPr>
        </p:sp>
        <p:sp>
          <p:nvSpPr>
            <p:cNvPr name="TextBox 13" id="13"/>
            <p:cNvSpPr txBox="true"/>
            <p:nvPr/>
          </p:nvSpPr>
          <p:spPr>
            <a:xfrm>
              <a:off x="0" y="-85725"/>
              <a:ext cx="7069733" cy="1295400"/>
            </a:xfrm>
            <a:prstGeom prst="rect">
              <a:avLst/>
            </a:prstGeom>
          </p:spPr>
          <p:txBody>
            <a:bodyPr anchor="t" rtlCol="false" tIns="0" lIns="0" bIns="0" rIns="0"/>
            <a:lstStyle/>
            <a:p>
              <a:pPr algn="r">
                <a:lnSpc>
                  <a:spcPts val="3562"/>
                </a:lnSpc>
              </a:pPr>
              <a:r>
                <a:rPr lang="en-US" sz="2187">
                  <a:solidFill>
                    <a:srgbClr val="272525"/>
                  </a:solidFill>
                  <a:latin typeface="Inter"/>
                  <a:ea typeface="Inter"/>
                  <a:cs typeface="Inter"/>
                  <a:sym typeface="Inter"/>
                </a:rPr>
                <a:t>Collected from sales and services. Reflects business performance.</a:t>
              </a:r>
            </a:p>
          </p:txBody>
        </p:sp>
      </p:grpSp>
      <p:sp>
        <p:nvSpPr>
          <p:cNvPr name="Freeform 14" id="14" descr="preencoded.png"/>
          <p:cNvSpPr/>
          <p:nvPr/>
        </p:nvSpPr>
        <p:spPr>
          <a:xfrm flipH="false" flipV="false" rot="0">
            <a:off x="6861572" y="3609677"/>
            <a:ext cx="4564856" cy="4564856"/>
          </a:xfrm>
          <a:custGeom>
            <a:avLst/>
            <a:gdLst/>
            <a:ahLst/>
            <a:cxnLst/>
            <a:rect r="r" b="b" t="t" l="l"/>
            <a:pathLst>
              <a:path h="4564856" w="4564856">
                <a:moveTo>
                  <a:pt x="0" y="0"/>
                </a:moveTo>
                <a:lnTo>
                  <a:pt x="4564857" y="0"/>
                </a:lnTo>
                <a:lnTo>
                  <a:pt x="4564857" y="4564857"/>
                </a:lnTo>
                <a:lnTo>
                  <a:pt x="0" y="4564857"/>
                </a:lnTo>
                <a:lnTo>
                  <a:pt x="0" y="0"/>
                </a:lnTo>
                <a:close/>
              </a:path>
            </a:pathLst>
          </a:custGeom>
          <a:blipFill>
            <a:blip r:embed="Rb6e4c76148e847fe"/>
            <a:stretch>
              <a:fillRect l="0" t="0" r="0" b="0"/>
            </a:stretch>
          </a:blipFill>
        </p:spPr>
      </p:sp>
      <p:grpSp>
        <p:nvGrpSpPr>
          <p:cNvPr name="Group 15" id="15"/>
          <p:cNvGrpSpPr/>
          <p:nvPr/>
        </p:nvGrpSpPr>
        <p:grpSpPr>
          <a:xfrm rot="0">
            <a:off x="6588026" y="5532984"/>
            <a:ext cx="718245" cy="718245"/>
            <a:chOff x="0" y="0"/>
            <a:chExt cx="957660" cy="957660"/>
          </a:xfrm>
        </p:grpSpPr>
        <p:sp>
          <p:nvSpPr>
            <p:cNvPr name="Freeform 16" id="16"/>
            <p:cNvSpPr/>
            <p:nvPr/>
          </p:nvSpPr>
          <p:spPr>
            <a:xfrm flipH="false" flipV="false" rot="0">
              <a:off x="6350" y="6350"/>
              <a:ext cx="944880" cy="944880"/>
            </a:xfrm>
            <a:custGeom>
              <a:avLst/>
              <a:gdLst/>
              <a:ahLst/>
              <a:cxnLst/>
              <a:rect r="r" b="b" t="t" l="l"/>
              <a:pathLst>
                <a:path h="944880" w="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CCEEFF"/>
            </a:solidFill>
          </p:spPr>
        </p:sp>
        <p:sp>
          <p:nvSpPr>
            <p:cNvPr name="Freeform 17" id="17"/>
            <p:cNvSpPr/>
            <p:nvPr/>
          </p:nvSpPr>
          <p:spPr>
            <a:xfrm flipH="false" flipV="false" rot="0">
              <a:off x="0" y="0"/>
              <a:ext cx="957580" cy="957707"/>
            </a:xfrm>
            <a:custGeom>
              <a:avLst/>
              <a:gdLst/>
              <a:ahLst/>
              <a:cxnLst/>
              <a:rect r="r" b="b" t="t" l="l"/>
              <a:pathLst>
                <a:path h="957707" w="957580">
                  <a:moveTo>
                    <a:pt x="0" y="478790"/>
                  </a:moveTo>
                  <a:cubicBezTo>
                    <a:pt x="0" y="214376"/>
                    <a:pt x="214376" y="0"/>
                    <a:pt x="478790" y="0"/>
                  </a:cubicBezTo>
                  <a:cubicBezTo>
                    <a:pt x="479425" y="0"/>
                    <a:pt x="480060" y="127"/>
                    <a:pt x="480695" y="254"/>
                  </a:cubicBezTo>
                  <a:lnTo>
                    <a:pt x="478790" y="6350"/>
                  </a:lnTo>
                  <a:lnTo>
                    <a:pt x="478790" y="0"/>
                  </a:lnTo>
                  <a:lnTo>
                    <a:pt x="478790" y="6350"/>
                  </a:lnTo>
                  <a:lnTo>
                    <a:pt x="478790" y="0"/>
                  </a:lnTo>
                  <a:cubicBezTo>
                    <a:pt x="743204" y="0"/>
                    <a:pt x="957580" y="214376"/>
                    <a:pt x="957580" y="478790"/>
                  </a:cubicBezTo>
                  <a:cubicBezTo>
                    <a:pt x="957580" y="480441"/>
                    <a:pt x="956945" y="482092"/>
                    <a:pt x="955675" y="483235"/>
                  </a:cubicBezTo>
                  <a:lnTo>
                    <a:pt x="951230" y="478790"/>
                  </a:lnTo>
                  <a:lnTo>
                    <a:pt x="957580" y="478790"/>
                  </a:lnTo>
                  <a:cubicBezTo>
                    <a:pt x="957580" y="743204"/>
                    <a:pt x="743204" y="957580"/>
                    <a:pt x="478790" y="957580"/>
                  </a:cubicBezTo>
                  <a:lnTo>
                    <a:pt x="478790" y="951230"/>
                  </a:lnTo>
                  <a:lnTo>
                    <a:pt x="478790" y="944880"/>
                  </a:lnTo>
                  <a:lnTo>
                    <a:pt x="478790" y="951230"/>
                  </a:lnTo>
                  <a:lnTo>
                    <a:pt x="478790" y="957580"/>
                  </a:lnTo>
                  <a:cubicBezTo>
                    <a:pt x="214376" y="957707"/>
                    <a:pt x="0" y="743331"/>
                    <a:pt x="0" y="478790"/>
                  </a:cubicBezTo>
                  <a:cubicBezTo>
                    <a:pt x="0" y="475234"/>
                    <a:pt x="2794" y="472440"/>
                    <a:pt x="6350" y="472440"/>
                  </a:cubicBezTo>
                  <a:lnTo>
                    <a:pt x="6350" y="478790"/>
                  </a:lnTo>
                  <a:lnTo>
                    <a:pt x="0" y="478790"/>
                  </a:lnTo>
                  <a:moveTo>
                    <a:pt x="12700" y="478790"/>
                  </a:moveTo>
                  <a:cubicBezTo>
                    <a:pt x="12700" y="482346"/>
                    <a:pt x="9906" y="485140"/>
                    <a:pt x="6350" y="485140"/>
                  </a:cubicBezTo>
                  <a:lnTo>
                    <a:pt x="6350" y="478790"/>
                  </a:lnTo>
                  <a:lnTo>
                    <a:pt x="12700" y="478790"/>
                  </a:lnTo>
                  <a:cubicBezTo>
                    <a:pt x="12700" y="736219"/>
                    <a:pt x="221361" y="944880"/>
                    <a:pt x="478790" y="944880"/>
                  </a:cubicBezTo>
                  <a:cubicBezTo>
                    <a:pt x="482346" y="944880"/>
                    <a:pt x="485140" y="947674"/>
                    <a:pt x="485140" y="951230"/>
                  </a:cubicBezTo>
                  <a:cubicBezTo>
                    <a:pt x="485140" y="954786"/>
                    <a:pt x="482346" y="957580"/>
                    <a:pt x="478790" y="957580"/>
                  </a:cubicBezTo>
                  <a:cubicBezTo>
                    <a:pt x="475234" y="957580"/>
                    <a:pt x="472440" y="954786"/>
                    <a:pt x="472440" y="951230"/>
                  </a:cubicBezTo>
                  <a:cubicBezTo>
                    <a:pt x="472440" y="947674"/>
                    <a:pt x="475234" y="944880"/>
                    <a:pt x="478790" y="944880"/>
                  </a:cubicBezTo>
                  <a:cubicBezTo>
                    <a:pt x="736219" y="944880"/>
                    <a:pt x="944880" y="736219"/>
                    <a:pt x="944880" y="478790"/>
                  </a:cubicBezTo>
                  <a:cubicBezTo>
                    <a:pt x="944880" y="477139"/>
                    <a:pt x="945515" y="475488"/>
                    <a:pt x="946785" y="474345"/>
                  </a:cubicBezTo>
                  <a:lnTo>
                    <a:pt x="951230" y="478790"/>
                  </a:lnTo>
                  <a:lnTo>
                    <a:pt x="944880" y="478790"/>
                  </a:lnTo>
                  <a:cubicBezTo>
                    <a:pt x="945007" y="221361"/>
                    <a:pt x="736219" y="12700"/>
                    <a:pt x="478790" y="12700"/>
                  </a:cubicBezTo>
                  <a:cubicBezTo>
                    <a:pt x="478155" y="12700"/>
                    <a:pt x="477520" y="12573"/>
                    <a:pt x="476885" y="12446"/>
                  </a:cubicBezTo>
                  <a:lnTo>
                    <a:pt x="478790" y="6350"/>
                  </a:lnTo>
                  <a:lnTo>
                    <a:pt x="478790" y="12700"/>
                  </a:lnTo>
                  <a:cubicBezTo>
                    <a:pt x="221361" y="12700"/>
                    <a:pt x="12700" y="221361"/>
                    <a:pt x="12700" y="478790"/>
                  </a:cubicBezTo>
                  <a:close/>
                </a:path>
              </a:pathLst>
            </a:custGeom>
            <a:solidFill>
              <a:srgbClr val="B2D4E5"/>
            </a:solidFill>
          </p:spPr>
        </p:sp>
      </p:grpSp>
      <p:grpSp>
        <p:nvGrpSpPr>
          <p:cNvPr name="Group 18" id="18"/>
          <p:cNvGrpSpPr/>
          <p:nvPr/>
        </p:nvGrpSpPr>
        <p:grpSpPr>
          <a:xfrm rot="0">
            <a:off x="6787604" y="5692676"/>
            <a:ext cx="318939" cy="398710"/>
            <a:chOff x="0" y="0"/>
            <a:chExt cx="425252" cy="531613"/>
          </a:xfrm>
        </p:grpSpPr>
        <p:sp>
          <p:nvSpPr>
            <p:cNvPr name="Freeform 19" id="19"/>
            <p:cNvSpPr/>
            <p:nvPr/>
          </p:nvSpPr>
          <p:spPr>
            <a:xfrm flipH="false" flipV="false" rot="0">
              <a:off x="0" y="0"/>
              <a:ext cx="425252" cy="531613"/>
            </a:xfrm>
            <a:custGeom>
              <a:avLst/>
              <a:gdLst/>
              <a:ahLst/>
              <a:cxnLst/>
              <a:rect r="r" b="b" t="t" l="l"/>
              <a:pathLst>
                <a:path h="531613" w="425252">
                  <a:moveTo>
                    <a:pt x="0" y="0"/>
                  </a:moveTo>
                  <a:lnTo>
                    <a:pt x="425252" y="0"/>
                  </a:lnTo>
                  <a:lnTo>
                    <a:pt x="425252" y="531613"/>
                  </a:lnTo>
                  <a:lnTo>
                    <a:pt x="0" y="531613"/>
                  </a:lnTo>
                  <a:close/>
                </a:path>
              </a:pathLst>
            </a:custGeom>
            <a:solidFill>
              <a:srgbClr val="000000">
                <a:alpha val="0"/>
              </a:srgbClr>
            </a:solidFill>
          </p:spPr>
        </p:sp>
        <p:sp>
          <p:nvSpPr>
            <p:cNvPr name="TextBox 20" id="20"/>
            <p:cNvSpPr txBox="true"/>
            <p:nvPr/>
          </p:nvSpPr>
          <p:spPr>
            <a:xfrm>
              <a:off x="0" y="-114300"/>
              <a:ext cx="425252" cy="645913"/>
            </a:xfrm>
            <a:prstGeom prst="rect">
              <a:avLst/>
            </a:prstGeom>
          </p:spPr>
          <p:txBody>
            <a:bodyPr anchor="t" rtlCol="false" tIns="0" lIns="0" bIns="0" rIns="0"/>
            <a:lstStyle/>
            <a:p>
              <a:pPr algn="l">
                <a:lnSpc>
                  <a:spcPts val="4000"/>
                </a:lnSpc>
              </a:pPr>
              <a:r>
                <a:rPr lang="en-US" sz="2499">
                  <a:solidFill>
                    <a:srgbClr val="272525"/>
                  </a:solidFill>
                  <a:latin typeface="Petrona"/>
                  <a:ea typeface="Petrona"/>
                  <a:cs typeface="Petrona"/>
                  <a:sym typeface="Petrona"/>
                </a:rPr>
                <a:t>1</a:t>
              </a:r>
            </a:p>
          </p:txBody>
        </p:sp>
      </p:grpSp>
      <p:grpSp>
        <p:nvGrpSpPr>
          <p:cNvPr name="Group 21" id="21"/>
          <p:cNvGrpSpPr/>
          <p:nvPr/>
        </p:nvGrpSpPr>
        <p:grpSpPr>
          <a:xfrm rot="0">
            <a:off x="11851630" y="3873252"/>
            <a:ext cx="3721299" cy="465087"/>
            <a:chOff x="0" y="0"/>
            <a:chExt cx="4961732" cy="620117"/>
          </a:xfrm>
        </p:grpSpPr>
        <p:sp>
          <p:nvSpPr>
            <p:cNvPr name="Freeform 22" id="22"/>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3" id="23"/>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Payment Methods</a:t>
              </a:r>
            </a:p>
          </p:txBody>
        </p:sp>
      </p:grpSp>
      <p:grpSp>
        <p:nvGrpSpPr>
          <p:cNvPr name="Group 24" id="24"/>
          <p:cNvGrpSpPr/>
          <p:nvPr/>
        </p:nvGrpSpPr>
        <p:grpSpPr>
          <a:xfrm rot="0">
            <a:off x="11851630" y="4508450"/>
            <a:ext cx="5444132" cy="907256"/>
            <a:chOff x="0" y="0"/>
            <a:chExt cx="7258843" cy="1209675"/>
          </a:xfrm>
        </p:grpSpPr>
        <p:sp>
          <p:nvSpPr>
            <p:cNvPr name="Freeform 25" id="25"/>
            <p:cNvSpPr/>
            <p:nvPr/>
          </p:nvSpPr>
          <p:spPr>
            <a:xfrm flipH="false" flipV="false" rot="0">
              <a:off x="0" y="0"/>
              <a:ext cx="7258843" cy="1209675"/>
            </a:xfrm>
            <a:custGeom>
              <a:avLst/>
              <a:gdLst/>
              <a:ahLst/>
              <a:cxnLst/>
              <a:rect r="r" b="b" t="t" l="l"/>
              <a:pathLst>
                <a:path h="1209675" w="7258843">
                  <a:moveTo>
                    <a:pt x="0" y="0"/>
                  </a:moveTo>
                  <a:lnTo>
                    <a:pt x="7258843" y="0"/>
                  </a:lnTo>
                  <a:lnTo>
                    <a:pt x="7258843" y="1209675"/>
                  </a:lnTo>
                  <a:lnTo>
                    <a:pt x="0" y="1209675"/>
                  </a:lnTo>
                  <a:close/>
                </a:path>
              </a:pathLst>
            </a:custGeom>
            <a:solidFill>
              <a:srgbClr val="000000">
                <a:alpha val="0"/>
              </a:srgbClr>
            </a:solidFill>
          </p:spPr>
        </p:sp>
        <p:sp>
          <p:nvSpPr>
            <p:cNvPr name="TextBox 26" id="26"/>
            <p:cNvSpPr txBox="true"/>
            <p:nvPr/>
          </p:nvSpPr>
          <p:spPr>
            <a:xfrm>
              <a:off x="0" y="-85725"/>
              <a:ext cx="7258843"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Cash, credit card, electronic transfers. Diverse payment options.</a:t>
              </a:r>
            </a:p>
          </p:txBody>
        </p:sp>
      </p:grpSp>
      <p:sp>
        <p:nvSpPr>
          <p:cNvPr name="Freeform 27" id="27" descr="preencoded.png"/>
          <p:cNvSpPr/>
          <p:nvPr/>
        </p:nvSpPr>
        <p:spPr>
          <a:xfrm flipH="false" flipV="false" rot="0">
            <a:off x="6861572" y="3609677"/>
            <a:ext cx="4564856" cy="4564856"/>
          </a:xfrm>
          <a:custGeom>
            <a:avLst/>
            <a:gdLst/>
            <a:ahLst/>
            <a:cxnLst/>
            <a:rect r="r" b="b" t="t" l="l"/>
            <a:pathLst>
              <a:path h="4564856" w="4564856">
                <a:moveTo>
                  <a:pt x="0" y="0"/>
                </a:moveTo>
                <a:lnTo>
                  <a:pt x="4564857" y="0"/>
                </a:lnTo>
                <a:lnTo>
                  <a:pt x="4564857" y="4564857"/>
                </a:lnTo>
                <a:lnTo>
                  <a:pt x="0" y="4564857"/>
                </a:lnTo>
                <a:lnTo>
                  <a:pt x="0" y="0"/>
                </a:lnTo>
                <a:close/>
              </a:path>
            </a:pathLst>
          </a:custGeom>
          <a:blipFill>
            <a:blip r:embed="R483a0b51ec9f4862"/>
            <a:stretch>
              <a:fillRect l="0" t="0" r="0" b="0"/>
            </a:stretch>
          </a:blipFill>
        </p:spPr>
      </p:sp>
      <p:grpSp>
        <p:nvGrpSpPr>
          <p:cNvPr name="Group 28" id="28"/>
          <p:cNvGrpSpPr/>
          <p:nvPr/>
        </p:nvGrpSpPr>
        <p:grpSpPr>
          <a:xfrm rot="0">
            <a:off x="9883229" y="3630365"/>
            <a:ext cx="718245" cy="718245"/>
            <a:chOff x="0" y="0"/>
            <a:chExt cx="957660" cy="957660"/>
          </a:xfrm>
        </p:grpSpPr>
        <p:sp>
          <p:nvSpPr>
            <p:cNvPr name="Freeform 29" id="29"/>
            <p:cNvSpPr/>
            <p:nvPr/>
          </p:nvSpPr>
          <p:spPr>
            <a:xfrm flipH="false" flipV="false" rot="0">
              <a:off x="6350" y="6350"/>
              <a:ext cx="944880" cy="944880"/>
            </a:xfrm>
            <a:custGeom>
              <a:avLst/>
              <a:gdLst/>
              <a:ahLst/>
              <a:cxnLst/>
              <a:rect r="r" b="b" t="t" l="l"/>
              <a:pathLst>
                <a:path h="944880" w="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CCEEFF"/>
            </a:solidFill>
          </p:spPr>
        </p:sp>
        <p:sp>
          <p:nvSpPr>
            <p:cNvPr name="Freeform 30" id="30"/>
            <p:cNvSpPr/>
            <p:nvPr/>
          </p:nvSpPr>
          <p:spPr>
            <a:xfrm flipH="false" flipV="false" rot="0">
              <a:off x="0" y="0"/>
              <a:ext cx="957580" cy="957707"/>
            </a:xfrm>
            <a:custGeom>
              <a:avLst/>
              <a:gdLst/>
              <a:ahLst/>
              <a:cxnLst/>
              <a:rect r="r" b="b" t="t" l="l"/>
              <a:pathLst>
                <a:path h="957707" w="957580">
                  <a:moveTo>
                    <a:pt x="0" y="478790"/>
                  </a:moveTo>
                  <a:cubicBezTo>
                    <a:pt x="0" y="214376"/>
                    <a:pt x="214376" y="0"/>
                    <a:pt x="478790" y="0"/>
                  </a:cubicBezTo>
                  <a:cubicBezTo>
                    <a:pt x="479425" y="0"/>
                    <a:pt x="480060" y="127"/>
                    <a:pt x="480695" y="254"/>
                  </a:cubicBezTo>
                  <a:lnTo>
                    <a:pt x="478790" y="6350"/>
                  </a:lnTo>
                  <a:lnTo>
                    <a:pt x="478790" y="0"/>
                  </a:lnTo>
                  <a:lnTo>
                    <a:pt x="478790" y="6350"/>
                  </a:lnTo>
                  <a:lnTo>
                    <a:pt x="478790" y="0"/>
                  </a:lnTo>
                  <a:cubicBezTo>
                    <a:pt x="743204" y="0"/>
                    <a:pt x="957580" y="214376"/>
                    <a:pt x="957580" y="478790"/>
                  </a:cubicBezTo>
                  <a:cubicBezTo>
                    <a:pt x="957580" y="480441"/>
                    <a:pt x="956945" y="482092"/>
                    <a:pt x="955675" y="483235"/>
                  </a:cubicBezTo>
                  <a:lnTo>
                    <a:pt x="951230" y="478790"/>
                  </a:lnTo>
                  <a:lnTo>
                    <a:pt x="957580" y="478790"/>
                  </a:lnTo>
                  <a:cubicBezTo>
                    <a:pt x="957580" y="743204"/>
                    <a:pt x="743204" y="957580"/>
                    <a:pt x="478790" y="957580"/>
                  </a:cubicBezTo>
                  <a:lnTo>
                    <a:pt x="478790" y="951230"/>
                  </a:lnTo>
                  <a:lnTo>
                    <a:pt x="478790" y="944880"/>
                  </a:lnTo>
                  <a:lnTo>
                    <a:pt x="478790" y="951230"/>
                  </a:lnTo>
                  <a:lnTo>
                    <a:pt x="478790" y="957580"/>
                  </a:lnTo>
                  <a:cubicBezTo>
                    <a:pt x="214376" y="957707"/>
                    <a:pt x="0" y="743331"/>
                    <a:pt x="0" y="478790"/>
                  </a:cubicBezTo>
                  <a:cubicBezTo>
                    <a:pt x="0" y="475234"/>
                    <a:pt x="2794" y="472440"/>
                    <a:pt x="6350" y="472440"/>
                  </a:cubicBezTo>
                  <a:lnTo>
                    <a:pt x="6350" y="478790"/>
                  </a:lnTo>
                  <a:lnTo>
                    <a:pt x="0" y="478790"/>
                  </a:lnTo>
                  <a:moveTo>
                    <a:pt x="12700" y="478790"/>
                  </a:moveTo>
                  <a:cubicBezTo>
                    <a:pt x="12700" y="482346"/>
                    <a:pt x="9906" y="485140"/>
                    <a:pt x="6350" y="485140"/>
                  </a:cubicBezTo>
                  <a:lnTo>
                    <a:pt x="6350" y="478790"/>
                  </a:lnTo>
                  <a:lnTo>
                    <a:pt x="12700" y="478790"/>
                  </a:lnTo>
                  <a:cubicBezTo>
                    <a:pt x="12700" y="736219"/>
                    <a:pt x="221361" y="944880"/>
                    <a:pt x="478790" y="944880"/>
                  </a:cubicBezTo>
                  <a:cubicBezTo>
                    <a:pt x="482346" y="944880"/>
                    <a:pt x="485140" y="947674"/>
                    <a:pt x="485140" y="951230"/>
                  </a:cubicBezTo>
                  <a:cubicBezTo>
                    <a:pt x="485140" y="954786"/>
                    <a:pt x="482346" y="957580"/>
                    <a:pt x="478790" y="957580"/>
                  </a:cubicBezTo>
                  <a:cubicBezTo>
                    <a:pt x="475234" y="957580"/>
                    <a:pt x="472440" y="954786"/>
                    <a:pt x="472440" y="951230"/>
                  </a:cubicBezTo>
                  <a:cubicBezTo>
                    <a:pt x="472440" y="947674"/>
                    <a:pt x="475234" y="944880"/>
                    <a:pt x="478790" y="944880"/>
                  </a:cubicBezTo>
                  <a:cubicBezTo>
                    <a:pt x="736219" y="944880"/>
                    <a:pt x="944880" y="736219"/>
                    <a:pt x="944880" y="478790"/>
                  </a:cubicBezTo>
                  <a:cubicBezTo>
                    <a:pt x="944880" y="477139"/>
                    <a:pt x="945515" y="475488"/>
                    <a:pt x="946785" y="474345"/>
                  </a:cubicBezTo>
                  <a:lnTo>
                    <a:pt x="951230" y="478790"/>
                  </a:lnTo>
                  <a:lnTo>
                    <a:pt x="944880" y="478790"/>
                  </a:lnTo>
                  <a:cubicBezTo>
                    <a:pt x="945007" y="221361"/>
                    <a:pt x="736219" y="12700"/>
                    <a:pt x="478790" y="12700"/>
                  </a:cubicBezTo>
                  <a:cubicBezTo>
                    <a:pt x="478155" y="12700"/>
                    <a:pt x="477520" y="12573"/>
                    <a:pt x="476885" y="12446"/>
                  </a:cubicBezTo>
                  <a:lnTo>
                    <a:pt x="478790" y="6350"/>
                  </a:lnTo>
                  <a:lnTo>
                    <a:pt x="478790" y="12700"/>
                  </a:lnTo>
                  <a:cubicBezTo>
                    <a:pt x="221361" y="12700"/>
                    <a:pt x="12700" y="221361"/>
                    <a:pt x="12700" y="478790"/>
                  </a:cubicBezTo>
                  <a:close/>
                </a:path>
              </a:pathLst>
            </a:custGeom>
            <a:solidFill>
              <a:srgbClr val="B2D4E5"/>
            </a:solidFill>
          </p:spPr>
        </p:sp>
      </p:grpSp>
      <p:grpSp>
        <p:nvGrpSpPr>
          <p:cNvPr name="Group 31" id="31"/>
          <p:cNvGrpSpPr/>
          <p:nvPr/>
        </p:nvGrpSpPr>
        <p:grpSpPr>
          <a:xfrm rot="0">
            <a:off x="10082807" y="3790057"/>
            <a:ext cx="318939" cy="398710"/>
            <a:chOff x="0" y="0"/>
            <a:chExt cx="425252" cy="531613"/>
          </a:xfrm>
        </p:grpSpPr>
        <p:sp>
          <p:nvSpPr>
            <p:cNvPr name="Freeform 32" id="32"/>
            <p:cNvSpPr/>
            <p:nvPr/>
          </p:nvSpPr>
          <p:spPr>
            <a:xfrm flipH="false" flipV="false" rot="0">
              <a:off x="0" y="0"/>
              <a:ext cx="425252" cy="531613"/>
            </a:xfrm>
            <a:custGeom>
              <a:avLst/>
              <a:gdLst/>
              <a:ahLst/>
              <a:cxnLst/>
              <a:rect r="r" b="b" t="t" l="l"/>
              <a:pathLst>
                <a:path h="531613" w="425252">
                  <a:moveTo>
                    <a:pt x="0" y="0"/>
                  </a:moveTo>
                  <a:lnTo>
                    <a:pt x="425252" y="0"/>
                  </a:lnTo>
                  <a:lnTo>
                    <a:pt x="425252" y="531613"/>
                  </a:lnTo>
                  <a:lnTo>
                    <a:pt x="0" y="531613"/>
                  </a:lnTo>
                  <a:close/>
                </a:path>
              </a:pathLst>
            </a:custGeom>
            <a:solidFill>
              <a:srgbClr val="000000">
                <a:alpha val="0"/>
              </a:srgbClr>
            </a:solidFill>
          </p:spPr>
        </p:sp>
        <p:sp>
          <p:nvSpPr>
            <p:cNvPr name="TextBox 33" id="33"/>
            <p:cNvSpPr txBox="true"/>
            <p:nvPr/>
          </p:nvSpPr>
          <p:spPr>
            <a:xfrm>
              <a:off x="0" y="-114300"/>
              <a:ext cx="425252" cy="645913"/>
            </a:xfrm>
            <a:prstGeom prst="rect">
              <a:avLst/>
            </a:prstGeom>
          </p:spPr>
          <p:txBody>
            <a:bodyPr anchor="t" rtlCol="false" tIns="0" lIns="0" bIns="0" rIns="0"/>
            <a:lstStyle/>
            <a:p>
              <a:pPr algn="l">
                <a:lnSpc>
                  <a:spcPts val="4000"/>
                </a:lnSpc>
              </a:pPr>
              <a:r>
                <a:rPr lang="en-US" sz="2499">
                  <a:solidFill>
                    <a:srgbClr val="272525"/>
                  </a:solidFill>
                  <a:latin typeface="Petrona"/>
                  <a:ea typeface="Petrona"/>
                  <a:cs typeface="Petrona"/>
                  <a:sym typeface="Petrona"/>
                </a:rPr>
                <a:t>2</a:t>
              </a:r>
            </a:p>
          </p:txBody>
        </p:sp>
      </p:grpSp>
      <p:grpSp>
        <p:nvGrpSpPr>
          <p:cNvPr name="Group 34" id="34"/>
          <p:cNvGrpSpPr/>
          <p:nvPr/>
        </p:nvGrpSpPr>
        <p:grpSpPr>
          <a:xfrm rot="0">
            <a:off x="11851630" y="6368355"/>
            <a:ext cx="3721299" cy="465088"/>
            <a:chOff x="0" y="0"/>
            <a:chExt cx="4961732" cy="620117"/>
          </a:xfrm>
        </p:grpSpPr>
        <p:sp>
          <p:nvSpPr>
            <p:cNvPr name="Freeform 35" id="35"/>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36" id="36"/>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Payment Trends</a:t>
              </a:r>
            </a:p>
          </p:txBody>
        </p:sp>
      </p:grpSp>
      <p:grpSp>
        <p:nvGrpSpPr>
          <p:cNvPr name="Group 37" id="37"/>
          <p:cNvGrpSpPr/>
          <p:nvPr/>
        </p:nvGrpSpPr>
        <p:grpSpPr>
          <a:xfrm rot="0">
            <a:off x="11851630" y="7003554"/>
            <a:ext cx="5444132" cy="907256"/>
            <a:chOff x="0" y="0"/>
            <a:chExt cx="7258843" cy="1209675"/>
          </a:xfrm>
        </p:grpSpPr>
        <p:sp>
          <p:nvSpPr>
            <p:cNvPr name="Freeform 38" id="38"/>
            <p:cNvSpPr/>
            <p:nvPr/>
          </p:nvSpPr>
          <p:spPr>
            <a:xfrm flipH="false" flipV="false" rot="0">
              <a:off x="0" y="0"/>
              <a:ext cx="7258843" cy="1209675"/>
            </a:xfrm>
            <a:custGeom>
              <a:avLst/>
              <a:gdLst/>
              <a:ahLst/>
              <a:cxnLst/>
              <a:rect r="r" b="b" t="t" l="l"/>
              <a:pathLst>
                <a:path h="1209675" w="7258843">
                  <a:moveTo>
                    <a:pt x="0" y="0"/>
                  </a:moveTo>
                  <a:lnTo>
                    <a:pt x="7258843" y="0"/>
                  </a:lnTo>
                  <a:lnTo>
                    <a:pt x="7258843" y="1209675"/>
                  </a:lnTo>
                  <a:lnTo>
                    <a:pt x="0" y="1209675"/>
                  </a:lnTo>
                  <a:close/>
                </a:path>
              </a:pathLst>
            </a:custGeom>
            <a:solidFill>
              <a:srgbClr val="000000">
                <a:alpha val="0"/>
              </a:srgbClr>
            </a:solidFill>
          </p:spPr>
        </p:sp>
        <p:sp>
          <p:nvSpPr>
            <p:cNvPr name="TextBox 39" id="39"/>
            <p:cNvSpPr txBox="true"/>
            <p:nvPr/>
          </p:nvSpPr>
          <p:spPr>
            <a:xfrm>
              <a:off x="0" y="-85725"/>
              <a:ext cx="7258843"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Daily, weekly, monthly analysis. Helps predict future earnings.</a:t>
              </a:r>
            </a:p>
          </p:txBody>
        </p:sp>
      </p:grpSp>
      <p:sp>
        <p:nvSpPr>
          <p:cNvPr name="Freeform 40" id="40" descr="preencoded.png"/>
          <p:cNvSpPr/>
          <p:nvPr/>
        </p:nvSpPr>
        <p:spPr>
          <a:xfrm flipH="false" flipV="false" rot="0">
            <a:off x="6861572" y="3609677"/>
            <a:ext cx="4564856" cy="4564856"/>
          </a:xfrm>
          <a:custGeom>
            <a:avLst/>
            <a:gdLst/>
            <a:ahLst/>
            <a:cxnLst/>
            <a:rect r="r" b="b" t="t" l="l"/>
            <a:pathLst>
              <a:path h="4564856" w="4564856">
                <a:moveTo>
                  <a:pt x="0" y="0"/>
                </a:moveTo>
                <a:lnTo>
                  <a:pt x="4564857" y="0"/>
                </a:lnTo>
                <a:lnTo>
                  <a:pt x="4564857" y="4564857"/>
                </a:lnTo>
                <a:lnTo>
                  <a:pt x="0" y="4564857"/>
                </a:lnTo>
                <a:lnTo>
                  <a:pt x="0" y="0"/>
                </a:lnTo>
                <a:close/>
              </a:path>
            </a:pathLst>
          </a:custGeom>
          <a:blipFill>
            <a:blip r:embed="Rbb003f21c5b640fd"/>
            <a:stretch>
              <a:fillRect l="0" t="0" r="0" b="0"/>
            </a:stretch>
          </a:blipFill>
        </p:spPr>
      </p:sp>
      <p:grpSp>
        <p:nvGrpSpPr>
          <p:cNvPr name="Group 41" id="41"/>
          <p:cNvGrpSpPr/>
          <p:nvPr/>
        </p:nvGrpSpPr>
        <p:grpSpPr>
          <a:xfrm rot="0">
            <a:off x="9883229" y="7435452"/>
            <a:ext cx="718245" cy="718245"/>
            <a:chOff x="0" y="0"/>
            <a:chExt cx="957660" cy="957660"/>
          </a:xfrm>
        </p:grpSpPr>
        <p:sp>
          <p:nvSpPr>
            <p:cNvPr name="Freeform 42" id="42"/>
            <p:cNvSpPr/>
            <p:nvPr/>
          </p:nvSpPr>
          <p:spPr>
            <a:xfrm flipH="false" flipV="false" rot="0">
              <a:off x="6350" y="6350"/>
              <a:ext cx="944880" cy="944880"/>
            </a:xfrm>
            <a:custGeom>
              <a:avLst/>
              <a:gdLst/>
              <a:ahLst/>
              <a:cxnLst/>
              <a:rect r="r" b="b" t="t" l="l"/>
              <a:pathLst>
                <a:path h="944880" w="944880">
                  <a:moveTo>
                    <a:pt x="0" y="472440"/>
                  </a:moveTo>
                  <a:cubicBezTo>
                    <a:pt x="0" y="211582"/>
                    <a:pt x="211582" y="0"/>
                    <a:pt x="472440" y="0"/>
                  </a:cubicBezTo>
                  <a:cubicBezTo>
                    <a:pt x="733298" y="0"/>
                    <a:pt x="944880" y="211582"/>
                    <a:pt x="944880" y="472440"/>
                  </a:cubicBezTo>
                  <a:cubicBezTo>
                    <a:pt x="944880" y="733298"/>
                    <a:pt x="733298" y="944880"/>
                    <a:pt x="472440" y="944880"/>
                  </a:cubicBezTo>
                  <a:cubicBezTo>
                    <a:pt x="211582" y="944880"/>
                    <a:pt x="0" y="733425"/>
                    <a:pt x="0" y="472440"/>
                  </a:cubicBezTo>
                  <a:close/>
                </a:path>
              </a:pathLst>
            </a:custGeom>
            <a:solidFill>
              <a:srgbClr val="CCEEFF"/>
            </a:solidFill>
          </p:spPr>
        </p:sp>
        <p:sp>
          <p:nvSpPr>
            <p:cNvPr name="Freeform 43" id="43"/>
            <p:cNvSpPr/>
            <p:nvPr/>
          </p:nvSpPr>
          <p:spPr>
            <a:xfrm flipH="false" flipV="false" rot="0">
              <a:off x="0" y="0"/>
              <a:ext cx="957580" cy="957707"/>
            </a:xfrm>
            <a:custGeom>
              <a:avLst/>
              <a:gdLst/>
              <a:ahLst/>
              <a:cxnLst/>
              <a:rect r="r" b="b" t="t" l="l"/>
              <a:pathLst>
                <a:path h="957707" w="957580">
                  <a:moveTo>
                    <a:pt x="0" y="478790"/>
                  </a:moveTo>
                  <a:cubicBezTo>
                    <a:pt x="0" y="214376"/>
                    <a:pt x="214376" y="0"/>
                    <a:pt x="478790" y="0"/>
                  </a:cubicBezTo>
                  <a:cubicBezTo>
                    <a:pt x="479425" y="0"/>
                    <a:pt x="480060" y="127"/>
                    <a:pt x="480695" y="254"/>
                  </a:cubicBezTo>
                  <a:lnTo>
                    <a:pt x="478790" y="6350"/>
                  </a:lnTo>
                  <a:lnTo>
                    <a:pt x="478790" y="0"/>
                  </a:lnTo>
                  <a:lnTo>
                    <a:pt x="478790" y="6350"/>
                  </a:lnTo>
                  <a:lnTo>
                    <a:pt x="478790" y="0"/>
                  </a:lnTo>
                  <a:cubicBezTo>
                    <a:pt x="743204" y="0"/>
                    <a:pt x="957580" y="214376"/>
                    <a:pt x="957580" y="478790"/>
                  </a:cubicBezTo>
                  <a:cubicBezTo>
                    <a:pt x="957580" y="480441"/>
                    <a:pt x="956945" y="482092"/>
                    <a:pt x="955675" y="483235"/>
                  </a:cubicBezTo>
                  <a:lnTo>
                    <a:pt x="951230" y="478790"/>
                  </a:lnTo>
                  <a:lnTo>
                    <a:pt x="957580" y="478790"/>
                  </a:lnTo>
                  <a:cubicBezTo>
                    <a:pt x="957580" y="743204"/>
                    <a:pt x="743204" y="957580"/>
                    <a:pt x="478790" y="957580"/>
                  </a:cubicBezTo>
                  <a:lnTo>
                    <a:pt x="478790" y="951230"/>
                  </a:lnTo>
                  <a:lnTo>
                    <a:pt x="478790" y="944880"/>
                  </a:lnTo>
                  <a:lnTo>
                    <a:pt x="478790" y="951230"/>
                  </a:lnTo>
                  <a:lnTo>
                    <a:pt x="478790" y="957580"/>
                  </a:lnTo>
                  <a:cubicBezTo>
                    <a:pt x="214376" y="957707"/>
                    <a:pt x="0" y="743331"/>
                    <a:pt x="0" y="478790"/>
                  </a:cubicBezTo>
                  <a:cubicBezTo>
                    <a:pt x="0" y="475234"/>
                    <a:pt x="2794" y="472440"/>
                    <a:pt x="6350" y="472440"/>
                  </a:cubicBezTo>
                  <a:lnTo>
                    <a:pt x="6350" y="478790"/>
                  </a:lnTo>
                  <a:lnTo>
                    <a:pt x="0" y="478790"/>
                  </a:lnTo>
                  <a:moveTo>
                    <a:pt x="12700" y="478790"/>
                  </a:moveTo>
                  <a:cubicBezTo>
                    <a:pt x="12700" y="482346"/>
                    <a:pt x="9906" y="485140"/>
                    <a:pt x="6350" y="485140"/>
                  </a:cubicBezTo>
                  <a:lnTo>
                    <a:pt x="6350" y="478790"/>
                  </a:lnTo>
                  <a:lnTo>
                    <a:pt x="12700" y="478790"/>
                  </a:lnTo>
                  <a:cubicBezTo>
                    <a:pt x="12700" y="736219"/>
                    <a:pt x="221361" y="944880"/>
                    <a:pt x="478790" y="944880"/>
                  </a:cubicBezTo>
                  <a:cubicBezTo>
                    <a:pt x="482346" y="944880"/>
                    <a:pt x="485140" y="947674"/>
                    <a:pt x="485140" y="951230"/>
                  </a:cubicBezTo>
                  <a:cubicBezTo>
                    <a:pt x="485140" y="954786"/>
                    <a:pt x="482346" y="957580"/>
                    <a:pt x="478790" y="957580"/>
                  </a:cubicBezTo>
                  <a:cubicBezTo>
                    <a:pt x="475234" y="957580"/>
                    <a:pt x="472440" y="954786"/>
                    <a:pt x="472440" y="951230"/>
                  </a:cubicBezTo>
                  <a:cubicBezTo>
                    <a:pt x="472440" y="947674"/>
                    <a:pt x="475234" y="944880"/>
                    <a:pt x="478790" y="944880"/>
                  </a:cubicBezTo>
                  <a:cubicBezTo>
                    <a:pt x="736219" y="944880"/>
                    <a:pt x="944880" y="736219"/>
                    <a:pt x="944880" y="478790"/>
                  </a:cubicBezTo>
                  <a:cubicBezTo>
                    <a:pt x="944880" y="477139"/>
                    <a:pt x="945515" y="475488"/>
                    <a:pt x="946785" y="474345"/>
                  </a:cubicBezTo>
                  <a:lnTo>
                    <a:pt x="951230" y="478790"/>
                  </a:lnTo>
                  <a:lnTo>
                    <a:pt x="944880" y="478790"/>
                  </a:lnTo>
                  <a:cubicBezTo>
                    <a:pt x="945007" y="221361"/>
                    <a:pt x="736219" y="12700"/>
                    <a:pt x="478790" y="12700"/>
                  </a:cubicBezTo>
                  <a:cubicBezTo>
                    <a:pt x="478155" y="12700"/>
                    <a:pt x="477520" y="12573"/>
                    <a:pt x="476885" y="12446"/>
                  </a:cubicBezTo>
                  <a:lnTo>
                    <a:pt x="478790" y="6350"/>
                  </a:lnTo>
                  <a:lnTo>
                    <a:pt x="478790" y="12700"/>
                  </a:lnTo>
                  <a:cubicBezTo>
                    <a:pt x="221361" y="12700"/>
                    <a:pt x="12700" y="221361"/>
                    <a:pt x="12700" y="478790"/>
                  </a:cubicBezTo>
                  <a:close/>
                </a:path>
              </a:pathLst>
            </a:custGeom>
            <a:solidFill>
              <a:srgbClr val="B2D4E5"/>
            </a:solidFill>
          </p:spPr>
        </p:sp>
      </p:grpSp>
      <p:grpSp>
        <p:nvGrpSpPr>
          <p:cNvPr name="Group 44" id="44"/>
          <p:cNvGrpSpPr/>
          <p:nvPr/>
        </p:nvGrpSpPr>
        <p:grpSpPr>
          <a:xfrm rot="0">
            <a:off x="10082807" y="7595146"/>
            <a:ext cx="318939" cy="398710"/>
            <a:chOff x="0" y="0"/>
            <a:chExt cx="425252" cy="531613"/>
          </a:xfrm>
        </p:grpSpPr>
        <p:sp>
          <p:nvSpPr>
            <p:cNvPr name="Freeform 45" id="45"/>
            <p:cNvSpPr/>
            <p:nvPr/>
          </p:nvSpPr>
          <p:spPr>
            <a:xfrm flipH="false" flipV="false" rot="0">
              <a:off x="0" y="0"/>
              <a:ext cx="425252" cy="531613"/>
            </a:xfrm>
            <a:custGeom>
              <a:avLst/>
              <a:gdLst/>
              <a:ahLst/>
              <a:cxnLst/>
              <a:rect r="r" b="b" t="t" l="l"/>
              <a:pathLst>
                <a:path h="531613" w="425252">
                  <a:moveTo>
                    <a:pt x="0" y="0"/>
                  </a:moveTo>
                  <a:lnTo>
                    <a:pt x="425252" y="0"/>
                  </a:lnTo>
                  <a:lnTo>
                    <a:pt x="425252" y="531613"/>
                  </a:lnTo>
                  <a:lnTo>
                    <a:pt x="0" y="531613"/>
                  </a:lnTo>
                  <a:close/>
                </a:path>
              </a:pathLst>
            </a:custGeom>
            <a:solidFill>
              <a:srgbClr val="000000">
                <a:alpha val="0"/>
              </a:srgbClr>
            </a:solidFill>
          </p:spPr>
        </p:sp>
        <p:sp>
          <p:nvSpPr>
            <p:cNvPr name="TextBox 46" id="46"/>
            <p:cNvSpPr txBox="true"/>
            <p:nvPr/>
          </p:nvSpPr>
          <p:spPr>
            <a:xfrm>
              <a:off x="0" y="-114300"/>
              <a:ext cx="425252" cy="645913"/>
            </a:xfrm>
            <a:prstGeom prst="rect">
              <a:avLst/>
            </a:prstGeom>
          </p:spPr>
          <p:txBody>
            <a:bodyPr anchor="t" rtlCol="false" tIns="0" lIns="0" bIns="0" rIns="0"/>
            <a:lstStyle/>
            <a:p>
              <a:pPr algn="l">
                <a:lnSpc>
                  <a:spcPts val="4000"/>
                </a:lnSpc>
              </a:pPr>
              <a:r>
                <a:rPr lang="en-US" sz="2499">
                  <a:solidFill>
                    <a:srgbClr val="272525"/>
                  </a:solidFill>
                  <a:latin typeface="Petrona"/>
                  <a:ea typeface="Petrona"/>
                  <a:cs typeface="Petrona"/>
                  <a:sym typeface="Petrona"/>
                </a:rPr>
                <a:t>3</a:t>
              </a:r>
            </a:p>
          </p:txBody>
        </p:sp>
      </p:gr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ecc6ff2ee8964f9f"/>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1840111"/>
            <a:ext cx="7494984" cy="930325"/>
            <a:chOff x="0" y="0"/>
            <a:chExt cx="9993312" cy="1240433"/>
          </a:xfrm>
        </p:grpSpPr>
        <p:sp>
          <p:nvSpPr>
            <p:cNvPr name="Freeform 6" id="6"/>
            <p:cNvSpPr/>
            <p:nvPr/>
          </p:nvSpPr>
          <p:spPr>
            <a:xfrm flipH="false" flipV="false" rot="0">
              <a:off x="0" y="0"/>
              <a:ext cx="9993312" cy="1240433"/>
            </a:xfrm>
            <a:custGeom>
              <a:avLst/>
              <a:gdLst/>
              <a:ahLst/>
              <a:cxnLst/>
              <a:rect r="r" b="b" t="t" l="l"/>
              <a:pathLst>
                <a:path h="1240433" w="9993312">
                  <a:moveTo>
                    <a:pt x="0" y="0"/>
                  </a:moveTo>
                  <a:lnTo>
                    <a:pt x="9993312" y="0"/>
                  </a:lnTo>
                  <a:lnTo>
                    <a:pt x="9993312" y="1240433"/>
                  </a:lnTo>
                  <a:lnTo>
                    <a:pt x="0" y="1240433"/>
                  </a:lnTo>
                  <a:close/>
                </a:path>
              </a:pathLst>
            </a:custGeom>
            <a:solidFill>
              <a:srgbClr val="000000">
                <a:alpha val="0"/>
              </a:srgbClr>
            </a:solidFill>
          </p:spPr>
        </p:sp>
        <p:sp>
          <p:nvSpPr>
            <p:cNvPr name="TextBox 7" id="7"/>
            <p:cNvSpPr txBox="true"/>
            <p:nvPr/>
          </p:nvSpPr>
          <p:spPr>
            <a:xfrm>
              <a:off x="0" y="-47625"/>
              <a:ext cx="999331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Analyzing Net Income</a:t>
              </a:r>
            </a:p>
          </p:txBody>
        </p:sp>
      </p:grpSp>
      <p:sp>
        <p:nvSpPr>
          <p:cNvPr name="Freeform 8" id="8" descr="preencoded.png"/>
          <p:cNvSpPr/>
          <p:nvPr/>
        </p:nvSpPr>
        <p:spPr>
          <a:xfrm flipH="false" flipV="false" rot="0">
            <a:off x="3722935" y="3337471"/>
            <a:ext cx="2690069" cy="1655861"/>
          </a:xfrm>
          <a:custGeom>
            <a:avLst/>
            <a:gdLst/>
            <a:ahLst/>
            <a:cxnLst/>
            <a:rect r="r" b="b" t="t" l="l"/>
            <a:pathLst>
              <a:path h="1655861" w="2690069">
                <a:moveTo>
                  <a:pt x="0" y="0"/>
                </a:moveTo>
                <a:lnTo>
                  <a:pt x="2690069" y="0"/>
                </a:lnTo>
                <a:lnTo>
                  <a:pt x="2690069" y="1655861"/>
                </a:lnTo>
                <a:lnTo>
                  <a:pt x="0" y="1655861"/>
                </a:lnTo>
                <a:lnTo>
                  <a:pt x="0" y="0"/>
                </a:lnTo>
                <a:close/>
              </a:path>
            </a:pathLst>
          </a:custGeom>
          <a:blipFill>
            <a:blip r:embed="R72c8ff5cee3043bd"/>
            <a:stretch>
              <a:fillRect l="0" t="-119" r="0" b="-119"/>
            </a:stretch>
          </a:blipFill>
        </p:spPr>
      </p:sp>
      <p:grpSp>
        <p:nvGrpSpPr>
          <p:cNvPr name="Group 9" id="9"/>
          <p:cNvGrpSpPr/>
          <p:nvPr/>
        </p:nvGrpSpPr>
        <p:grpSpPr>
          <a:xfrm rot="0">
            <a:off x="4868615" y="4122092"/>
            <a:ext cx="398710" cy="498276"/>
            <a:chOff x="0" y="0"/>
            <a:chExt cx="531613" cy="664368"/>
          </a:xfrm>
        </p:grpSpPr>
        <p:sp>
          <p:nvSpPr>
            <p:cNvPr name="Freeform 10" id="10"/>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11" id="11"/>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1</a:t>
              </a:r>
            </a:p>
          </p:txBody>
        </p:sp>
      </p:grpSp>
      <p:grpSp>
        <p:nvGrpSpPr>
          <p:cNvPr name="Group 12" id="12"/>
          <p:cNvGrpSpPr/>
          <p:nvPr/>
        </p:nvGrpSpPr>
        <p:grpSpPr>
          <a:xfrm rot="0">
            <a:off x="6696521" y="3620989"/>
            <a:ext cx="3721299" cy="465087"/>
            <a:chOff x="0" y="0"/>
            <a:chExt cx="4961732" cy="620117"/>
          </a:xfrm>
        </p:grpSpPr>
        <p:sp>
          <p:nvSpPr>
            <p:cNvPr name="Freeform 13" id="13"/>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4" id="14"/>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Gross Income</a:t>
              </a:r>
            </a:p>
          </p:txBody>
        </p:sp>
      </p:grpSp>
      <p:grpSp>
        <p:nvGrpSpPr>
          <p:cNvPr name="Group 15" id="15"/>
          <p:cNvGrpSpPr/>
          <p:nvPr/>
        </p:nvGrpSpPr>
        <p:grpSpPr>
          <a:xfrm rot="0">
            <a:off x="6696521" y="4256186"/>
            <a:ext cx="4416326" cy="453629"/>
            <a:chOff x="0" y="0"/>
            <a:chExt cx="5888435" cy="604838"/>
          </a:xfrm>
        </p:grpSpPr>
        <p:sp>
          <p:nvSpPr>
            <p:cNvPr name="Freeform 16" id="16"/>
            <p:cNvSpPr/>
            <p:nvPr/>
          </p:nvSpPr>
          <p:spPr>
            <a:xfrm flipH="false" flipV="false" rot="0">
              <a:off x="0" y="0"/>
              <a:ext cx="5888435" cy="604838"/>
            </a:xfrm>
            <a:custGeom>
              <a:avLst/>
              <a:gdLst/>
              <a:ahLst/>
              <a:cxnLst/>
              <a:rect r="r" b="b" t="t" l="l"/>
              <a:pathLst>
                <a:path h="604838" w="5888435">
                  <a:moveTo>
                    <a:pt x="0" y="0"/>
                  </a:moveTo>
                  <a:lnTo>
                    <a:pt x="5888435" y="0"/>
                  </a:lnTo>
                  <a:lnTo>
                    <a:pt x="5888435" y="604838"/>
                  </a:lnTo>
                  <a:lnTo>
                    <a:pt x="0" y="604838"/>
                  </a:lnTo>
                  <a:close/>
                </a:path>
              </a:pathLst>
            </a:custGeom>
            <a:solidFill>
              <a:srgbClr val="000000">
                <a:alpha val="0"/>
              </a:srgbClr>
            </a:solidFill>
          </p:spPr>
        </p:sp>
        <p:sp>
          <p:nvSpPr>
            <p:cNvPr name="TextBox 17" id="17"/>
            <p:cNvSpPr txBox="true"/>
            <p:nvPr/>
          </p:nvSpPr>
          <p:spPr>
            <a:xfrm>
              <a:off x="0" y="-85725"/>
              <a:ext cx="5888435"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Total revenue before deductions.</a:t>
              </a:r>
            </a:p>
          </p:txBody>
        </p:sp>
      </p:grpSp>
      <p:grpSp>
        <p:nvGrpSpPr>
          <p:cNvPr name="Group 18" id="18"/>
          <p:cNvGrpSpPr/>
          <p:nvPr/>
        </p:nvGrpSpPr>
        <p:grpSpPr>
          <a:xfrm rot="0">
            <a:off x="6483846" y="5009704"/>
            <a:ext cx="10741075" cy="19050"/>
            <a:chOff x="0" y="0"/>
            <a:chExt cx="14321433" cy="25400"/>
          </a:xfrm>
        </p:grpSpPr>
        <p:sp>
          <p:nvSpPr>
            <p:cNvPr name="Freeform 19" id="19"/>
            <p:cNvSpPr/>
            <p:nvPr/>
          </p:nvSpPr>
          <p:spPr>
            <a:xfrm flipH="false" flipV="false" rot="0">
              <a:off x="0" y="0"/>
              <a:ext cx="14321410" cy="25400"/>
            </a:xfrm>
            <a:custGeom>
              <a:avLst/>
              <a:gdLst/>
              <a:ahLst/>
              <a:cxnLst/>
              <a:rect r="r" b="b" t="t" l="l"/>
              <a:pathLst>
                <a:path h="25400" w="1432141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B2D4E5"/>
            </a:solidFill>
          </p:spPr>
        </p:sp>
      </p:grpSp>
      <p:sp>
        <p:nvSpPr>
          <p:cNvPr name="Freeform 20" id="20" descr="preencoded.png"/>
          <p:cNvSpPr/>
          <p:nvPr/>
        </p:nvSpPr>
        <p:spPr>
          <a:xfrm flipH="false" flipV="false" rot="0">
            <a:off x="2377976" y="5064175"/>
            <a:ext cx="5380136" cy="1655861"/>
          </a:xfrm>
          <a:custGeom>
            <a:avLst/>
            <a:gdLst/>
            <a:ahLst/>
            <a:cxnLst/>
            <a:rect r="r" b="b" t="t" l="l"/>
            <a:pathLst>
              <a:path h="1655861" w="5380136">
                <a:moveTo>
                  <a:pt x="0" y="0"/>
                </a:moveTo>
                <a:lnTo>
                  <a:pt x="5380136" y="0"/>
                </a:lnTo>
                <a:lnTo>
                  <a:pt x="5380136" y="1655861"/>
                </a:lnTo>
                <a:lnTo>
                  <a:pt x="0" y="1655861"/>
                </a:lnTo>
                <a:lnTo>
                  <a:pt x="0" y="0"/>
                </a:lnTo>
                <a:close/>
              </a:path>
            </a:pathLst>
          </a:custGeom>
          <a:blipFill>
            <a:blip r:embed="R43b46587e0884a3a"/>
            <a:stretch>
              <a:fillRect l="0" t="-31" r="0" b="-31"/>
            </a:stretch>
          </a:blipFill>
        </p:spPr>
      </p:sp>
      <p:grpSp>
        <p:nvGrpSpPr>
          <p:cNvPr name="Group 21" id="21"/>
          <p:cNvGrpSpPr/>
          <p:nvPr/>
        </p:nvGrpSpPr>
        <p:grpSpPr>
          <a:xfrm rot="0">
            <a:off x="4868615" y="5642967"/>
            <a:ext cx="398710" cy="498276"/>
            <a:chOff x="0" y="0"/>
            <a:chExt cx="531613" cy="664368"/>
          </a:xfrm>
        </p:grpSpPr>
        <p:sp>
          <p:nvSpPr>
            <p:cNvPr name="Freeform 22" id="22"/>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23" id="23"/>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2</a:t>
              </a:r>
            </a:p>
          </p:txBody>
        </p:sp>
      </p:grpSp>
      <p:grpSp>
        <p:nvGrpSpPr>
          <p:cNvPr name="Group 24" id="24"/>
          <p:cNvGrpSpPr/>
          <p:nvPr/>
        </p:nvGrpSpPr>
        <p:grpSpPr>
          <a:xfrm rot="0">
            <a:off x="8041630" y="5347692"/>
            <a:ext cx="3721299" cy="465088"/>
            <a:chOff x="0" y="0"/>
            <a:chExt cx="4961732" cy="620117"/>
          </a:xfrm>
        </p:grpSpPr>
        <p:sp>
          <p:nvSpPr>
            <p:cNvPr name="Freeform 25" id="25"/>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6" id="26"/>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Operating Expenses</a:t>
              </a:r>
            </a:p>
          </p:txBody>
        </p:sp>
      </p:grpSp>
      <p:grpSp>
        <p:nvGrpSpPr>
          <p:cNvPr name="Group 27" id="27"/>
          <p:cNvGrpSpPr/>
          <p:nvPr/>
        </p:nvGrpSpPr>
        <p:grpSpPr>
          <a:xfrm rot="0">
            <a:off x="8041630" y="5982891"/>
            <a:ext cx="4175075" cy="453629"/>
            <a:chOff x="0" y="0"/>
            <a:chExt cx="5566767" cy="604838"/>
          </a:xfrm>
        </p:grpSpPr>
        <p:sp>
          <p:nvSpPr>
            <p:cNvPr name="Freeform 28" id="28"/>
            <p:cNvSpPr/>
            <p:nvPr/>
          </p:nvSpPr>
          <p:spPr>
            <a:xfrm flipH="false" flipV="false" rot="0">
              <a:off x="0" y="0"/>
              <a:ext cx="5566767" cy="604838"/>
            </a:xfrm>
            <a:custGeom>
              <a:avLst/>
              <a:gdLst/>
              <a:ahLst/>
              <a:cxnLst/>
              <a:rect r="r" b="b" t="t" l="l"/>
              <a:pathLst>
                <a:path h="604838" w="5566767">
                  <a:moveTo>
                    <a:pt x="0" y="0"/>
                  </a:moveTo>
                  <a:lnTo>
                    <a:pt x="5566767" y="0"/>
                  </a:lnTo>
                  <a:lnTo>
                    <a:pt x="5566767" y="604838"/>
                  </a:lnTo>
                  <a:lnTo>
                    <a:pt x="0" y="604838"/>
                  </a:lnTo>
                  <a:close/>
                </a:path>
              </a:pathLst>
            </a:custGeom>
            <a:solidFill>
              <a:srgbClr val="000000">
                <a:alpha val="0"/>
              </a:srgbClr>
            </a:solidFill>
          </p:spPr>
        </p:sp>
        <p:sp>
          <p:nvSpPr>
            <p:cNvPr name="TextBox 29" id="29"/>
            <p:cNvSpPr txBox="true"/>
            <p:nvPr/>
          </p:nvSpPr>
          <p:spPr>
            <a:xfrm>
              <a:off x="0" y="-85725"/>
              <a:ext cx="5566767"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Costs for running the business.</a:t>
              </a:r>
            </a:p>
          </p:txBody>
        </p:sp>
      </p:grpSp>
      <p:grpSp>
        <p:nvGrpSpPr>
          <p:cNvPr name="Group 30" id="30"/>
          <p:cNvGrpSpPr/>
          <p:nvPr/>
        </p:nvGrpSpPr>
        <p:grpSpPr>
          <a:xfrm rot="0">
            <a:off x="7828955" y="6736408"/>
            <a:ext cx="9395966" cy="19050"/>
            <a:chOff x="0" y="0"/>
            <a:chExt cx="12527955" cy="25400"/>
          </a:xfrm>
        </p:grpSpPr>
        <p:sp>
          <p:nvSpPr>
            <p:cNvPr name="Freeform 31" id="31"/>
            <p:cNvSpPr/>
            <p:nvPr/>
          </p:nvSpPr>
          <p:spPr>
            <a:xfrm flipH="false" flipV="false" rot="0">
              <a:off x="0" y="0"/>
              <a:ext cx="12527915" cy="25400"/>
            </a:xfrm>
            <a:custGeom>
              <a:avLst/>
              <a:gdLst/>
              <a:ahLst/>
              <a:cxnLst/>
              <a:rect r="r" b="b" t="t" l="l"/>
              <a:pathLst>
                <a:path h="25400" w="12527915">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B2D4E5"/>
            </a:solidFill>
          </p:spPr>
        </p:sp>
      </p:grpSp>
      <p:sp>
        <p:nvSpPr>
          <p:cNvPr name="Freeform 32" id="32" descr="preencoded.png"/>
          <p:cNvSpPr/>
          <p:nvPr/>
        </p:nvSpPr>
        <p:spPr>
          <a:xfrm flipH="false" flipV="false" rot="0">
            <a:off x="1032868" y="6790879"/>
            <a:ext cx="8070205" cy="1655861"/>
          </a:xfrm>
          <a:custGeom>
            <a:avLst/>
            <a:gdLst/>
            <a:ahLst/>
            <a:cxnLst/>
            <a:rect r="r" b="b" t="t" l="l"/>
            <a:pathLst>
              <a:path h="1655861" w="8070205">
                <a:moveTo>
                  <a:pt x="0" y="0"/>
                </a:moveTo>
                <a:lnTo>
                  <a:pt x="8070204" y="0"/>
                </a:lnTo>
                <a:lnTo>
                  <a:pt x="8070204" y="1655861"/>
                </a:lnTo>
                <a:lnTo>
                  <a:pt x="0" y="1655861"/>
                </a:lnTo>
                <a:lnTo>
                  <a:pt x="0" y="0"/>
                </a:lnTo>
                <a:close/>
              </a:path>
            </a:pathLst>
          </a:custGeom>
          <a:blipFill>
            <a:blip r:embed="Rde279c8b8e9440ac"/>
            <a:stretch>
              <a:fillRect l="0" t="-60" r="0" b="-60"/>
            </a:stretch>
          </a:blipFill>
        </p:spPr>
      </p:sp>
      <p:grpSp>
        <p:nvGrpSpPr>
          <p:cNvPr name="Group 33" id="33"/>
          <p:cNvGrpSpPr/>
          <p:nvPr/>
        </p:nvGrpSpPr>
        <p:grpSpPr>
          <a:xfrm rot="0">
            <a:off x="4868466" y="7369671"/>
            <a:ext cx="398710" cy="498276"/>
            <a:chOff x="0" y="0"/>
            <a:chExt cx="531613" cy="664368"/>
          </a:xfrm>
        </p:grpSpPr>
        <p:sp>
          <p:nvSpPr>
            <p:cNvPr name="Freeform 34" id="34"/>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35" id="35"/>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3</a:t>
              </a:r>
            </a:p>
          </p:txBody>
        </p:sp>
      </p:grpSp>
      <p:grpSp>
        <p:nvGrpSpPr>
          <p:cNvPr name="Group 36" id="36"/>
          <p:cNvGrpSpPr/>
          <p:nvPr/>
        </p:nvGrpSpPr>
        <p:grpSpPr>
          <a:xfrm rot="0">
            <a:off x="9386590" y="7074396"/>
            <a:ext cx="3442246" cy="465088"/>
            <a:chOff x="0" y="0"/>
            <a:chExt cx="4589662" cy="620117"/>
          </a:xfrm>
        </p:grpSpPr>
        <p:sp>
          <p:nvSpPr>
            <p:cNvPr name="Freeform 37" id="37"/>
            <p:cNvSpPr/>
            <p:nvPr/>
          </p:nvSpPr>
          <p:spPr>
            <a:xfrm flipH="false" flipV="false" rot="0">
              <a:off x="0" y="0"/>
              <a:ext cx="4589662" cy="620117"/>
            </a:xfrm>
            <a:custGeom>
              <a:avLst/>
              <a:gdLst/>
              <a:ahLst/>
              <a:cxnLst/>
              <a:rect r="r" b="b" t="t" l="l"/>
              <a:pathLst>
                <a:path h="620117" w="4589662">
                  <a:moveTo>
                    <a:pt x="0" y="0"/>
                  </a:moveTo>
                  <a:lnTo>
                    <a:pt x="4589662" y="0"/>
                  </a:lnTo>
                  <a:lnTo>
                    <a:pt x="4589662" y="620117"/>
                  </a:lnTo>
                  <a:lnTo>
                    <a:pt x="0" y="620117"/>
                  </a:lnTo>
                  <a:close/>
                </a:path>
              </a:pathLst>
            </a:custGeom>
            <a:solidFill>
              <a:srgbClr val="000000">
                <a:alpha val="0"/>
              </a:srgbClr>
            </a:solidFill>
          </p:spPr>
        </p:sp>
        <p:sp>
          <p:nvSpPr>
            <p:cNvPr name="TextBox 38" id="38"/>
            <p:cNvSpPr txBox="true"/>
            <p:nvPr/>
          </p:nvSpPr>
          <p:spPr>
            <a:xfrm>
              <a:off x="0" y="-28575"/>
              <a:ext cx="458966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Net Income</a:t>
              </a:r>
            </a:p>
          </p:txBody>
        </p:sp>
      </p:grpSp>
      <p:grpSp>
        <p:nvGrpSpPr>
          <p:cNvPr name="Group 39" id="39"/>
          <p:cNvGrpSpPr/>
          <p:nvPr/>
        </p:nvGrpSpPr>
        <p:grpSpPr>
          <a:xfrm rot="0">
            <a:off x="9386590" y="7709595"/>
            <a:ext cx="3442246" cy="453629"/>
            <a:chOff x="0" y="0"/>
            <a:chExt cx="4589662" cy="604838"/>
          </a:xfrm>
        </p:grpSpPr>
        <p:sp>
          <p:nvSpPr>
            <p:cNvPr name="Freeform 40" id="40"/>
            <p:cNvSpPr/>
            <p:nvPr/>
          </p:nvSpPr>
          <p:spPr>
            <a:xfrm flipH="false" flipV="false" rot="0">
              <a:off x="0" y="0"/>
              <a:ext cx="4589662" cy="604838"/>
            </a:xfrm>
            <a:custGeom>
              <a:avLst/>
              <a:gdLst/>
              <a:ahLst/>
              <a:cxnLst/>
              <a:rect r="r" b="b" t="t" l="l"/>
              <a:pathLst>
                <a:path h="604838" w="4589662">
                  <a:moveTo>
                    <a:pt x="0" y="0"/>
                  </a:moveTo>
                  <a:lnTo>
                    <a:pt x="4589662" y="0"/>
                  </a:lnTo>
                  <a:lnTo>
                    <a:pt x="4589662" y="604838"/>
                  </a:lnTo>
                  <a:lnTo>
                    <a:pt x="0" y="604838"/>
                  </a:lnTo>
                  <a:close/>
                </a:path>
              </a:pathLst>
            </a:custGeom>
            <a:solidFill>
              <a:srgbClr val="000000">
                <a:alpha val="0"/>
              </a:srgbClr>
            </a:solidFill>
          </p:spPr>
        </p:sp>
        <p:sp>
          <p:nvSpPr>
            <p:cNvPr name="TextBox 41" id="41"/>
            <p:cNvSpPr txBox="true"/>
            <p:nvPr/>
          </p:nvSpPr>
          <p:spPr>
            <a:xfrm>
              <a:off x="0" y="-85725"/>
              <a:ext cx="4589662"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Profit after all deductions.</a:t>
              </a:r>
            </a:p>
          </p:txBody>
        </p:sp>
      </p:gr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33778d7609d141cf"/>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21c694e4c69d4542"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ce21df98d73c4997"/>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9b32758dad8249f5"/>
            <a:stretch>
              <a:fillRect l="0" t="0" r="0" b="0"/>
            </a:stretch>
          </a:blipFill>
        </p:spPr>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4e68351847e740af"/>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36724" y="735955"/>
            <a:ext cx="9144744" cy="878235"/>
            <a:chOff x="0" y="0"/>
            <a:chExt cx="12192992" cy="1170980"/>
          </a:xfrm>
        </p:grpSpPr>
        <p:sp>
          <p:nvSpPr>
            <p:cNvPr name="Freeform 6" id="6"/>
            <p:cNvSpPr/>
            <p:nvPr/>
          </p:nvSpPr>
          <p:spPr>
            <a:xfrm flipH="false" flipV="false" rot="0">
              <a:off x="0" y="0"/>
              <a:ext cx="12192991" cy="1170980"/>
            </a:xfrm>
            <a:custGeom>
              <a:avLst/>
              <a:gdLst/>
              <a:ahLst/>
              <a:cxnLst/>
              <a:rect r="r" b="b" t="t" l="l"/>
              <a:pathLst>
                <a:path h="1170980" w="12192991">
                  <a:moveTo>
                    <a:pt x="0" y="0"/>
                  </a:moveTo>
                  <a:lnTo>
                    <a:pt x="12192991" y="0"/>
                  </a:lnTo>
                  <a:lnTo>
                    <a:pt x="12192991" y="1170980"/>
                  </a:lnTo>
                  <a:lnTo>
                    <a:pt x="0" y="1170980"/>
                  </a:lnTo>
                  <a:close/>
                </a:path>
              </a:pathLst>
            </a:custGeom>
            <a:solidFill>
              <a:srgbClr val="000000">
                <a:alpha val="0"/>
              </a:srgbClr>
            </a:solidFill>
          </p:spPr>
        </p:sp>
        <p:sp>
          <p:nvSpPr>
            <p:cNvPr name="TextBox 7" id="7"/>
            <p:cNvSpPr txBox="true"/>
            <p:nvPr/>
          </p:nvSpPr>
          <p:spPr>
            <a:xfrm>
              <a:off x="0" y="-38100"/>
              <a:ext cx="12192992" cy="1209080"/>
            </a:xfrm>
            <a:prstGeom prst="rect">
              <a:avLst/>
            </a:prstGeom>
          </p:spPr>
          <p:txBody>
            <a:bodyPr anchor="t" rtlCol="false" tIns="0" lIns="0" bIns="0" rIns="0"/>
            <a:lstStyle/>
            <a:p>
              <a:pPr algn="l">
                <a:lnSpc>
                  <a:spcPts val="6875"/>
                </a:lnSpc>
              </a:pPr>
              <a:r>
                <a:rPr lang="en-US" sz="5500">
                  <a:solidFill>
                    <a:srgbClr val="000000"/>
                  </a:solidFill>
                  <a:latin typeface="Petrona"/>
                  <a:ea typeface="Petrona"/>
                  <a:cs typeface="Petrona"/>
                  <a:sym typeface="Petrona"/>
                </a:rPr>
                <a:t>Employee User Management</a:t>
              </a:r>
            </a:p>
          </p:txBody>
        </p:sp>
      </p:grpSp>
      <p:grpSp>
        <p:nvGrpSpPr>
          <p:cNvPr name="Group 8" id="8"/>
          <p:cNvGrpSpPr/>
          <p:nvPr/>
        </p:nvGrpSpPr>
        <p:grpSpPr>
          <a:xfrm rot="0">
            <a:off x="2356991" y="3265735"/>
            <a:ext cx="3513087" cy="439191"/>
            <a:chOff x="0" y="0"/>
            <a:chExt cx="4684117" cy="585588"/>
          </a:xfrm>
        </p:grpSpPr>
        <p:sp>
          <p:nvSpPr>
            <p:cNvPr name="Freeform 9" id="9"/>
            <p:cNvSpPr/>
            <p:nvPr/>
          </p:nvSpPr>
          <p:spPr>
            <a:xfrm flipH="false" flipV="false" rot="0">
              <a:off x="0" y="0"/>
              <a:ext cx="4684117" cy="585588"/>
            </a:xfrm>
            <a:custGeom>
              <a:avLst/>
              <a:gdLst/>
              <a:ahLst/>
              <a:cxnLst/>
              <a:rect r="r" b="b" t="t" l="l"/>
              <a:pathLst>
                <a:path h="585588" w="4684117">
                  <a:moveTo>
                    <a:pt x="0" y="0"/>
                  </a:moveTo>
                  <a:lnTo>
                    <a:pt x="4684117" y="0"/>
                  </a:lnTo>
                  <a:lnTo>
                    <a:pt x="4684117" y="585588"/>
                  </a:lnTo>
                  <a:lnTo>
                    <a:pt x="0" y="585588"/>
                  </a:lnTo>
                  <a:close/>
                </a:path>
              </a:pathLst>
            </a:custGeom>
            <a:solidFill>
              <a:srgbClr val="000000">
                <a:alpha val="0"/>
              </a:srgbClr>
            </a:solidFill>
          </p:spPr>
        </p:sp>
        <p:sp>
          <p:nvSpPr>
            <p:cNvPr name="TextBox 10" id="10"/>
            <p:cNvSpPr txBox="true"/>
            <p:nvPr/>
          </p:nvSpPr>
          <p:spPr>
            <a:xfrm>
              <a:off x="0" y="-28575"/>
              <a:ext cx="4684117" cy="614163"/>
            </a:xfrm>
            <a:prstGeom prst="rect">
              <a:avLst/>
            </a:prstGeom>
          </p:spPr>
          <p:txBody>
            <a:bodyPr anchor="t" rtlCol="false" tIns="0" lIns="0" bIns="0" rIns="0"/>
            <a:lstStyle/>
            <a:p>
              <a:pPr algn="r">
                <a:lnSpc>
                  <a:spcPts val="3437"/>
                </a:lnSpc>
              </a:pPr>
              <a:r>
                <a:rPr lang="en-US" sz="2750">
                  <a:solidFill>
                    <a:srgbClr val="272525"/>
                  </a:solidFill>
                  <a:latin typeface="Petrona"/>
                  <a:ea typeface="Petrona"/>
                  <a:cs typeface="Petrona"/>
                  <a:sym typeface="Petrona"/>
                </a:rPr>
                <a:t>View Employees</a:t>
              </a:r>
            </a:p>
          </p:txBody>
        </p:sp>
      </p:grpSp>
      <p:sp>
        <p:nvSpPr>
          <p:cNvPr name="Freeform 11" id="11" descr="preencoded.png"/>
          <p:cNvSpPr/>
          <p:nvPr/>
        </p:nvSpPr>
        <p:spPr>
          <a:xfrm flipH="false" flipV="false" rot="0">
            <a:off x="6271469" y="2149525"/>
            <a:ext cx="5745064" cy="5745064"/>
          </a:xfrm>
          <a:custGeom>
            <a:avLst/>
            <a:gdLst/>
            <a:ahLst/>
            <a:cxnLst/>
            <a:rect r="r" b="b" t="t" l="l"/>
            <a:pathLst>
              <a:path h="5745064" w="5745064">
                <a:moveTo>
                  <a:pt x="0" y="0"/>
                </a:moveTo>
                <a:lnTo>
                  <a:pt x="5745063" y="0"/>
                </a:lnTo>
                <a:lnTo>
                  <a:pt x="5745063" y="5745064"/>
                </a:lnTo>
                <a:lnTo>
                  <a:pt x="0" y="5745064"/>
                </a:lnTo>
                <a:lnTo>
                  <a:pt x="0" y="0"/>
                </a:lnTo>
                <a:close/>
              </a:path>
            </a:pathLst>
          </a:custGeom>
          <a:blipFill>
            <a:blip r:embed="R33d91202f4ed42b5"/>
            <a:stretch>
              <a:fillRect l="0" t="0" r="0" b="0"/>
            </a:stretch>
          </a:blipFill>
        </p:spPr>
      </p:sp>
      <p:sp>
        <p:nvSpPr>
          <p:cNvPr name="Freeform 12" id="12" descr="preencoded.png"/>
          <p:cNvSpPr/>
          <p:nvPr/>
        </p:nvSpPr>
        <p:spPr>
          <a:xfrm flipH="false" flipV="false" rot="0">
            <a:off x="7787431" y="3126581"/>
            <a:ext cx="400496" cy="500509"/>
          </a:xfrm>
          <a:custGeom>
            <a:avLst/>
            <a:gdLst/>
            <a:ahLst/>
            <a:cxnLst/>
            <a:rect r="r" b="b" t="t" l="l"/>
            <a:pathLst>
              <a:path h="500509" w="400496">
                <a:moveTo>
                  <a:pt x="0" y="0"/>
                </a:moveTo>
                <a:lnTo>
                  <a:pt x="400496" y="0"/>
                </a:lnTo>
                <a:lnTo>
                  <a:pt x="400496" y="500509"/>
                </a:lnTo>
                <a:lnTo>
                  <a:pt x="0" y="500509"/>
                </a:lnTo>
                <a:lnTo>
                  <a:pt x="0" y="0"/>
                </a:lnTo>
                <a:close/>
              </a:path>
            </a:pathLst>
          </a:custGeom>
          <a:blipFill>
            <a:blip r:embed="R303c3a58f28a4b99"/>
            <a:stretch>
              <a:fillRect l="0" t="-487" r="0" b="-487"/>
            </a:stretch>
          </a:blipFill>
        </p:spPr>
      </p:sp>
      <p:grpSp>
        <p:nvGrpSpPr>
          <p:cNvPr name="Group 13" id="13"/>
          <p:cNvGrpSpPr/>
          <p:nvPr/>
        </p:nvGrpSpPr>
        <p:grpSpPr>
          <a:xfrm rot="0">
            <a:off x="12417921" y="3265735"/>
            <a:ext cx="3513087" cy="439191"/>
            <a:chOff x="0" y="0"/>
            <a:chExt cx="4684117" cy="585588"/>
          </a:xfrm>
        </p:grpSpPr>
        <p:sp>
          <p:nvSpPr>
            <p:cNvPr name="Freeform 14" id="14"/>
            <p:cNvSpPr/>
            <p:nvPr/>
          </p:nvSpPr>
          <p:spPr>
            <a:xfrm flipH="false" flipV="false" rot="0">
              <a:off x="0" y="0"/>
              <a:ext cx="4684117" cy="585588"/>
            </a:xfrm>
            <a:custGeom>
              <a:avLst/>
              <a:gdLst/>
              <a:ahLst/>
              <a:cxnLst/>
              <a:rect r="r" b="b" t="t" l="l"/>
              <a:pathLst>
                <a:path h="585588" w="4684117">
                  <a:moveTo>
                    <a:pt x="0" y="0"/>
                  </a:moveTo>
                  <a:lnTo>
                    <a:pt x="4684117" y="0"/>
                  </a:lnTo>
                  <a:lnTo>
                    <a:pt x="4684117" y="585588"/>
                  </a:lnTo>
                  <a:lnTo>
                    <a:pt x="0" y="585588"/>
                  </a:lnTo>
                  <a:close/>
                </a:path>
              </a:pathLst>
            </a:custGeom>
            <a:solidFill>
              <a:srgbClr val="000000">
                <a:alpha val="0"/>
              </a:srgbClr>
            </a:solidFill>
          </p:spPr>
        </p:sp>
        <p:sp>
          <p:nvSpPr>
            <p:cNvPr name="TextBox 15" id="15"/>
            <p:cNvSpPr txBox="true"/>
            <p:nvPr/>
          </p:nvSpPr>
          <p:spPr>
            <a:xfrm>
              <a:off x="0" y="-28575"/>
              <a:ext cx="4684117" cy="614163"/>
            </a:xfrm>
            <a:prstGeom prst="rect">
              <a:avLst/>
            </a:prstGeom>
          </p:spPr>
          <p:txBody>
            <a:bodyPr anchor="t" rtlCol="false" tIns="0" lIns="0" bIns="0" rIns="0"/>
            <a:lstStyle/>
            <a:p>
              <a:pPr algn="l">
                <a:lnSpc>
                  <a:spcPts val="3437"/>
                </a:lnSpc>
              </a:pPr>
              <a:r>
                <a:rPr lang="en-US" sz="2750">
                  <a:solidFill>
                    <a:srgbClr val="272525"/>
                  </a:solidFill>
                  <a:latin typeface="Petrona"/>
                  <a:ea typeface="Petrona"/>
                  <a:cs typeface="Petrona"/>
                  <a:sym typeface="Petrona"/>
                </a:rPr>
                <a:t>Manage Details</a:t>
              </a:r>
            </a:p>
          </p:txBody>
        </p:sp>
      </p:grpSp>
      <p:sp>
        <p:nvSpPr>
          <p:cNvPr name="Freeform 16" id="16" descr="preencoded.png"/>
          <p:cNvSpPr/>
          <p:nvPr/>
        </p:nvSpPr>
        <p:spPr>
          <a:xfrm flipH="false" flipV="false" rot="0">
            <a:off x="6271469" y="2149525"/>
            <a:ext cx="5745064" cy="5745064"/>
          </a:xfrm>
          <a:custGeom>
            <a:avLst/>
            <a:gdLst/>
            <a:ahLst/>
            <a:cxnLst/>
            <a:rect r="r" b="b" t="t" l="l"/>
            <a:pathLst>
              <a:path h="5745064" w="5745064">
                <a:moveTo>
                  <a:pt x="0" y="0"/>
                </a:moveTo>
                <a:lnTo>
                  <a:pt x="5745063" y="0"/>
                </a:lnTo>
                <a:lnTo>
                  <a:pt x="5745063" y="5745064"/>
                </a:lnTo>
                <a:lnTo>
                  <a:pt x="0" y="5745064"/>
                </a:lnTo>
                <a:lnTo>
                  <a:pt x="0" y="0"/>
                </a:lnTo>
                <a:close/>
              </a:path>
            </a:pathLst>
          </a:custGeom>
          <a:blipFill>
            <a:blip r:embed="R5c89031cad794303"/>
            <a:stretch>
              <a:fillRect l="0" t="0" r="0" b="0"/>
            </a:stretch>
          </a:blipFill>
        </p:spPr>
      </p:sp>
      <p:sp>
        <p:nvSpPr>
          <p:cNvPr name="Freeform 17" id="17" descr="preencoded.png"/>
          <p:cNvSpPr/>
          <p:nvPr/>
        </p:nvSpPr>
        <p:spPr>
          <a:xfrm flipH="false" flipV="false" rot="0">
            <a:off x="10588675" y="3615481"/>
            <a:ext cx="400496" cy="500509"/>
          </a:xfrm>
          <a:custGeom>
            <a:avLst/>
            <a:gdLst/>
            <a:ahLst/>
            <a:cxnLst/>
            <a:rect r="r" b="b" t="t" l="l"/>
            <a:pathLst>
              <a:path h="500509" w="400496">
                <a:moveTo>
                  <a:pt x="0" y="0"/>
                </a:moveTo>
                <a:lnTo>
                  <a:pt x="400496" y="0"/>
                </a:lnTo>
                <a:lnTo>
                  <a:pt x="400496" y="500509"/>
                </a:lnTo>
                <a:lnTo>
                  <a:pt x="0" y="500509"/>
                </a:lnTo>
                <a:lnTo>
                  <a:pt x="0" y="0"/>
                </a:lnTo>
                <a:close/>
              </a:path>
            </a:pathLst>
          </a:custGeom>
          <a:blipFill>
            <a:blip r:embed="Rf0375fad293f41a4"/>
            <a:stretch>
              <a:fillRect l="0" t="-487" r="0" b="-487"/>
            </a:stretch>
          </a:blipFill>
        </p:spPr>
      </p:sp>
      <p:grpSp>
        <p:nvGrpSpPr>
          <p:cNvPr name="Group 18" id="18"/>
          <p:cNvGrpSpPr/>
          <p:nvPr/>
        </p:nvGrpSpPr>
        <p:grpSpPr>
          <a:xfrm rot="0">
            <a:off x="12417921" y="6339036"/>
            <a:ext cx="3513087" cy="439191"/>
            <a:chOff x="0" y="0"/>
            <a:chExt cx="4684117" cy="585588"/>
          </a:xfrm>
        </p:grpSpPr>
        <p:sp>
          <p:nvSpPr>
            <p:cNvPr name="Freeform 19" id="19"/>
            <p:cNvSpPr/>
            <p:nvPr/>
          </p:nvSpPr>
          <p:spPr>
            <a:xfrm flipH="false" flipV="false" rot="0">
              <a:off x="0" y="0"/>
              <a:ext cx="4684117" cy="585588"/>
            </a:xfrm>
            <a:custGeom>
              <a:avLst/>
              <a:gdLst/>
              <a:ahLst/>
              <a:cxnLst/>
              <a:rect r="r" b="b" t="t" l="l"/>
              <a:pathLst>
                <a:path h="585588" w="4684117">
                  <a:moveTo>
                    <a:pt x="0" y="0"/>
                  </a:moveTo>
                  <a:lnTo>
                    <a:pt x="4684117" y="0"/>
                  </a:lnTo>
                  <a:lnTo>
                    <a:pt x="4684117" y="585588"/>
                  </a:lnTo>
                  <a:lnTo>
                    <a:pt x="0" y="585588"/>
                  </a:lnTo>
                  <a:close/>
                </a:path>
              </a:pathLst>
            </a:custGeom>
            <a:solidFill>
              <a:srgbClr val="000000">
                <a:alpha val="0"/>
              </a:srgbClr>
            </a:solidFill>
          </p:spPr>
        </p:sp>
        <p:sp>
          <p:nvSpPr>
            <p:cNvPr name="TextBox 20" id="20"/>
            <p:cNvSpPr txBox="true"/>
            <p:nvPr/>
          </p:nvSpPr>
          <p:spPr>
            <a:xfrm>
              <a:off x="0" y="-28575"/>
              <a:ext cx="4684117" cy="614163"/>
            </a:xfrm>
            <a:prstGeom prst="rect">
              <a:avLst/>
            </a:prstGeom>
          </p:spPr>
          <p:txBody>
            <a:bodyPr anchor="t" rtlCol="false" tIns="0" lIns="0" bIns="0" rIns="0"/>
            <a:lstStyle/>
            <a:p>
              <a:pPr algn="l">
                <a:lnSpc>
                  <a:spcPts val="3437"/>
                </a:lnSpc>
              </a:pPr>
              <a:r>
                <a:rPr lang="en-US" sz="2750">
                  <a:solidFill>
                    <a:srgbClr val="272525"/>
                  </a:solidFill>
                  <a:latin typeface="Petrona"/>
                  <a:ea typeface="Petrona"/>
                  <a:cs typeface="Petrona"/>
                  <a:sym typeface="Petrona"/>
                </a:rPr>
                <a:t>Assign Tasks</a:t>
              </a:r>
            </a:p>
          </p:txBody>
        </p:sp>
      </p:grpSp>
      <p:sp>
        <p:nvSpPr>
          <p:cNvPr name="Freeform 21" id="21" descr="preencoded.png"/>
          <p:cNvSpPr/>
          <p:nvPr/>
        </p:nvSpPr>
        <p:spPr>
          <a:xfrm flipH="false" flipV="false" rot="0">
            <a:off x="6271469" y="2149525"/>
            <a:ext cx="5745064" cy="5745064"/>
          </a:xfrm>
          <a:custGeom>
            <a:avLst/>
            <a:gdLst/>
            <a:ahLst/>
            <a:cxnLst/>
            <a:rect r="r" b="b" t="t" l="l"/>
            <a:pathLst>
              <a:path h="5745064" w="5745064">
                <a:moveTo>
                  <a:pt x="0" y="0"/>
                </a:moveTo>
                <a:lnTo>
                  <a:pt x="5745063" y="0"/>
                </a:lnTo>
                <a:lnTo>
                  <a:pt x="5745063" y="5745064"/>
                </a:lnTo>
                <a:lnTo>
                  <a:pt x="0" y="5745064"/>
                </a:lnTo>
                <a:lnTo>
                  <a:pt x="0" y="0"/>
                </a:lnTo>
                <a:close/>
              </a:path>
            </a:pathLst>
          </a:custGeom>
          <a:blipFill>
            <a:blip r:embed="Rd9cfd28514874595"/>
            <a:stretch>
              <a:fillRect l="0" t="0" r="0" b="0"/>
            </a:stretch>
          </a:blipFill>
        </p:spPr>
      </p:sp>
      <p:sp>
        <p:nvSpPr>
          <p:cNvPr name="Freeform 22" id="22" descr="preencoded.png"/>
          <p:cNvSpPr/>
          <p:nvPr/>
        </p:nvSpPr>
        <p:spPr>
          <a:xfrm flipH="false" flipV="false" rot="0">
            <a:off x="10099774" y="6416725"/>
            <a:ext cx="400496" cy="500509"/>
          </a:xfrm>
          <a:custGeom>
            <a:avLst/>
            <a:gdLst/>
            <a:ahLst/>
            <a:cxnLst/>
            <a:rect r="r" b="b" t="t" l="l"/>
            <a:pathLst>
              <a:path h="500509" w="400496">
                <a:moveTo>
                  <a:pt x="0" y="0"/>
                </a:moveTo>
                <a:lnTo>
                  <a:pt x="400496" y="0"/>
                </a:lnTo>
                <a:lnTo>
                  <a:pt x="400496" y="500509"/>
                </a:lnTo>
                <a:lnTo>
                  <a:pt x="0" y="500509"/>
                </a:lnTo>
                <a:lnTo>
                  <a:pt x="0" y="0"/>
                </a:lnTo>
                <a:close/>
              </a:path>
            </a:pathLst>
          </a:custGeom>
          <a:blipFill>
            <a:blip r:embed="Rfb0e84d9802445f1"/>
            <a:stretch>
              <a:fillRect l="0" t="-487" r="0" b="-487"/>
            </a:stretch>
          </a:blipFill>
        </p:spPr>
      </p:sp>
      <p:grpSp>
        <p:nvGrpSpPr>
          <p:cNvPr name="Group 23" id="23"/>
          <p:cNvGrpSpPr/>
          <p:nvPr/>
        </p:nvGrpSpPr>
        <p:grpSpPr>
          <a:xfrm rot="0">
            <a:off x="2356991" y="6339036"/>
            <a:ext cx="3513087" cy="439191"/>
            <a:chOff x="0" y="0"/>
            <a:chExt cx="4684117" cy="585588"/>
          </a:xfrm>
        </p:grpSpPr>
        <p:sp>
          <p:nvSpPr>
            <p:cNvPr name="Freeform 24" id="24"/>
            <p:cNvSpPr/>
            <p:nvPr/>
          </p:nvSpPr>
          <p:spPr>
            <a:xfrm flipH="false" flipV="false" rot="0">
              <a:off x="0" y="0"/>
              <a:ext cx="4684117" cy="585588"/>
            </a:xfrm>
            <a:custGeom>
              <a:avLst/>
              <a:gdLst/>
              <a:ahLst/>
              <a:cxnLst/>
              <a:rect r="r" b="b" t="t" l="l"/>
              <a:pathLst>
                <a:path h="585588" w="4684117">
                  <a:moveTo>
                    <a:pt x="0" y="0"/>
                  </a:moveTo>
                  <a:lnTo>
                    <a:pt x="4684117" y="0"/>
                  </a:lnTo>
                  <a:lnTo>
                    <a:pt x="4684117" y="585588"/>
                  </a:lnTo>
                  <a:lnTo>
                    <a:pt x="0" y="585588"/>
                  </a:lnTo>
                  <a:close/>
                </a:path>
              </a:pathLst>
            </a:custGeom>
            <a:solidFill>
              <a:srgbClr val="000000">
                <a:alpha val="0"/>
              </a:srgbClr>
            </a:solidFill>
          </p:spPr>
        </p:sp>
        <p:sp>
          <p:nvSpPr>
            <p:cNvPr name="TextBox 25" id="25"/>
            <p:cNvSpPr txBox="true"/>
            <p:nvPr/>
          </p:nvSpPr>
          <p:spPr>
            <a:xfrm>
              <a:off x="0" y="-28575"/>
              <a:ext cx="4684117" cy="614163"/>
            </a:xfrm>
            <a:prstGeom prst="rect">
              <a:avLst/>
            </a:prstGeom>
          </p:spPr>
          <p:txBody>
            <a:bodyPr anchor="t" rtlCol="false" tIns="0" lIns="0" bIns="0" rIns="0"/>
            <a:lstStyle/>
            <a:p>
              <a:pPr algn="r">
                <a:lnSpc>
                  <a:spcPts val="3437"/>
                </a:lnSpc>
              </a:pPr>
              <a:r>
                <a:rPr lang="en-US" sz="2750">
                  <a:solidFill>
                    <a:srgbClr val="272525"/>
                  </a:solidFill>
                  <a:latin typeface="Petrona"/>
                  <a:ea typeface="Petrona"/>
                  <a:cs typeface="Petrona"/>
                  <a:sym typeface="Petrona"/>
                </a:rPr>
                <a:t>Monitor Progress</a:t>
              </a:r>
            </a:p>
          </p:txBody>
        </p:sp>
      </p:grpSp>
      <p:sp>
        <p:nvSpPr>
          <p:cNvPr name="Freeform 26" id="26" descr="preencoded.png"/>
          <p:cNvSpPr/>
          <p:nvPr/>
        </p:nvSpPr>
        <p:spPr>
          <a:xfrm flipH="false" flipV="false" rot="0">
            <a:off x="6271469" y="2149525"/>
            <a:ext cx="5745064" cy="5745064"/>
          </a:xfrm>
          <a:custGeom>
            <a:avLst/>
            <a:gdLst/>
            <a:ahLst/>
            <a:cxnLst/>
            <a:rect r="r" b="b" t="t" l="l"/>
            <a:pathLst>
              <a:path h="5745064" w="5745064">
                <a:moveTo>
                  <a:pt x="0" y="0"/>
                </a:moveTo>
                <a:lnTo>
                  <a:pt x="5745063" y="0"/>
                </a:lnTo>
                <a:lnTo>
                  <a:pt x="5745063" y="5745064"/>
                </a:lnTo>
                <a:lnTo>
                  <a:pt x="0" y="5745064"/>
                </a:lnTo>
                <a:lnTo>
                  <a:pt x="0" y="0"/>
                </a:lnTo>
                <a:close/>
              </a:path>
            </a:pathLst>
          </a:custGeom>
          <a:blipFill>
            <a:blip r:embed="R64f098d65f914e72"/>
            <a:stretch>
              <a:fillRect l="0" t="0" r="0" b="0"/>
            </a:stretch>
          </a:blipFill>
        </p:spPr>
      </p:sp>
      <p:sp>
        <p:nvSpPr>
          <p:cNvPr name="Freeform 27" id="27" descr="preencoded.png"/>
          <p:cNvSpPr/>
          <p:nvPr/>
        </p:nvSpPr>
        <p:spPr>
          <a:xfrm flipH="false" flipV="false" rot="0">
            <a:off x="7298531" y="5927824"/>
            <a:ext cx="400496" cy="500509"/>
          </a:xfrm>
          <a:custGeom>
            <a:avLst/>
            <a:gdLst/>
            <a:ahLst/>
            <a:cxnLst/>
            <a:rect r="r" b="b" t="t" l="l"/>
            <a:pathLst>
              <a:path h="500509" w="400496">
                <a:moveTo>
                  <a:pt x="0" y="0"/>
                </a:moveTo>
                <a:lnTo>
                  <a:pt x="400496" y="0"/>
                </a:lnTo>
                <a:lnTo>
                  <a:pt x="400496" y="500508"/>
                </a:lnTo>
                <a:lnTo>
                  <a:pt x="0" y="500508"/>
                </a:lnTo>
                <a:lnTo>
                  <a:pt x="0" y="0"/>
                </a:lnTo>
                <a:close/>
              </a:path>
            </a:pathLst>
          </a:custGeom>
          <a:blipFill>
            <a:blip r:embed="R178c1a45214b441b"/>
            <a:stretch>
              <a:fillRect l="0" t="-487" r="0" b="-487"/>
            </a:stretch>
          </a:blipFill>
        </p:spPr>
      </p:sp>
      <p:grpSp>
        <p:nvGrpSpPr>
          <p:cNvPr name="Group 28" id="28"/>
          <p:cNvGrpSpPr/>
          <p:nvPr/>
        </p:nvGrpSpPr>
        <p:grpSpPr>
          <a:xfrm rot="0">
            <a:off x="936724" y="8195667"/>
            <a:ext cx="16414551" cy="1713309"/>
            <a:chOff x="0" y="0"/>
            <a:chExt cx="21886068" cy="2284412"/>
          </a:xfrm>
        </p:grpSpPr>
        <p:sp>
          <p:nvSpPr>
            <p:cNvPr name="Freeform 29" id="29"/>
            <p:cNvSpPr/>
            <p:nvPr/>
          </p:nvSpPr>
          <p:spPr>
            <a:xfrm flipH="false" flipV="false" rot="0">
              <a:off x="0" y="0"/>
              <a:ext cx="21886069" cy="2284412"/>
            </a:xfrm>
            <a:custGeom>
              <a:avLst/>
              <a:gdLst/>
              <a:ahLst/>
              <a:cxnLst/>
              <a:rect r="r" b="b" t="t" l="l"/>
              <a:pathLst>
                <a:path h="2284412" w="21886069">
                  <a:moveTo>
                    <a:pt x="0" y="0"/>
                  </a:moveTo>
                  <a:lnTo>
                    <a:pt x="21886069" y="0"/>
                  </a:lnTo>
                  <a:lnTo>
                    <a:pt x="21886069" y="2284412"/>
                  </a:lnTo>
                  <a:lnTo>
                    <a:pt x="0" y="2284412"/>
                  </a:lnTo>
                  <a:close/>
                </a:path>
              </a:pathLst>
            </a:custGeom>
            <a:solidFill>
              <a:srgbClr val="000000">
                <a:alpha val="0"/>
              </a:srgbClr>
            </a:solidFill>
          </p:spPr>
        </p:sp>
        <p:sp>
          <p:nvSpPr>
            <p:cNvPr name="TextBox 30" id="30"/>
            <p:cNvSpPr txBox="true"/>
            <p:nvPr/>
          </p:nvSpPr>
          <p:spPr>
            <a:xfrm>
              <a:off x="0" y="-95250"/>
              <a:ext cx="21886068" cy="2379662"/>
            </a:xfrm>
            <a:prstGeom prst="rect">
              <a:avLst/>
            </a:prstGeom>
          </p:spPr>
          <p:txBody>
            <a:bodyPr anchor="t" rtlCol="false" tIns="0" lIns="0" bIns="0" rIns="0"/>
            <a:lstStyle/>
            <a:p>
              <a:pPr algn="l">
                <a:lnSpc>
                  <a:spcPts val="3312"/>
                </a:lnSpc>
              </a:pPr>
              <a:r>
                <a:rPr lang="en-US" sz="2062">
                  <a:solidFill>
                    <a:srgbClr val="272525"/>
                  </a:solidFill>
                  <a:latin typeface="Inter"/>
                  <a:ea typeface="Inter"/>
                  <a:cs typeface="Inter"/>
                  <a:sym typeface="Inter"/>
                </a:rPr>
                <a:t>The Employee User section provides specific tools for managing users categorized as employees within the CRM system. This feature enhances the focus on employee-related tasks and information. Administrators can easily access, modify, and oversee employee accounts, ensuring that all details are accurate and up-to-date. Efficient employee task management is crucial for overall productivity.</a:t>
              </a:r>
            </a:p>
          </p:txBody>
        </p:sp>
      </p:gr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25009e77e3a34bf5"/>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1e70306a023e4530"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8c5029e5464e4fbd"/>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5f7c351f3784bc1"/>
            <a:stretch>
              <a:fillRect l="0" t="0" r="0" b="0"/>
            </a:stretch>
          </a:blipFill>
        </p:spPr>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be75785ebb90441b"/>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77801" y="768251"/>
            <a:ext cx="8212039" cy="916781"/>
            <a:chOff x="0" y="0"/>
            <a:chExt cx="10949385" cy="1222375"/>
          </a:xfrm>
        </p:grpSpPr>
        <p:sp>
          <p:nvSpPr>
            <p:cNvPr name="Freeform 6" id="6"/>
            <p:cNvSpPr/>
            <p:nvPr/>
          </p:nvSpPr>
          <p:spPr>
            <a:xfrm flipH="false" flipV="false" rot="0">
              <a:off x="0" y="0"/>
              <a:ext cx="10949385" cy="1222375"/>
            </a:xfrm>
            <a:custGeom>
              <a:avLst/>
              <a:gdLst/>
              <a:ahLst/>
              <a:cxnLst/>
              <a:rect r="r" b="b" t="t" l="l"/>
              <a:pathLst>
                <a:path h="1222375" w="10949385">
                  <a:moveTo>
                    <a:pt x="0" y="0"/>
                  </a:moveTo>
                  <a:lnTo>
                    <a:pt x="10949385" y="0"/>
                  </a:lnTo>
                  <a:lnTo>
                    <a:pt x="10949385" y="1222375"/>
                  </a:lnTo>
                  <a:lnTo>
                    <a:pt x="0" y="1222375"/>
                  </a:lnTo>
                  <a:close/>
                </a:path>
              </a:pathLst>
            </a:custGeom>
            <a:solidFill>
              <a:srgbClr val="000000">
                <a:alpha val="0"/>
              </a:srgbClr>
            </a:solidFill>
          </p:spPr>
        </p:sp>
        <p:sp>
          <p:nvSpPr>
            <p:cNvPr name="TextBox 7" id="7"/>
            <p:cNvSpPr txBox="true"/>
            <p:nvPr/>
          </p:nvSpPr>
          <p:spPr>
            <a:xfrm>
              <a:off x="0" y="-28575"/>
              <a:ext cx="10949385" cy="1250950"/>
            </a:xfrm>
            <a:prstGeom prst="rect">
              <a:avLst/>
            </a:prstGeom>
          </p:spPr>
          <p:txBody>
            <a:bodyPr anchor="t" rtlCol="false" tIns="0" lIns="0" bIns="0" rIns="0"/>
            <a:lstStyle/>
            <a:p>
              <a:pPr algn="l">
                <a:lnSpc>
                  <a:spcPts val="7187"/>
                </a:lnSpc>
              </a:pPr>
              <a:r>
                <a:rPr lang="en-US" sz="5749">
                  <a:solidFill>
                    <a:srgbClr val="000000"/>
                  </a:solidFill>
                  <a:latin typeface="Petrona"/>
                  <a:ea typeface="Petrona"/>
                  <a:cs typeface="Petrona"/>
                  <a:sym typeface="Petrona"/>
                </a:rPr>
                <a:t>Agent User Management</a:t>
              </a:r>
            </a:p>
          </p:txBody>
        </p:sp>
      </p:grpSp>
      <p:grpSp>
        <p:nvGrpSpPr>
          <p:cNvPr name="Group 8" id="8"/>
          <p:cNvGrpSpPr/>
          <p:nvPr/>
        </p:nvGrpSpPr>
        <p:grpSpPr>
          <a:xfrm rot="0">
            <a:off x="973039" y="2238970"/>
            <a:ext cx="2731442" cy="1641127"/>
            <a:chOff x="0" y="0"/>
            <a:chExt cx="3641923" cy="2188170"/>
          </a:xfrm>
        </p:grpSpPr>
        <p:sp>
          <p:nvSpPr>
            <p:cNvPr name="Freeform 9" id="9"/>
            <p:cNvSpPr/>
            <p:nvPr/>
          </p:nvSpPr>
          <p:spPr>
            <a:xfrm flipH="false" flipV="false" rot="0">
              <a:off x="6350" y="6350"/>
              <a:ext cx="3629279" cy="2175510"/>
            </a:xfrm>
            <a:custGeom>
              <a:avLst/>
              <a:gdLst/>
              <a:ahLst/>
              <a:cxnLst/>
              <a:rect r="r" b="b" t="t" l="l"/>
              <a:pathLst>
                <a:path h="2175510" w="3629279">
                  <a:moveTo>
                    <a:pt x="0" y="156464"/>
                  </a:moveTo>
                  <a:cubicBezTo>
                    <a:pt x="0" y="70104"/>
                    <a:pt x="70231" y="0"/>
                    <a:pt x="156845" y="0"/>
                  </a:cubicBezTo>
                  <a:lnTo>
                    <a:pt x="3472434" y="0"/>
                  </a:lnTo>
                  <a:cubicBezTo>
                    <a:pt x="3559048" y="0"/>
                    <a:pt x="3629279" y="70104"/>
                    <a:pt x="3629279" y="156464"/>
                  </a:cubicBezTo>
                  <a:lnTo>
                    <a:pt x="3629279" y="2019046"/>
                  </a:lnTo>
                  <a:cubicBezTo>
                    <a:pt x="3629279" y="2105406"/>
                    <a:pt x="3559048" y="2175510"/>
                    <a:pt x="3472434" y="2175510"/>
                  </a:cubicBezTo>
                  <a:lnTo>
                    <a:pt x="156845" y="2175510"/>
                  </a:lnTo>
                  <a:cubicBezTo>
                    <a:pt x="70231" y="2175510"/>
                    <a:pt x="0" y="2105406"/>
                    <a:pt x="0" y="2019046"/>
                  </a:cubicBezTo>
                  <a:close/>
                </a:path>
              </a:pathLst>
            </a:custGeom>
            <a:solidFill>
              <a:srgbClr val="CCEEFF"/>
            </a:solidFill>
          </p:spPr>
        </p:sp>
        <p:sp>
          <p:nvSpPr>
            <p:cNvPr name="Freeform 10" id="10"/>
            <p:cNvSpPr/>
            <p:nvPr/>
          </p:nvSpPr>
          <p:spPr>
            <a:xfrm flipH="false" flipV="false" rot="0">
              <a:off x="0" y="0"/>
              <a:ext cx="3641979" cy="2188210"/>
            </a:xfrm>
            <a:custGeom>
              <a:avLst/>
              <a:gdLst/>
              <a:ahLst/>
              <a:cxnLst/>
              <a:rect r="r" b="b" t="t" l="l"/>
              <a:pathLst>
                <a:path h="2188210" w="3641979">
                  <a:moveTo>
                    <a:pt x="0" y="162814"/>
                  </a:moveTo>
                  <a:cubicBezTo>
                    <a:pt x="0" y="72898"/>
                    <a:pt x="73025" y="0"/>
                    <a:pt x="163195" y="0"/>
                  </a:cubicBezTo>
                  <a:lnTo>
                    <a:pt x="3478784" y="0"/>
                  </a:lnTo>
                  <a:lnTo>
                    <a:pt x="3478784" y="6350"/>
                  </a:lnTo>
                  <a:lnTo>
                    <a:pt x="3478784" y="0"/>
                  </a:lnTo>
                  <a:cubicBezTo>
                    <a:pt x="3568827" y="0"/>
                    <a:pt x="3641979" y="72898"/>
                    <a:pt x="3641979" y="162814"/>
                  </a:cubicBezTo>
                  <a:lnTo>
                    <a:pt x="3635629" y="162814"/>
                  </a:lnTo>
                  <a:lnTo>
                    <a:pt x="3641979" y="162814"/>
                  </a:lnTo>
                  <a:lnTo>
                    <a:pt x="3641979" y="2025396"/>
                  </a:lnTo>
                  <a:lnTo>
                    <a:pt x="3635629" y="2025396"/>
                  </a:lnTo>
                  <a:lnTo>
                    <a:pt x="3641979" y="2025396"/>
                  </a:lnTo>
                  <a:cubicBezTo>
                    <a:pt x="3641979" y="2115312"/>
                    <a:pt x="3568954" y="2188210"/>
                    <a:pt x="3478784" y="2188210"/>
                  </a:cubicBezTo>
                  <a:lnTo>
                    <a:pt x="3478784" y="2181860"/>
                  </a:lnTo>
                  <a:lnTo>
                    <a:pt x="3478784" y="2188210"/>
                  </a:lnTo>
                  <a:lnTo>
                    <a:pt x="163195" y="2188210"/>
                  </a:lnTo>
                  <a:lnTo>
                    <a:pt x="163195" y="2181860"/>
                  </a:lnTo>
                  <a:lnTo>
                    <a:pt x="163195" y="2188210"/>
                  </a:lnTo>
                  <a:cubicBezTo>
                    <a:pt x="73025" y="2188210"/>
                    <a:pt x="0" y="2115312"/>
                    <a:pt x="0" y="2025396"/>
                  </a:cubicBezTo>
                  <a:lnTo>
                    <a:pt x="0" y="162814"/>
                  </a:lnTo>
                  <a:lnTo>
                    <a:pt x="6350" y="162814"/>
                  </a:lnTo>
                  <a:lnTo>
                    <a:pt x="0" y="162814"/>
                  </a:lnTo>
                  <a:moveTo>
                    <a:pt x="12700" y="162814"/>
                  </a:moveTo>
                  <a:lnTo>
                    <a:pt x="12700" y="2025396"/>
                  </a:lnTo>
                  <a:lnTo>
                    <a:pt x="6350" y="2025396"/>
                  </a:lnTo>
                  <a:lnTo>
                    <a:pt x="12700" y="2025396"/>
                  </a:lnTo>
                  <a:cubicBezTo>
                    <a:pt x="12700" y="2108200"/>
                    <a:pt x="80010" y="2175510"/>
                    <a:pt x="163195" y="2175510"/>
                  </a:cubicBezTo>
                  <a:lnTo>
                    <a:pt x="3478784" y="2175510"/>
                  </a:lnTo>
                  <a:cubicBezTo>
                    <a:pt x="3561842" y="2175510"/>
                    <a:pt x="3629279" y="2108327"/>
                    <a:pt x="3629279" y="2025396"/>
                  </a:cubicBezTo>
                  <a:lnTo>
                    <a:pt x="3629279" y="162814"/>
                  </a:lnTo>
                  <a:cubicBezTo>
                    <a:pt x="3629279" y="79883"/>
                    <a:pt x="3561969" y="12700"/>
                    <a:pt x="3478784" y="12700"/>
                  </a:cubicBezTo>
                  <a:lnTo>
                    <a:pt x="163195" y="12700"/>
                  </a:lnTo>
                  <a:lnTo>
                    <a:pt x="163195" y="6350"/>
                  </a:lnTo>
                  <a:lnTo>
                    <a:pt x="163195" y="12700"/>
                  </a:lnTo>
                  <a:cubicBezTo>
                    <a:pt x="80010" y="12700"/>
                    <a:pt x="12700" y="79883"/>
                    <a:pt x="12700" y="162814"/>
                  </a:cubicBezTo>
                  <a:close/>
                </a:path>
              </a:pathLst>
            </a:custGeom>
            <a:solidFill>
              <a:srgbClr val="B2D4E5"/>
            </a:solidFill>
          </p:spPr>
        </p:sp>
      </p:grpSp>
      <p:grpSp>
        <p:nvGrpSpPr>
          <p:cNvPr name="Group 11" id="11"/>
          <p:cNvGrpSpPr/>
          <p:nvPr/>
        </p:nvGrpSpPr>
        <p:grpSpPr>
          <a:xfrm rot="0">
            <a:off x="2142381" y="2814042"/>
            <a:ext cx="392757" cy="490984"/>
            <a:chOff x="0" y="0"/>
            <a:chExt cx="523677" cy="654645"/>
          </a:xfrm>
        </p:grpSpPr>
        <p:sp>
          <p:nvSpPr>
            <p:cNvPr name="Freeform 12" id="12"/>
            <p:cNvSpPr/>
            <p:nvPr/>
          </p:nvSpPr>
          <p:spPr>
            <a:xfrm flipH="false" flipV="false" rot="0">
              <a:off x="0" y="0"/>
              <a:ext cx="523677" cy="654645"/>
            </a:xfrm>
            <a:custGeom>
              <a:avLst/>
              <a:gdLst/>
              <a:ahLst/>
              <a:cxnLst/>
              <a:rect r="r" b="b" t="t" l="l"/>
              <a:pathLst>
                <a:path h="654645" w="523677">
                  <a:moveTo>
                    <a:pt x="0" y="0"/>
                  </a:moveTo>
                  <a:lnTo>
                    <a:pt x="523677" y="0"/>
                  </a:lnTo>
                  <a:lnTo>
                    <a:pt x="523677" y="654645"/>
                  </a:lnTo>
                  <a:lnTo>
                    <a:pt x="0" y="654645"/>
                  </a:lnTo>
                  <a:close/>
                </a:path>
              </a:pathLst>
            </a:custGeom>
            <a:solidFill>
              <a:srgbClr val="000000">
                <a:alpha val="0"/>
              </a:srgbClr>
            </a:solidFill>
          </p:spPr>
        </p:sp>
        <p:sp>
          <p:nvSpPr>
            <p:cNvPr name="TextBox 13" id="13"/>
            <p:cNvSpPr txBox="true"/>
            <p:nvPr/>
          </p:nvSpPr>
          <p:spPr>
            <a:xfrm>
              <a:off x="0" y="-123825"/>
              <a:ext cx="523677" cy="778470"/>
            </a:xfrm>
            <a:prstGeom prst="rect">
              <a:avLst/>
            </a:prstGeom>
          </p:spPr>
          <p:txBody>
            <a:bodyPr anchor="t" rtlCol="false" tIns="0" lIns="0" bIns="0" rIns="0"/>
            <a:lstStyle/>
            <a:p>
              <a:pPr algn="ctr">
                <a:lnSpc>
                  <a:spcPts val="4937"/>
                </a:lnSpc>
              </a:pPr>
              <a:r>
                <a:rPr lang="en-US" sz="3062">
                  <a:solidFill>
                    <a:srgbClr val="272525"/>
                  </a:solidFill>
                  <a:latin typeface="Petrona"/>
                  <a:ea typeface="Petrona"/>
                  <a:cs typeface="Petrona"/>
                  <a:sym typeface="Petrona"/>
                </a:rPr>
                <a:t>1</a:t>
              </a:r>
            </a:p>
          </p:txBody>
        </p:sp>
      </p:grpSp>
      <p:grpSp>
        <p:nvGrpSpPr>
          <p:cNvPr name="Group 14" id="14"/>
          <p:cNvGrpSpPr/>
          <p:nvPr/>
        </p:nvGrpSpPr>
        <p:grpSpPr>
          <a:xfrm rot="0">
            <a:off x="3979069" y="2523084"/>
            <a:ext cx="3666976" cy="458391"/>
            <a:chOff x="0" y="0"/>
            <a:chExt cx="4889302" cy="611188"/>
          </a:xfrm>
        </p:grpSpPr>
        <p:sp>
          <p:nvSpPr>
            <p:cNvPr name="Freeform 15" id="15"/>
            <p:cNvSpPr/>
            <p:nvPr/>
          </p:nvSpPr>
          <p:spPr>
            <a:xfrm flipH="false" flipV="false" rot="0">
              <a:off x="0" y="0"/>
              <a:ext cx="4889302" cy="611188"/>
            </a:xfrm>
            <a:custGeom>
              <a:avLst/>
              <a:gdLst/>
              <a:ahLst/>
              <a:cxnLst/>
              <a:rect r="r" b="b" t="t" l="l"/>
              <a:pathLst>
                <a:path h="611188" w="4889302">
                  <a:moveTo>
                    <a:pt x="0" y="0"/>
                  </a:moveTo>
                  <a:lnTo>
                    <a:pt x="4889302" y="0"/>
                  </a:lnTo>
                  <a:lnTo>
                    <a:pt x="4889302" y="611188"/>
                  </a:lnTo>
                  <a:lnTo>
                    <a:pt x="0" y="611188"/>
                  </a:lnTo>
                  <a:close/>
                </a:path>
              </a:pathLst>
            </a:custGeom>
            <a:solidFill>
              <a:srgbClr val="000000">
                <a:alpha val="0"/>
              </a:srgbClr>
            </a:solidFill>
          </p:spPr>
        </p:sp>
        <p:sp>
          <p:nvSpPr>
            <p:cNvPr name="TextBox 16" id="16"/>
            <p:cNvSpPr txBox="true"/>
            <p:nvPr/>
          </p:nvSpPr>
          <p:spPr>
            <a:xfrm>
              <a:off x="0" y="-19050"/>
              <a:ext cx="4889302" cy="630238"/>
            </a:xfrm>
            <a:prstGeom prst="rect">
              <a:avLst/>
            </a:prstGeom>
          </p:spPr>
          <p:txBody>
            <a:bodyPr anchor="t" rtlCol="false" tIns="0" lIns="0" bIns="0" rIns="0"/>
            <a:lstStyle/>
            <a:p>
              <a:pPr algn="l">
                <a:lnSpc>
                  <a:spcPts val="3562"/>
                </a:lnSpc>
              </a:pPr>
              <a:r>
                <a:rPr lang="en-US" sz="2874">
                  <a:solidFill>
                    <a:srgbClr val="272525"/>
                  </a:solidFill>
                  <a:latin typeface="Petrona"/>
                  <a:ea typeface="Petrona"/>
                  <a:cs typeface="Petrona"/>
                  <a:sym typeface="Petrona"/>
                </a:rPr>
                <a:t>Access Agents</a:t>
              </a:r>
            </a:p>
          </p:txBody>
        </p:sp>
      </p:grpSp>
      <p:grpSp>
        <p:nvGrpSpPr>
          <p:cNvPr name="Group 17" id="17"/>
          <p:cNvGrpSpPr/>
          <p:nvPr/>
        </p:nvGrpSpPr>
        <p:grpSpPr>
          <a:xfrm rot="0">
            <a:off x="3979069" y="3149054"/>
            <a:ext cx="7276505" cy="446931"/>
            <a:chOff x="0" y="0"/>
            <a:chExt cx="9702007" cy="595908"/>
          </a:xfrm>
        </p:grpSpPr>
        <p:sp>
          <p:nvSpPr>
            <p:cNvPr name="Freeform 18" id="18"/>
            <p:cNvSpPr/>
            <p:nvPr/>
          </p:nvSpPr>
          <p:spPr>
            <a:xfrm flipH="false" flipV="false" rot="0">
              <a:off x="0" y="0"/>
              <a:ext cx="9702007" cy="595908"/>
            </a:xfrm>
            <a:custGeom>
              <a:avLst/>
              <a:gdLst/>
              <a:ahLst/>
              <a:cxnLst/>
              <a:rect r="r" b="b" t="t" l="l"/>
              <a:pathLst>
                <a:path h="595908" w="9702007">
                  <a:moveTo>
                    <a:pt x="0" y="0"/>
                  </a:moveTo>
                  <a:lnTo>
                    <a:pt x="9702007" y="0"/>
                  </a:lnTo>
                  <a:lnTo>
                    <a:pt x="9702007" y="595908"/>
                  </a:lnTo>
                  <a:lnTo>
                    <a:pt x="0" y="595908"/>
                  </a:lnTo>
                  <a:close/>
                </a:path>
              </a:pathLst>
            </a:custGeom>
            <a:solidFill>
              <a:srgbClr val="000000">
                <a:alpha val="0"/>
              </a:srgbClr>
            </a:solidFill>
          </p:spPr>
        </p:sp>
        <p:sp>
          <p:nvSpPr>
            <p:cNvPr name="TextBox 19" id="19"/>
            <p:cNvSpPr txBox="true"/>
            <p:nvPr/>
          </p:nvSpPr>
          <p:spPr>
            <a:xfrm>
              <a:off x="0" y="-85725"/>
              <a:ext cx="9702007" cy="681633"/>
            </a:xfrm>
            <a:prstGeom prst="rect">
              <a:avLst/>
            </a:prstGeom>
          </p:spPr>
          <p:txBody>
            <a:bodyPr anchor="t" rtlCol="false" tIns="0" lIns="0" bIns="0" rIns="0"/>
            <a:lstStyle/>
            <a:p>
              <a:pPr algn="l">
                <a:lnSpc>
                  <a:spcPts val="3500"/>
                </a:lnSpc>
              </a:pPr>
              <a:r>
                <a:rPr lang="en-US" sz="2187">
                  <a:solidFill>
                    <a:srgbClr val="272525"/>
                  </a:solidFill>
                  <a:latin typeface="Inter"/>
                  <a:ea typeface="Inter"/>
                  <a:cs typeface="Inter"/>
                  <a:sym typeface="Inter"/>
                </a:rPr>
                <a:t>Quickly access and manage users classified as agents.</a:t>
              </a:r>
            </a:p>
          </p:txBody>
        </p:sp>
      </p:grpSp>
      <p:grpSp>
        <p:nvGrpSpPr>
          <p:cNvPr name="Group 20" id="20"/>
          <p:cNvGrpSpPr/>
          <p:nvPr/>
        </p:nvGrpSpPr>
        <p:grpSpPr>
          <a:xfrm rot="0">
            <a:off x="3839319" y="3856285"/>
            <a:ext cx="13331279" cy="19050"/>
            <a:chOff x="0" y="0"/>
            <a:chExt cx="17775038" cy="25400"/>
          </a:xfrm>
        </p:grpSpPr>
        <p:sp>
          <p:nvSpPr>
            <p:cNvPr name="Freeform 21" id="21"/>
            <p:cNvSpPr/>
            <p:nvPr/>
          </p:nvSpPr>
          <p:spPr>
            <a:xfrm flipH="false" flipV="false" rot="0">
              <a:off x="0" y="0"/>
              <a:ext cx="17775047" cy="25400"/>
            </a:xfrm>
            <a:custGeom>
              <a:avLst/>
              <a:gdLst/>
              <a:ahLst/>
              <a:cxnLst/>
              <a:rect r="r" b="b" t="t" l="l"/>
              <a:pathLst>
                <a:path h="25400" w="17775047">
                  <a:moveTo>
                    <a:pt x="0" y="12700"/>
                  </a:moveTo>
                  <a:cubicBezTo>
                    <a:pt x="0" y="5715"/>
                    <a:pt x="5715" y="0"/>
                    <a:pt x="12700" y="0"/>
                  </a:cubicBezTo>
                  <a:lnTo>
                    <a:pt x="17762347" y="0"/>
                  </a:lnTo>
                  <a:cubicBezTo>
                    <a:pt x="17769332" y="0"/>
                    <a:pt x="17775047" y="5715"/>
                    <a:pt x="17775047" y="12700"/>
                  </a:cubicBezTo>
                  <a:cubicBezTo>
                    <a:pt x="17775047" y="19685"/>
                    <a:pt x="17769332" y="25400"/>
                    <a:pt x="17762347" y="25400"/>
                  </a:cubicBezTo>
                  <a:lnTo>
                    <a:pt x="12700" y="25400"/>
                  </a:lnTo>
                  <a:cubicBezTo>
                    <a:pt x="5715" y="25400"/>
                    <a:pt x="0" y="19685"/>
                    <a:pt x="0" y="12700"/>
                  </a:cubicBezTo>
                  <a:close/>
                </a:path>
              </a:pathLst>
            </a:custGeom>
            <a:solidFill>
              <a:srgbClr val="B2D4E5"/>
            </a:solidFill>
          </p:spPr>
        </p:sp>
      </p:grpSp>
      <p:grpSp>
        <p:nvGrpSpPr>
          <p:cNvPr name="Group 22" id="22"/>
          <p:cNvGrpSpPr/>
          <p:nvPr/>
        </p:nvGrpSpPr>
        <p:grpSpPr>
          <a:xfrm rot="0">
            <a:off x="973039" y="4010174"/>
            <a:ext cx="5453509" cy="1641127"/>
            <a:chOff x="0" y="0"/>
            <a:chExt cx="7271345" cy="2188170"/>
          </a:xfrm>
        </p:grpSpPr>
        <p:sp>
          <p:nvSpPr>
            <p:cNvPr name="Freeform 23" id="23"/>
            <p:cNvSpPr/>
            <p:nvPr/>
          </p:nvSpPr>
          <p:spPr>
            <a:xfrm flipH="false" flipV="false" rot="0">
              <a:off x="6350" y="6350"/>
              <a:ext cx="7258685" cy="2175510"/>
            </a:xfrm>
            <a:custGeom>
              <a:avLst/>
              <a:gdLst/>
              <a:ahLst/>
              <a:cxnLst/>
              <a:rect r="r" b="b" t="t" l="l"/>
              <a:pathLst>
                <a:path h="2175510" w="7258685">
                  <a:moveTo>
                    <a:pt x="0" y="156464"/>
                  </a:moveTo>
                  <a:cubicBezTo>
                    <a:pt x="0" y="70104"/>
                    <a:pt x="70358" y="0"/>
                    <a:pt x="157099" y="0"/>
                  </a:cubicBezTo>
                  <a:lnTo>
                    <a:pt x="7101586" y="0"/>
                  </a:lnTo>
                  <a:cubicBezTo>
                    <a:pt x="7188327" y="0"/>
                    <a:pt x="7258685" y="70104"/>
                    <a:pt x="7258685" y="156464"/>
                  </a:cubicBezTo>
                  <a:lnTo>
                    <a:pt x="7258685" y="2019046"/>
                  </a:lnTo>
                  <a:cubicBezTo>
                    <a:pt x="7258685" y="2105406"/>
                    <a:pt x="7188327" y="2175510"/>
                    <a:pt x="7101586" y="2175510"/>
                  </a:cubicBezTo>
                  <a:lnTo>
                    <a:pt x="157099" y="2175510"/>
                  </a:lnTo>
                  <a:cubicBezTo>
                    <a:pt x="70358" y="2175510"/>
                    <a:pt x="0" y="2105406"/>
                    <a:pt x="0" y="2019046"/>
                  </a:cubicBezTo>
                  <a:close/>
                </a:path>
              </a:pathLst>
            </a:custGeom>
            <a:solidFill>
              <a:srgbClr val="CCEEFF"/>
            </a:solidFill>
          </p:spPr>
        </p:sp>
        <p:sp>
          <p:nvSpPr>
            <p:cNvPr name="Freeform 24" id="24"/>
            <p:cNvSpPr/>
            <p:nvPr/>
          </p:nvSpPr>
          <p:spPr>
            <a:xfrm flipH="false" flipV="false" rot="0">
              <a:off x="0" y="0"/>
              <a:ext cx="7271385" cy="2188210"/>
            </a:xfrm>
            <a:custGeom>
              <a:avLst/>
              <a:gdLst/>
              <a:ahLst/>
              <a:cxnLst/>
              <a:rect r="r" b="b" t="t" l="l"/>
              <a:pathLst>
                <a:path h="2188210" w="7271385">
                  <a:moveTo>
                    <a:pt x="0" y="162814"/>
                  </a:moveTo>
                  <a:cubicBezTo>
                    <a:pt x="0" y="72898"/>
                    <a:pt x="73152" y="0"/>
                    <a:pt x="163449" y="0"/>
                  </a:cubicBezTo>
                  <a:lnTo>
                    <a:pt x="7107936" y="0"/>
                  </a:lnTo>
                  <a:lnTo>
                    <a:pt x="7107936" y="6350"/>
                  </a:lnTo>
                  <a:lnTo>
                    <a:pt x="7107936" y="0"/>
                  </a:lnTo>
                  <a:cubicBezTo>
                    <a:pt x="7198233" y="0"/>
                    <a:pt x="7271385" y="72898"/>
                    <a:pt x="7271385" y="162814"/>
                  </a:cubicBezTo>
                  <a:lnTo>
                    <a:pt x="7265035" y="162814"/>
                  </a:lnTo>
                  <a:lnTo>
                    <a:pt x="7271385" y="162814"/>
                  </a:lnTo>
                  <a:lnTo>
                    <a:pt x="7271385" y="2025396"/>
                  </a:lnTo>
                  <a:lnTo>
                    <a:pt x="7265035" y="2025396"/>
                  </a:lnTo>
                  <a:lnTo>
                    <a:pt x="7271385" y="2025396"/>
                  </a:lnTo>
                  <a:cubicBezTo>
                    <a:pt x="7271385" y="2115312"/>
                    <a:pt x="7198233" y="2188210"/>
                    <a:pt x="7107936" y="2188210"/>
                  </a:cubicBezTo>
                  <a:lnTo>
                    <a:pt x="7107936" y="2181860"/>
                  </a:lnTo>
                  <a:lnTo>
                    <a:pt x="7107936" y="2188210"/>
                  </a:lnTo>
                  <a:lnTo>
                    <a:pt x="163449" y="2188210"/>
                  </a:lnTo>
                  <a:lnTo>
                    <a:pt x="163449" y="2181860"/>
                  </a:lnTo>
                  <a:lnTo>
                    <a:pt x="163449" y="2188210"/>
                  </a:lnTo>
                  <a:cubicBezTo>
                    <a:pt x="73152" y="2188210"/>
                    <a:pt x="0" y="2115312"/>
                    <a:pt x="0" y="2025396"/>
                  </a:cubicBezTo>
                  <a:lnTo>
                    <a:pt x="0" y="162814"/>
                  </a:lnTo>
                  <a:lnTo>
                    <a:pt x="6350" y="162814"/>
                  </a:lnTo>
                  <a:lnTo>
                    <a:pt x="0" y="162814"/>
                  </a:lnTo>
                  <a:moveTo>
                    <a:pt x="12700" y="162814"/>
                  </a:moveTo>
                  <a:lnTo>
                    <a:pt x="12700" y="2025396"/>
                  </a:lnTo>
                  <a:lnTo>
                    <a:pt x="6350" y="2025396"/>
                  </a:lnTo>
                  <a:lnTo>
                    <a:pt x="12700" y="2025396"/>
                  </a:lnTo>
                  <a:cubicBezTo>
                    <a:pt x="12700" y="2108200"/>
                    <a:pt x="80137" y="2175510"/>
                    <a:pt x="163449" y="2175510"/>
                  </a:cubicBezTo>
                  <a:lnTo>
                    <a:pt x="7107936" y="2175510"/>
                  </a:lnTo>
                  <a:cubicBezTo>
                    <a:pt x="7191248" y="2175510"/>
                    <a:pt x="7258685" y="2108327"/>
                    <a:pt x="7258685" y="2025396"/>
                  </a:cubicBezTo>
                  <a:lnTo>
                    <a:pt x="7258685" y="162814"/>
                  </a:lnTo>
                  <a:cubicBezTo>
                    <a:pt x="7258685" y="79883"/>
                    <a:pt x="7191121" y="12700"/>
                    <a:pt x="7107936" y="12700"/>
                  </a:cubicBezTo>
                  <a:lnTo>
                    <a:pt x="163449" y="12700"/>
                  </a:lnTo>
                  <a:lnTo>
                    <a:pt x="163449" y="6350"/>
                  </a:lnTo>
                  <a:lnTo>
                    <a:pt x="163449" y="12700"/>
                  </a:lnTo>
                  <a:cubicBezTo>
                    <a:pt x="80137" y="12700"/>
                    <a:pt x="12700" y="79883"/>
                    <a:pt x="12700" y="162814"/>
                  </a:cubicBezTo>
                  <a:close/>
                </a:path>
              </a:pathLst>
            </a:custGeom>
            <a:solidFill>
              <a:srgbClr val="B2D4E5"/>
            </a:solidFill>
          </p:spPr>
        </p:sp>
      </p:grpSp>
      <p:grpSp>
        <p:nvGrpSpPr>
          <p:cNvPr name="Group 25" id="25"/>
          <p:cNvGrpSpPr/>
          <p:nvPr/>
        </p:nvGrpSpPr>
        <p:grpSpPr>
          <a:xfrm rot="0">
            <a:off x="3503414" y="4585246"/>
            <a:ext cx="392758" cy="490984"/>
            <a:chOff x="0" y="0"/>
            <a:chExt cx="523677" cy="654645"/>
          </a:xfrm>
        </p:grpSpPr>
        <p:sp>
          <p:nvSpPr>
            <p:cNvPr name="Freeform 26" id="26"/>
            <p:cNvSpPr/>
            <p:nvPr/>
          </p:nvSpPr>
          <p:spPr>
            <a:xfrm flipH="false" flipV="false" rot="0">
              <a:off x="0" y="0"/>
              <a:ext cx="523677" cy="654645"/>
            </a:xfrm>
            <a:custGeom>
              <a:avLst/>
              <a:gdLst/>
              <a:ahLst/>
              <a:cxnLst/>
              <a:rect r="r" b="b" t="t" l="l"/>
              <a:pathLst>
                <a:path h="654645" w="523677">
                  <a:moveTo>
                    <a:pt x="0" y="0"/>
                  </a:moveTo>
                  <a:lnTo>
                    <a:pt x="523677" y="0"/>
                  </a:lnTo>
                  <a:lnTo>
                    <a:pt x="523677" y="654645"/>
                  </a:lnTo>
                  <a:lnTo>
                    <a:pt x="0" y="654645"/>
                  </a:lnTo>
                  <a:close/>
                </a:path>
              </a:pathLst>
            </a:custGeom>
            <a:solidFill>
              <a:srgbClr val="000000">
                <a:alpha val="0"/>
              </a:srgbClr>
            </a:solidFill>
          </p:spPr>
        </p:sp>
        <p:sp>
          <p:nvSpPr>
            <p:cNvPr name="TextBox 27" id="27"/>
            <p:cNvSpPr txBox="true"/>
            <p:nvPr/>
          </p:nvSpPr>
          <p:spPr>
            <a:xfrm>
              <a:off x="0" y="-123825"/>
              <a:ext cx="523677" cy="778470"/>
            </a:xfrm>
            <a:prstGeom prst="rect">
              <a:avLst/>
            </a:prstGeom>
          </p:spPr>
          <p:txBody>
            <a:bodyPr anchor="t" rtlCol="false" tIns="0" lIns="0" bIns="0" rIns="0"/>
            <a:lstStyle/>
            <a:p>
              <a:pPr algn="ctr">
                <a:lnSpc>
                  <a:spcPts val="4937"/>
                </a:lnSpc>
              </a:pPr>
              <a:r>
                <a:rPr lang="en-US" sz="3062">
                  <a:solidFill>
                    <a:srgbClr val="272525"/>
                  </a:solidFill>
                  <a:latin typeface="Petrona"/>
                  <a:ea typeface="Petrona"/>
                  <a:cs typeface="Petrona"/>
                  <a:sym typeface="Petrona"/>
                </a:rPr>
                <a:t>2</a:t>
              </a:r>
            </a:p>
          </p:txBody>
        </p:sp>
      </p:grpSp>
      <p:grpSp>
        <p:nvGrpSpPr>
          <p:cNvPr name="Group 28" id="28"/>
          <p:cNvGrpSpPr/>
          <p:nvPr/>
        </p:nvGrpSpPr>
        <p:grpSpPr>
          <a:xfrm rot="0">
            <a:off x="6701135" y="4294286"/>
            <a:ext cx="3666976" cy="458391"/>
            <a:chOff x="0" y="0"/>
            <a:chExt cx="4889302" cy="611188"/>
          </a:xfrm>
        </p:grpSpPr>
        <p:sp>
          <p:nvSpPr>
            <p:cNvPr name="Freeform 29" id="29"/>
            <p:cNvSpPr/>
            <p:nvPr/>
          </p:nvSpPr>
          <p:spPr>
            <a:xfrm flipH="false" flipV="false" rot="0">
              <a:off x="0" y="0"/>
              <a:ext cx="4889302" cy="611188"/>
            </a:xfrm>
            <a:custGeom>
              <a:avLst/>
              <a:gdLst/>
              <a:ahLst/>
              <a:cxnLst/>
              <a:rect r="r" b="b" t="t" l="l"/>
              <a:pathLst>
                <a:path h="611188" w="4889302">
                  <a:moveTo>
                    <a:pt x="0" y="0"/>
                  </a:moveTo>
                  <a:lnTo>
                    <a:pt x="4889302" y="0"/>
                  </a:lnTo>
                  <a:lnTo>
                    <a:pt x="4889302" y="611188"/>
                  </a:lnTo>
                  <a:lnTo>
                    <a:pt x="0" y="611188"/>
                  </a:lnTo>
                  <a:close/>
                </a:path>
              </a:pathLst>
            </a:custGeom>
            <a:solidFill>
              <a:srgbClr val="000000">
                <a:alpha val="0"/>
              </a:srgbClr>
            </a:solidFill>
          </p:spPr>
        </p:sp>
        <p:sp>
          <p:nvSpPr>
            <p:cNvPr name="TextBox 30" id="30"/>
            <p:cNvSpPr txBox="true"/>
            <p:nvPr/>
          </p:nvSpPr>
          <p:spPr>
            <a:xfrm>
              <a:off x="0" y="-19050"/>
              <a:ext cx="4889302" cy="630238"/>
            </a:xfrm>
            <a:prstGeom prst="rect">
              <a:avLst/>
            </a:prstGeom>
          </p:spPr>
          <p:txBody>
            <a:bodyPr anchor="t" rtlCol="false" tIns="0" lIns="0" bIns="0" rIns="0"/>
            <a:lstStyle/>
            <a:p>
              <a:pPr algn="l">
                <a:lnSpc>
                  <a:spcPts val="3562"/>
                </a:lnSpc>
              </a:pPr>
              <a:r>
                <a:rPr lang="en-US" sz="2874">
                  <a:solidFill>
                    <a:srgbClr val="272525"/>
                  </a:solidFill>
                  <a:latin typeface="Petrona"/>
                  <a:ea typeface="Petrona"/>
                  <a:cs typeface="Petrona"/>
                  <a:sym typeface="Petrona"/>
                </a:rPr>
                <a:t>Task Assignment</a:t>
              </a:r>
            </a:p>
          </p:txBody>
        </p:sp>
      </p:grpSp>
      <p:grpSp>
        <p:nvGrpSpPr>
          <p:cNvPr name="Group 31" id="31"/>
          <p:cNvGrpSpPr/>
          <p:nvPr/>
        </p:nvGrpSpPr>
        <p:grpSpPr>
          <a:xfrm rot="0">
            <a:off x="6701135" y="4920257"/>
            <a:ext cx="7947720" cy="446931"/>
            <a:chOff x="0" y="0"/>
            <a:chExt cx="10596960" cy="595908"/>
          </a:xfrm>
        </p:grpSpPr>
        <p:sp>
          <p:nvSpPr>
            <p:cNvPr name="Freeform 32" id="32"/>
            <p:cNvSpPr/>
            <p:nvPr/>
          </p:nvSpPr>
          <p:spPr>
            <a:xfrm flipH="false" flipV="false" rot="0">
              <a:off x="0" y="0"/>
              <a:ext cx="10596960" cy="595908"/>
            </a:xfrm>
            <a:custGeom>
              <a:avLst/>
              <a:gdLst/>
              <a:ahLst/>
              <a:cxnLst/>
              <a:rect r="r" b="b" t="t" l="l"/>
              <a:pathLst>
                <a:path h="595908" w="10596960">
                  <a:moveTo>
                    <a:pt x="0" y="0"/>
                  </a:moveTo>
                  <a:lnTo>
                    <a:pt x="10596960" y="0"/>
                  </a:lnTo>
                  <a:lnTo>
                    <a:pt x="10596960" y="595908"/>
                  </a:lnTo>
                  <a:lnTo>
                    <a:pt x="0" y="595908"/>
                  </a:lnTo>
                  <a:close/>
                </a:path>
              </a:pathLst>
            </a:custGeom>
            <a:solidFill>
              <a:srgbClr val="000000">
                <a:alpha val="0"/>
              </a:srgbClr>
            </a:solidFill>
          </p:spPr>
        </p:sp>
        <p:sp>
          <p:nvSpPr>
            <p:cNvPr name="TextBox 33" id="33"/>
            <p:cNvSpPr txBox="true"/>
            <p:nvPr/>
          </p:nvSpPr>
          <p:spPr>
            <a:xfrm>
              <a:off x="0" y="-85725"/>
              <a:ext cx="10596960" cy="681633"/>
            </a:xfrm>
            <a:prstGeom prst="rect">
              <a:avLst/>
            </a:prstGeom>
          </p:spPr>
          <p:txBody>
            <a:bodyPr anchor="t" rtlCol="false" tIns="0" lIns="0" bIns="0" rIns="0"/>
            <a:lstStyle/>
            <a:p>
              <a:pPr algn="l">
                <a:lnSpc>
                  <a:spcPts val="3500"/>
                </a:lnSpc>
              </a:pPr>
              <a:r>
                <a:rPr lang="en-US" sz="2187">
                  <a:solidFill>
                    <a:srgbClr val="272525"/>
                  </a:solidFill>
                  <a:latin typeface="Inter"/>
                  <a:ea typeface="Inter"/>
                  <a:cs typeface="Inter"/>
                  <a:sym typeface="Inter"/>
                </a:rPr>
                <a:t>Efficiently assign tasks to agents for streamlined operations.</a:t>
              </a:r>
            </a:p>
          </p:txBody>
        </p:sp>
      </p:grpSp>
      <p:grpSp>
        <p:nvGrpSpPr>
          <p:cNvPr name="Group 34" id="34"/>
          <p:cNvGrpSpPr/>
          <p:nvPr/>
        </p:nvGrpSpPr>
        <p:grpSpPr>
          <a:xfrm rot="0">
            <a:off x="6561385" y="5627489"/>
            <a:ext cx="10609212" cy="19050"/>
            <a:chOff x="0" y="0"/>
            <a:chExt cx="14145617" cy="25400"/>
          </a:xfrm>
        </p:grpSpPr>
        <p:sp>
          <p:nvSpPr>
            <p:cNvPr name="Freeform 35" id="35"/>
            <p:cNvSpPr/>
            <p:nvPr/>
          </p:nvSpPr>
          <p:spPr>
            <a:xfrm flipH="false" flipV="false" rot="0">
              <a:off x="0" y="0"/>
              <a:ext cx="14145640" cy="25400"/>
            </a:xfrm>
            <a:custGeom>
              <a:avLst/>
              <a:gdLst/>
              <a:ahLst/>
              <a:cxnLst/>
              <a:rect r="r" b="b" t="t" l="l"/>
              <a:pathLst>
                <a:path h="25400" w="14145640">
                  <a:moveTo>
                    <a:pt x="0" y="12700"/>
                  </a:moveTo>
                  <a:cubicBezTo>
                    <a:pt x="0" y="5715"/>
                    <a:pt x="5715" y="0"/>
                    <a:pt x="12700" y="0"/>
                  </a:cubicBezTo>
                  <a:lnTo>
                    <a:pt x="14132940" y="0"/>
                  </a:lnTo>
                  <a:cubicBezTo>
                    <a:pt x="14139926" y="0"/>
                    <a:pt x="14145640" y="5715"/>
                    <a:pt x="14145640" y="12700"/>
                  </a:cubicBezTo>
                  <a:cubicBezTo>
                    <a:pt x="14145640" y="19685"/>
                    <a:pt x="14139926" y="25400"/>
                    <a:pt x="14132940" y="25400"/>
                  </a:cubicBezTo>
                  <a:lnTo>
                    <a:pt x="12700" y="25400"/>
                  </a:lnTo>
                  <a:cubicBezTo>
                    <a:pt x="5715" y="25400"/>
                    <a:pt x="0" y="19685"/>
                    <a:pt x="0" y="12700"/>
                  </a:cubicBezTo>
                  <a:close/>
                </a:path>
              </a:pathLst>
            </a:custGeom>
            <a:solidFill>
              <a:srgbClr val="B2D4E5"/>
            </a:solidFill>
          </p:spPr>
        </p:sp>
      </p:grpSp>
      <p:grpSp>
        <p:nvGrpSpPr>
          <p:cNvPr name="Group 36" id="36"/>
          <p:cNvGrpSpPr/>
          <p:nvPr/>
        </p:nvGrpSpPr>
        <p:grpSpPr>
          <a:xfrm rot="0">
            <a:off x="973039" y="5781377"/>
            <a:ext cx="8175724" cy="1641127"/>
            <a:chOff x="0" y="0"/>
            <a:chExt cx="10900965" cy="2188170"/>
          </a:xfrm>
        </p:grpSpPr>
        <p:sp>
          <p:nvSpPr>
            <p:cNvPr name="Freeform 37" id="37"/>
            <p:cNvSpPr/>
            <p:nvPr/>
          </p:nvSpPr>
          <p:spPr>
            <a:xfrm flipH="false" flipV="false" rot="0">
              <a:off x="6350" y="6350"/>
              <a:ext cx="10888345" cy="2175510"/>
            </a:xfrm>
            <a:custGeom>
              <a:avLst/>
              <a:gdLst/>
              <a:ahLst/>
              <a:cxnLst/>
              <a:rect r="r" b="b" t="t" l="l"/>
              <a:pathLst>
                <a:path h="2175510" w="10888345">
                  <a:moveTo>
                    <a:pt x="0" y="156464"/>
                  </a:moveTo>
                  <a:cubicBezTo>
                    <a:pt x="0" y="70104"/>
                    <a:pt x="70358" y="0"/>
                    <a:pt x="157226" y="0"/>
                  </a:cubicBezTo>
                  <a:lnTo>
                    <a:pt x="10731119" y="0"/>
                  </a:lnTo>
                  <a:cubicBezTo>
                    <a:pt x="10817987" y="0"/>
                    <a:pt x="10888345" y="70104"/>
                    <a:pt x="10888345" y="156464"/>
                  </a:cubicBezTo>
                  <a:lnTo>
                    <a:pt x="10888345" y="2019046"/>
                  </a:lnTo>
                  <a:cubicBezTo>
                    <a:pt x="10888345" y="2105406"/>
                    <a:pt x="10817987" y="2175510"/>
                    <a:pt x="10731119" y="2175510"/>
                  </a:cubicBezTo>
                  <a:lnTo>
                    <a:pt x="157226" y="2175510"/>
                  </a:lnTo>
                  <a:cubicBezTo>
                    <a:pt x="70358" y="2175510"/>
                    <a:pt x="0" y="2105406"/>
                    <a:pt x="0" y="2019046"/>
                  </a:cubicBezTo>
                  <a:close/>
                </a:path>
              </a:pathLst>
            </a:custGeom>
            <a:solidFill>
              <a:srgbClr val="CCEEFF"/>
            </a:solidFill>
          </p:spPr>
        </p:sp>
        <p:sp>
          <p:nvSpPr>
            <p:cNvPr name="Freeform 38" id="38"/>
            <p:cNvSpPr/>
            <p:nvPr/>
          </p:nvSpPr>
          <p:spPr>
            <a:xfrm flipH="false" flipV="false" rot="0">
              <a:off x="0" y="0"/>
              <a:ext cx="10901045" cy="2188210"/>
            </a:xfrm>
            <a:custGeom>
              <a:avLst/>
              <a:gdLst/>
              <a:ahLst/>
              <a:cxnLst/>
              <a:rect r="r" b="b" t="t" l="l"/>
              <a:pathLst>
                <a:path h="2188210" w="10901045">
                  <a:moveTo>
                    <a:pt x="0" y="162814"/>
                  </a:moveTo>
                  <a:cubicBezTo>
                    <a:pt x="0" y="72898"/>
                    <a:pt x="73279" y="0"/>
                    <a:pt x="163576" y="0"/>
                  </a:cubicBezTo>
                  <a:lnTo>
                    <a:pt x="10737469" y="0"/>
                  </a:lnTo>
                  <a:lnTo>
                    <a:pt x="10737469" y="6350"/>
                  </a:lnTo>
                  <a:lnTo>
                    <a:pt x="10737469" y="0"/>
                  </a:lnTo>
                  <a:cubicBezTo>
                    <a:pt x="10827765" y="0"/>
                    <a:pt x="10901045" y="72898"/>
                    <a:pt x="10901045" y="162814"/>
                  </a:cubicBezTo>
                  <a:lnTo>
                    <a:pt x="10894695" y="162814"/>
                  </a:lnTo>
                  <a:lnTo>
                    <a:pt x="10901045" y="162814"/>
                  </a:lnTo>
                  <a:lnTo>
                    <a:pt x="10901045" y="2025396"/>
                  </a:lnTo>
                  <a:lnTo>
                    <a:pt x="10894695" y="2025396"/>
                  </a:lnTo>
                  <a:lnTo>
                    <a:pt x="10901045" y="2025396"/>
                  </a:lnTo>
                  <a:cubicBezTo>
                    <a:pt x="10901045" y="2115312"/>
                    <a:pt x="10827765" y="2188210"/>
                    <a:pt x="10737469" y="2188210"/>
                  </a:cubicBezTo>
                  <a:lnTo>
                    <a:pt x="10737469" y="2181860"/>
                  </a:lnTo>
                  <a:lnTo>
                    <a:pt x="10737469" y="2188210"/>
                  </a:lnTo>
                  <a:lnTo>
                    <a:pt x="163576" y="2188210"/>
                  </a:lnTo>
                  <a:lnTo>
                    <a:pt x="163576" y="2181860"/>
                  </a:lnTo>
                  <a:lnTo>
                    <a:pt x="163576" y="2188210"/>
                  </a:lnTo>
                  <a:cubicBezTo>
                    <a:pt x="73279" y="2188210"/>
                    <a:pt x="0" y="2115312"/>
                    <a:pt x="0" y="2025396"/>
                  </a:cubicBezTo>
                  <a:lnTo>
                    <a:pt x="0" y="162814"/>
                  </a:lnTo>
                  <a:lnTo>
                    <a:pt x="6350" y="162814"/>
                  </a:lnTo>
                  <a:lnTo>
                    <a:pt x="0" y="162814"/>
                  </a:lnTo>
                  <a:moveTo>
                    <a:pt x="12700" y="162814"/>
                  </a:moveTo>
                  <a:lnTo>
                    <a:pt x="12700" y="2025396"/>
                  </a:lnTo>
                  <a:lnTo>
                    <a:pt x="6350" y="2025396"/>
                  </a:lnTo>
                  <a:lnTo>
                    <a:pt x="12700" y="2025396"/>
                  </a:lnTo>
                  <a:cubicBezTo>
                    <a:pt x="12700" y="2108200"/>
                    <a:pt x="80264" y="2175510"/>
                    <a:pt x="163576" y="2175510"/>
                  </a:cubicBezTo>
                  <a:lnTo>
                    <a:pt x="10737469" y="2175510"/>
                  </a:lnTo>
                  <a:cubicBezTo>
                    <a:pt x="10820781" y="2175510"/>
                    <a:pt x="10888345" y="2108327"/>
                    <a:pt x="10888345" y="2025396"/>
                  </a:cubicBezTo>
                  <a:lnTo>
                    <a:pt x="10888345" y="162814"/>
                  </a:lnTo>
                  <a:cubicBezTo>
                    <a:pt x="10888218" y="79883"/>
                    <a:pt x="10820781" y="12700"/>
                    <a:pt x="10737469" y="12700"/>
                  </a:cubicBezTo>
                  <a:lnTo>
                    <a:pt x="163576" y="12700"/>
                  </a:lnTo>
                  <a:lnTo>
                    <a:pt x="163576" y="6350"/>
                  </a:lnTo>
                  <a:lnTo>
                    <a:pt x="163576" y="12700"/>
                  </a:lnTo>
                  <a:cubicBezTo>
                    <a:pt x="80264" y="12700"/>
                    <a:pt x="12700" y="79883"/>
                    <a:pt x="12700" y="162814"/>
                  </a:cubicBezTo>
                  <a:close/>
                </a:path>
              </a:pathLst>
            </a:custGeom>
            <a:solidFill>
              <a:srgbClr val="B2D4E5"/>
            </a:solidFill>
          </p:spPr>
        </p:sp>
      </p:grpSp>
      <p:grpSp>
        <p:nvGrpSpPr>
          <p:cNvPr name="Group 39" id="39"/>
          <p:cNvGrpSpPr/>
          <p:nvPr/>
        </p:nvGrpSpPr>
        <p:grpSpPr>
          <a:xfrm rot="0">
            <a:off x="4864448" y="6356449"/>
            <a:ext cx="392758" cy="490984"/>
            <a:chOff x="0" y="0"/>
            <a:chExt cx="523677" cy="654645"/>
          </a:xfrm>
        </p:grpSpPr>
        <p:sp>
          <p:nvSpPr>
            <p:cNvPr name="Freeform 40" id="40"/>
            <p:cNvSpPr/>
            <p:nvPr/>
          </p:nvSpPr>
          <p:spPr>
            <a:xfrm flipH="false" flipV="false" rot="0">
              <a:off x="0" y="0"/>
              <a:ext cx="523677" cy="654645"/>
            </a:xfrm>
            <a:custGeom>
              <a:avLst/>
              <a:gdLst/>
              <a:ahLst/>
              <a:cxnLst/>
              <a:rect r="r" b="b" t="t" l="l"/>
              <a:pathLst>
                <a:path h="654645" w="523677">
                  <a:moveTo>
                    <a:pt x="0" y="0"/>
                  </a:moveTo>
                  <a:lnTo>
                    <a:pt x="523677" y="0"/>
                  </a:lnTo>
                  <a:lnTo>
                    <a:pt x="523677" y="654645"/>
                  </a:lnTo>
                  <a:lnTo>
                    <a:pt x="0" y="654645"/>
                  </a:lnTo>
                  <a:close/>
                </a:path>
              </a:pathLst>
            </a:custGeom>
            <a:solidFill>
              <a:srgbClr val="000000">
                <a:alpha val="0"/>
              </a:srgbClr>
            </a:solidFill>
          </p:spPr>
        </p:sp>
        <p:sp>
          <p:nvSpPr>
            <p:cNvPr name="TextBox 41" id="41"/>
            <p:cNvSpPr txBox="true"/>
            <p:nvPr/>
          </p:nvSpPr>
          <p:spPr>
            <a:xfrm>
              <a:off x="0" y="-123825"/>
              <a:ext cx="523677" cy="778470"/>
            </a:xfrm>
            <a:prstGeom prst="rect">
              <a:avLst/>
            </a:prstGeom>
          </p:spPr>
          <p:txBody>
            <a:bodyPr anchor="t" rtlCol="false" tIns="0" lIns="0" bIns="0" rIns="0"/>
            <a:lstStyle/>
            <a:p>
              <a:pPr algn="ctr">
                <a:lnSpc>
                  <a:spcPts val="4937"/>
                </a:lnSpc>
              </a:pPr>
              <a:r>
                <a:rPr lang="en-US" sz="3062">
                  <a:solidFill>
                    <a:srgbClr val="272525"/>
                  </a:solidFill>
                  <a:latin typeface="Petrona"/>
                  <a:ea typeface="Petrona"/>
                  <a:cs typeface="Petrona"/>
                  <a:sym typeface="Petrona"/>
                </a:rPr>
                <a:t>3</a:t>
              </a:r>
            </a:p>
          </p:txBody>
        </p:sp>
      </p:grpSp>
      <p:grpSp>
        <p:nvGrpSpPr>
          <p:cNvPr name="Group 42" id="42"/>
          <p:cNvGrpSpPr/>
          <p:nvPr/>
        </p:nvGrpSpPr>
        <p:grpSpPr>
          <a:xfrm rot="0">
            <a:off x="9423350" y="6065490"/>
            <a:ext cx="3666976" cy="458391"/>
            <a:chOff x="0" y="0"/>
            <a:chExt cx="4889302" cy="611188"/>
          </a:xfrm>
        </p:grpSpPr>
        <p:sp>
          <p:nvSpPr>
            <p:cNvPr name="Freeform 43" id="43"/>
            <p:cNvSpPr/>
            <p:nvPr/>
          </p:nvSpPr>
          <p:spPr>
            <a:xfrm flipH="false" flipV="false" rot="0">
              <a:off x="0" y="0"/>
              <a:ext cx="4889302" cy="611188"/>
            </a:xfrm>
            <a:custGeom>
              <a:avLst/>
              <a:gdLst/>
              <a:ahLst/>
              <a:cxnLst/>
              <a:rect r="r" b="b" t="t" l="l"/>
              <a:pathLst>
                <a:path h="611188" w="4889302">
                  <a:moveTo>
                    <a:pt x="0" y="0"/>
                  </a:moveTo>
                  <a:lnTo>
                    <a:pt x="4889302" y="0"/>
                  </a:lnTo>
                  <a:lnTo>
                    <a:pt x="4889302" y="611188"/>
                  </a:lnTo>
                  <a:lnTo>
                    <a:pt x="0" y="611188"/>
                  </a:lnTo>
                  <a:close/>
                </a:path>
              </a:pathLst>
            </a:custGeom>
            <a:solidFill>
              <a:srgbClr val="000000">
                <a:alpha val="0"/>
              </a:srgbClr>
            </a:solidFill>
          </p:spPr>
        </p:sp>
        <p:sp>
          <p:nvSpPr>
            <p:cNvPr name="TextBox 44" id="44"/>
            <p:cNvSpPr txBox="true"/>
            <p:nvPr/>
          </p:nvSpPr>
          <p:spPr>
            <a:xfrm>
              <a:off x="0" y="-19050"/>
              <a:ext cx="4889302" cy="630238"/>
            </a:xfrm>
            <a:prstGeom prst="rect">
              <a:avLst/>
            </a:prstGeom>
          </p:spPr>
          <p:txBody>
            <a:bodyPr anchor="t" rtlCol="false" tIns="0" lIns="0" bIns="0" rIns="0"/>
            <a:lstStyle/>
            <a:p>
              <a:pPr algn="l">
                <a:lnSpc>
                  <a:spcPts val="3562"/>
                </a:lnSpc>
              </a:pPr>
              <a:r>
                <a:rPr lang="en-US" sz="2874">
                  <a:solidFill>
                    <a:srgbClr val="272525"/>
                  </a:solidFill>
                  <a:latin typeface="Petrona"/>
                  <a:ea typeface="Petrona"/>
                  <a:cs typeface="Petrona"/>
                  <a:sym typeface="Petrona"/>
                </a:rPr>
                <a:t>Monitor Progress</a:t>
              </a:r>
            </a:p>
          </p:txBody>
        </p:sp>
      </p:grpSp>
      <p:grpSp>
        <p:nvGrpSpPr>
          <p:cNvPr name="Group 45" id="45"/>
          <p:cNvGrpSpPr/>
          <p:nvPr/>
        </p:nvGrpSpPr>
        <p:grpSpPr>
          <a:xfrm rot="0">
            <a:off x="9423350" y="6691461"/>
            <a:ext cx="6443514" cy="446931"/>
            <a:chOff x="0" y="0"/>
            <a:chExt cx="8591352" cy="595908"/>
          </a:xfrm>
        </p:grpSpPr>
        <p:sp>
          <p:nvSpPr>
            <p:cNvPr name="Freeform 46" id="46"/>
            <p:cNvSpPr/>
            <p:nvPr/>
          </p:nvSpPr>
          <p:spPr>
            <a:xfrm flipH="false" flipV="false" rot="0">
              <a:off x="0" y="0"/>
              <a:ext cx="8591352" cy="595908"/>
            </a:xfrm>
            <a:custGeom>
              <a:avLst/>
              <a:gdLst/>
              <a:ahLst/>
              <a:cxnLst/>
              <a:rect r="r" b="b" t="t" l="l"/>
              <a:pathLst>
                <a:path h="595908" w="8591352">
                  <a:moveTo>
                    <a:pt x="0" y="0"/>
                  </a:moveTo>
                  <a:lnTo>
                    <a:pt x="8591352" y="0"/>
                  </a:lnTo>
                  <a:lnTo>
                    <a:pt x="8591352" y="595908"/>
                  </a:lnTo>
                  <a:lnTo>
                    <a:pt x="0" y="595908"/>
                  </a:lnTo>
                  <a:close/>
                </a:path>
              </a:pathLst>
            </a:custGeom>
            <a:solidFill>
              <a:srgbClr val="000000">
                <a:alpha val="0"/>
              </a:srgbClr>
            </a:solidFill>
          </p:spPr>
        </p:sp>
        <p:sp>
          <p:nvSpPr>
            <p:cNvPr name="TextBox 47" id="47"/>
            <p:cNvSpPr txBox="true"/>
            <p:nvPr/>
          </p:nvSpPr>
          <p:spPr>
            <a:xfrm>
              <a:off x="0" y="-85725"/>
              <a:ext cx="8591352" cy="681633"/>
            </a:xfrm>
            <a:prstGeom prst="rect">
              <a:avLst/>
            </a:prstGeom>
          </p:spPr>
          <p:txBody>
            <a:bodyPr anchor="t" rtlCol="false" tIns="0" lIns="0" bIns="0" rIns="0"/>
            <a:lstStyle/>
            <a:p>
              <a:pPr algn="l">
                <a:lnSpc>
                  <a:spcPts val="3500"/>
                </a:lnSpc>
              </a:pPr>
              <a:r>
                <a:rPr lang="en-US" sz="2187">
                  <a:solidFill>
                    <a:srgbClr val="272525"/>
                  </a:solidFill>
                  <a:latin typeface="Inter"/>
                  <a:ea typeface="Inter"/>
                  <a:cs typeface="Inter"/>
                  <a:sym typeface="Inter"/>
                </a:rPr>
                <a:t>Track task progress to ensure deadlines are met.</a:t>
              </a:r>
            </a:p>
          </p:txBody>
        </p:sp>
      </p:grpSp>
      <p:grpSp>
        <p:nvGrpSpPr>
          <p:cNvPr name="Group 48" id="48"/>
          <p:cNvGrpSpPr/>
          <p:nvPr/>
        </p:nvGrpSpPr>
        <p:grpSpPr>
          <a:xfrm rot="0">
            <a:off x="977801" y="7731919"/>
            <a:ext cx="16332399" cy="1787724"/>
            <a:chOff x="0" y="0"/>
            <a:chExt cx="21776532" cy="2383632"/>
          </a:xfrm>
        </p:grpSpPr>
        <p:sp>
          <p:nvSpPr>
            <p:cNvPr name="Freeform 49" id="49"/>
            <p:cNvSpPr/>
            <p:nvPr/>
          </p:nvSpPr>
          <p:spPr>
            <a:xfrm flipH="false" flipV="false" rot="0">
              <a:off x="0" y="0"/>
              <a:ext cx="21776531" cy="2383632"/>
            </a:xfrm>
            <a:custGeom>
              <a:avLst/>
              <a:gdLst/>
              <a:ahLst/>
              <a:cxnLst/>
              <a:rect r="r" b="b" t="t" l="l"/>
              <a:pathLst>
                <a:path h="2383632" w="21776531">
                  <a:moveTo>
                    <a:pt x="0" y="0"/>
                  </a:moveTo>
                  <a:lnTo>
                    <a:pt x="21776531" y="0"/>
                  </a:lnTo>
                  <a:lnTo>
                    <a:pt x="21776531" y="2383632"/>
                  </a:lnTo>
                  <a:lnTo>
                    <a:pt x="0" y="2383632"/>
                  </a:lnTo>
                  <a:close/>
                </a:path>
              </a:pathLst>
            </a:custGeom>
            <a:solidFill>
              <a:srgbClr val="000000">
                <a:alpha val="0"/>
              </a:srgbClr>
            </a:solidFill>
          </p:spPr>
        </p:sp>
        <p:sp>
          <p:nvSpPr>
            <p:cNvPr name="TextBox 50" id="50"/>
            <p:cNvSpPr txBox="true"/>
            <p:nvPr/>
          </p:nvSpPr>
          <p:spPr>
            <a:xfrm>
              <a:off x="0" y="-85725"/>
              <a:ext cx="21776532" cy="2469357"/>
            </a:xfrm>
            <a:prstGeom prst="rect">
              <a:avLst/>
            </a:prstGeom>
          </p:spPr>
          <p:txBody>
            <a:bodyPr anchor="t" rtlCol="false" tIns="0" lIns="0" bIns="0" rIns="0"/>
            <a:lstStyle/>
            <a:p>
              <a:pPr algn="l">
                <a:lnSpc>
                  <a:spcPts val="3500"/>
                </a:lnSpc>
              </a:pPr>
              <a:r>
                <a:rPr lang="en-US" sz="2187">
                  <a:solidFill>
                    <a:srgbClr val="272525"/>
                  </a:solidFill>
                  <a:latin typeface="Inter"/>
                  <a:ea typeface="Inter"/>
                  <a:cs typeface="Inter"/>
                  <a:sym typeface="Inter"/>
                </a:rPr>
                <a:t>The Agent User section is designed specifically for managing agents within the CRM system. This includes tools for task assignment, performance tracking, and communication logs, tailored to agent-specific functionalities. By providing a dedicated interface, the system ensures efficient oversight of agent activities and improves overall productivity within the construction company.</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cIdf9a03451006543bc">
            <p14:nvContentPartPr>
              <p14:cNvPr id="2" name="Ink 1">
                <a:extLst>
                  <a:ext uri="{FF2B5EF4-FFF2-40B4-BE49-F238E27FC236}">
                    <a16:creationId xmlns:a16="http://schemas.microsoft.com/office/drawing/2014/main" id="{568AC27A-88B0-402D-83E3-097414384C2F}"/>
                  </a:ext>
                </a:extLst>
              </p14:cNvPr>
              <p14:cNvContentPartPr/>
              <p14:nvPr/>
            </p14:nvContentPartPr>
            <p14:xfrm>
              <a:off x="7215142" y="3528967"/>
              <a:ext cx="360" cy="360"/>
            </p14:xfrm>
          </p:contentPart>
        </mc:Choice>
        <mc:Fallback xmlns="">
          <p:pic>
            <p:nvPicPr>
              <p:cNvPr id="2" name="Ink 1">
                <a:extLst>
                  <a:ext uri="{FF2B5EF4-FFF2-40B4-BE49-F238E27FC236}">
                    <a16:creationId xmlns:a16="http://schemas.microsoft.com/office/drawing/2014/main" id="{568AC27A-88B0-402D-83E3-097414384C2F}"/>
                  </a:ext>
                </a:extLst>
              </p:cNvPr>
              <p:cNvPicPr/>
              <p:nvPr/>
            </p:nvPicPr>
            <p:blipFill>
              <a:blip r:embed="R3463ce543b364355"/>
              <a:stretch>
                <a:fillRect/>
              </a:stretch>
            </p:blipFill>
            <p:spPr>
              <a:xfrm>
                <a:off x="7206142" y="3519967"/>
                <a:ext cx="18000" cy="18000"/>
              </a:xfrm>
              <a:prstGeom prst="rect">
                <a:avLst/>
              </a:prstGeom>
            </p:spPr>
          </p:pic>
        </mc:Fallback>
      </mc:AlternateContent>
      <p:sp>
        <p:nvSpPr>
          <p:cNvPr id="4" name="Rectangle 3">
            <a:extLst>
              <a:ext uri="{FF2B5EF4-FFF2-40B4-BE49-F238E27FC236}">
                <a16:creationId xmlns:a16="http://schemas.microsoft.com/office/drawing/2014/main" id="{97829C0A-1B8B-453C-AFD9-43297B425910}"/>
              </a:ext>
            </a:extLst>
          </p:cNvPr>
          <p:cNvSpPr/>
          <p:nvPr/>
        </p:nvSpPr>
        <p:spPr>
          <a:xfrm>
            <a:off x="914400" y="495301"/>
            <a:ext cx="16992600" cy="2800767"/>
          </a:xfrm>
          <a:prstGeom prst="rect">
            <a:avLst/>
          </a:prstGeom>
          <a:noFill/>
        </p:spPr>
        <p:txBody>
          <a:bodyPr wrap="square" lIns="91440" tIns="45720" rIns="91440" bIns="45720">
            <a:spAutoFit/>
          </a:bodyPr>
          <a:lstStyle/>
          <a:p>
            <a:pPr algn="ctr"/>
            <a:r>
              <a:rPr lang="en-US" sz="8800" b="1" dirty="0">
                <a:ln w="0"/>
                <a:solidFill>
                  <a:schemeClr val="accent1"/>
                </a:solidFill>
                <a:effectLst>
                  <a:outerShdw blurRad="38100" dist="25400" dir="5400000" algn="ctr" rotWithShape="0">
                    <a:srgbClr val="6E747A">
                      <a:alpha val="43000"/>
                    </a:srgbClr>
                  </a:outerShdw>
                </a:effectLst>
              </a:rPr>
              <a:t>But What If Someone enters some Wrong Credentials?</a:t>
            </a:r>
            <a:endParaRPr lang="en-US" sz="8800" b="1" cap="none" spc="0" dirty="0">
              <a:ln w="0"/>
              <a:solidFill>
                <a:schemeClr val="accent1"/>
              </a:solidFill>
              <a:effectLst>
                <a:outerShdw blurRad="38100" dist="25400" dir="5400000" algn="ctr" rotWithShape="0">
                  <a:srgbClr val="6E747A">
                    <a:alpha val="43000"/>
                  </a:srgbClr>
                </a:outerShdw>
              </a:effectLst>
            </a:endParaRPr>
          </a:p>
        </p:txBody>
      </p:sp>
      <p:pic>
        <p:nvPicPr>
          <p:cNvPr id="6" name="Picture 5">
            <a:extLst>
              <a:ext uri="{FF2B5EF4-FFF2-40B4-BE49-F238E27FC236}">
                <a16:creationId xmlns:a16="http://schemas.microsoft.com/office/drawing/2014/main" id="{3581ED35-D751-433E-8B63-A3525F060CD5}"/>
              </a:ext>
            </a:extLst>
          </p:cNvPr>
          <p:cNvPicPr>
            <a:picLocks noChangeAspect="1"/>
          </p:cNvPicPr>
          <p:nvPr/>
        </p:nvPicPr>
        <p:blipFill>
          <a:blip r:embed="R7c126118b8d44649">
            <a:extLst>
              <a:ext uri="{28A0092B-C50C-407E-A947-70E740481C1C}">
                <a14:useLocalDpi xmlns:a14="http://schemas.microsoft.com/office/drawing/2010/main" val="0"/>
              </a:ext>
            </a:extLst>
          </a:blip>
          <a:stretch>
            <a:fillRect/>
          </a:stretch>
        </p:blipFill>
        <p:spPr>
          <a:xfrm>
            <a:off x="6096000" y="4152900"/>
            <a:ext cx="6096000" cy="4721160"/>
          </a:xfrm>
          <a:prstGeom prst="rect">
            <a:avLst/>
          </a:prstGeom>
        </p:spPr>
      </p:pic>
    </p:spTree>
    <p:extLst>
      <p:ext uri="{BB962C8B-B14F-4D97-AF65-F5344CB8AC3E}">
        <p14:creationId xmlns:p14="http://schemas.microsoft.com/office/powerpoint/2010/main" val="1114688505"/>
      </p:ext>
    </p:extLst>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60c2ee587a9a4595"/>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aea66ef1edf640c2"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7ba807febf344dce"/>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0c8103a96eac4b38"/>
            <a:stretch>
              <a:fillRect l="0" t="0" r="0" b="0"/>
            </a:stretch>
          </a:blipFill>
        </p:spPr>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61ae562cb65c4ae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6ba3593cbb394df8"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09497e3b737c4906"/>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fca91e7b94e6406c"/>
            <a:stretch>
              <a:fillRect l="0" t="0" r="0" b="0"/>
            </a:stretch>
          </a:blipFill>
        </p:spPr>
      </p:sp>
      <p:grpSp>
        <p:nvGrpSpPr>
          <p:cNvPr name="Group 7" id="7"/>
          <p:cNvGrpSpPr/>
          <p:nvPr/>
        </p:nvGrpSpPr>
        <p:grpSpPr>
          <a:xfrm rot="0">
            <a:off x="992238" y="835819"/>
            <a:ext cx="9445526" cy="1860649"/>
            <a:chOff x="0" y="0"/>
            <a:chExt cx="12594035" cy="2480865"/>
          </a:xfrm>
        </p:grpSpPr>
        <p:sp>
          <p:nvSpPr>
            <p:cNvPr name="Freeform 8" id="8"/>
            <p:cNvSpPr/>
            <p:nvPr/>
          </p:nvSpPr>
          <p:spPr>
            <a:xfrm flipH="false" flipV="false" rot="0">
              <a:off x="0" y="0"/>
              <a:ext cx="12594035" cy="2480865"/>
            </a:xfrm>
            <a:custGeom>
              <a:avLst/>
              <a:gdLst/>
              <a:ahLst/>
              <a:cxnLst/>
              <a:rect r="r" b="b" t="t" l="l"/>
              <a:pathLst>
                <a:path h="2480865" w="12594035">
                  <a:moveTo>
                    <a:pt x="0" y="0"/>
                  </a:moveTo>
                  <a:lnTo>
                    <a:pt x="12594035" y="0"/>
                  </a:lnTo>
                  <a:lnTo>
                    <a:pt x="12594035" y="2480865"/>
                  </a:lnTo>
                  <a:lnTo>
                    <a:pt x="0" y="2480865"/>
                  </a:lnTo>
                  <a:close/>
                </a:path>
              </a:pathLst>
            </a:custGeom>
            <a:solidFill>
              <a:srgbClr val="000000">
                <a:alpha val="0"/>
              </a:srgbClr>
            </a:solidFill>
          </p:spPr>
        </p:sp>
        <p:sp>
          <p:nvSpPr>
            <p:cNvPr name="TextBox 9" id="9"/>
            <p:cNvSpPr txBox="true"/>
            <p:nvPr/>
          </p:nvSpPr>
          <p:spPr>
            <a:xfrm>
              <a:off x="0" y="-47625"/>
              <a:ext cx="12594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Employee Task Details: 5BHK Properties</a:t>
              </a:r>
            </a:p>
          </p:txBody>
        </p:sp>
      </p:grpSp>
      <p:sp>
        <p:nvSpPr>
          <p:cNvPr name="Freeform 10" id="10" descr="preencoded.png"/>
          <p:cNvSpPr/>
          <p:nvPr/>
        </p:nvSpPr>
        <p:spPr>
          <a:xfrm flipH="false" flipV="false" rot="0">
            <a:off x="992238" y="3121670"/>
            <a:ext cx="1417588" cy="1701105"/>
          </a:xfrm>
          <a:custGeom>
            <a:avLst/>
            <a:gdLst/>
            <a:ahLst/>
            <a:cxnLst/>
            <a:rect r="r" b="b" t="t" l="l"/>
            <a:pathLst>
              <a:path h="1701105" w="1417588">
                <a:moveTo>
                  <a:pt x="0" y="0"/>
                </a:moveTo>
                <a:lnTo>
                  <a:pt x="1417587" y="0"/>
                </a:lnTo>
                <a:lnTo>
                  <a:pt x="1417587" y="1701105"/>
                </a:lnTo>
                <a:lnTo>
                  <a:pt x="0" y="1701105"/>
                </a:lnTo>
                <a:lnTo>
                  <a:pt x="0" y="0"/>
                </a:lnTo>
                <a:close/>
              </a:path>
            </a:pathLst>
          </a:custGeom>
          <a:blipFill>
            <a:blip r:embed="Re490c32352504b11"/>
            <a:stretch>
              <a:fillRect l="0" t="-55" r="0" b="-55"/>
            </a:stretch>
          </a:blipFill>
        </p:spPr>
      </p:sp>
      <p:grpSp>
        <p:nvGrpSpPr>
          <p:cNvPr name="Group 11" id="11"/>
          <p:cNvGrpSpPr/>
          <p:nvPr/>
        </p:nvGrpSpPr>
        <p:grpSpPr>
          <a:xfrm rot="0">
            <a:off x="2835027" y="3405187"/>
            <a:ext cx="3721299" cy="465087"/>
            <a:chOff x="0" y="0"/>
            <a:chExt cx="4961732" cy="620117"/>
          </a:xfrm>
        </p:grpSpPr>
        <p:sp>
          <p:nvSpPr>
            <p:cNvPr name="Freeform 12" id="12"/>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3" id="13"/>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Navigate to Section</a:t>
              </a:r>
            </a:p>
          </p:txBody>
        </p:sp>
      </p:grpSp>
      <p:grpSp>
        <p:nvGrpSpPr>
          <p:cNvPr name="Group 14" id="14"/>
          <p:cNvGrpSpPr/>
          <p:nvPr/>
        </p:nvGrpSpPr>
        <p:grpSpPr>
          <a:xfrm rot="0">
            <a:off x="2835027" y="4040386"/>
            <a:ext cx="7602736" cy="453629"/>
            <a:chOff x="0" y="0"/>
            <a:chExt cx="10136982" cy="604838"/>
          </a:xfrm>
        </p:grpSpPr>
        <p:sp>
          <p:nvSpPr>
            <p:cNvPr name="Freeform 15" id="15"/>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16" id="16"/>
            <p:cNvSpPr txBox="true"/>
            <p:nvPr/>
          </p:nvSpPr>
          <p:spPr>
            <a:xfrm>
              <a:off x="0" y="-85725"/>
              <a:ext cx="10136982"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Access the Employee Task Details area.</a:t>
              </a:r>
            </a:p>
          </p:txBody>
        </p:sp>
      </p:grpSp>
      <p:sp>
        <p:nvSpPr>
          <p:cNvPr name="Freeform 17" id="17" descr="preencoded.png"/>
          <p:cNvSpPr/>
          <p:nvPr/>
        </p:nvSpPr>
        <p:spPr>
          <a:xfrm flipH="false" flipV="false" rot="0">
            <a:off x="992238" y="4822775"/>
            <a:ext cx="1417588" cy="1701105"/>
          </a:xfrm>
          <a:custGeom>
            <a:avLst/>
            <a:gdLst/>
            <a:ahLst/>
            <a:cxnLst/>
            <a:rect r="r" b="b" t="t" l="l"/>
            <a:pathLst>
              <a:path h="1701105" w="1417588">
                <a:moveTo>
                  <a:pt x="0" y="0"/>
                </a:moveTo>
                <a:lnTo>
                  <a:pt x="1417587" y="0"/>
                </a:lnTo>
                <a:lnTo>
                  <a:pt x="1417587" y="1701105"/>
                </a:lnTo>
                <a:lnTo>
                  <a:pt x="0" y="1701105"/>
                </a:lnTo>
                <a:lnTo>
                  <a:pt x="0" y="0"/>
                </a:lnTo>
                <a:close/>
              </a:path>
            </a:pathLst>
          </a:custGeom>
          <a:blipFill>
            <a:blip r:embed="R2ef72a7c43c9490a"/>
            <a:stretch>
              <a:fillRect l="0" t="-55" r="0" b="-55"/>
            </a:stretch>
          </a:blipFill>
        </p:spPr>
      </p:sp>
      <p:grpSp>
        <p:nvGrpSpPr>
          <p:cNvPr name="Group 18" id="18"/>
          <p:cNvGrpSpPr/>
          <p:nvPr/>
        </p:nvGrpSpPr>
        <p:grpSpPr>
          <a:xfrm rot="0">
            <a:off x="2835027" y="5106292"/>
            <a:ext cx="3721299" cy="465088"/>
            <a:chOff x="0" y="0"/>
            <a:chExt cx="4961732" cy="620117"/>
          </a:xfrm>
        </p:grpSpPr>
        <p:sp>
          <p:nvSpPr>
            <p:cNvPr name="Freeform 19" id="19"/>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0" id="20"/>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Select Property Type</a:t>
              </a:r>
            </a:p>
          </p:txBody>
        </p:sp>
      </p:grpSp>
      <p:grpSp>
        <p:nvGrpSpPr>
          <p:cNvPr name="Group 21" id="21"/>
          <p:cNvGrpSpPr/>
          <p:nvPr/>
        </p:nvGrpSpPr>
        <p:grpSpPr>
          <a:xfrm rot="0">
            <a:off x="2835027" y="5741491"/>
            <a:ext cx="7602736" cy="453629"/>
            <a:chOff x="0" y="0"/>
            <a:chExt cx="10136982" cy="604838"/>
          </a:xfrm>
        </p:grpSpPr>
        <p:sp>
          <p:nvSpPr>
            <p:cNvPr name="Freeform 22" id="22"/>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23" id="23"/>
            <p:cNvSpPr txBox="true"/>
            <p:nvPr/>
          </p:nvSpPr>
          <p:spPr>
            <a:xfrm>
              <a:off x="0" y="-85725"/>
              <a:ext cx="10136982"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Choose 5BHK from the property categories.</a:t>
              </a:r>
            </a:p>
          </p:txBody>
        </p:sp>
      </p:grpSp>
      <p:sp>
        <p:nvSpPr>
          <p:cNvPr name="Freeform 24" id="24" descr="preencoded.png"/>
          <p:cNvSpPr/>
          <p:nvPr/>
        </p:nvSpPr>
        <p:spPr>
          <a:xfrm flipH="false" flipV="false" rot="0">
            <a:off x="992238" y="6523881"/>
            <a:ext cx="1417588" cy="1701105"/>
          </a:xfrm>
          <a:custGeom>
            <a:avLst/>
            <a:gdLst/>
            <a:ahLst/>
            <a:cxnLst/>
            <a:rect r="r" b="b" t="t" l="l"/>
            <a:pathLst>
              <a:path h="1701105" w="1417588">
                <a:moveTo>
                  <a:pt x="0" y="0"/>
                </a:moveTo>
                <a:lnTo>
                  <a:pt x="1417587" y="0"/>
                </a:lnTo>
                <a:lnTo>
                  <a:pt x="1417587" y="1701105"/>
                </a:lnTo>
                <a:lnTo>
                  <a:pt x="0" y="1701105"/>
                </a:lnTo>
                <a:lnTo>
                  <a:pt x="0" y="0"/>
                </a:lnTo>
                <a:close/>
              </a:path>
            </a:pathLst>
          </a:custGeom>
          <a:blipFill>
            <a:blip r:embed="R0d78c3ba2f9848be"/>
            <a:stretch>
              <a:fillRect l="0" t="-55" r="0" b="-55"/>
            </a:stretch>
          </a:blipFill>
        </p:spPr>
      </p:sp>
      <p:grpSp>
        <p:nvGrpSpPr>
          <p:cNvPr name="Group 25" id="25"/>
          <p:cNvGrpSpPr/>
          <p:nvPr/>
        </p:nvGrpSpPr>
        <p:grpSpPr>
          <a:xfrm rot="0">
            <a:off x="2835027" y="6807399"/>
            <a:ext cx="3721299" cy="465088"/>
            <a:chOff x="0" y="0"/>
            <a:chExt cx="4961732" cy="620117"/>
          </a:xfrm>
        </p:grpSpPr>
        <p:sp>
          <p:nvSpPr>
            <p:cNvPr name="Freeform 26" id="26"/>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7" id="27"/>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Assign/View Tasks</a:t>
              </a:r>
            </a:p>
          </p:txBody>
        </p:sp>
      </p:grpSp>
      <p:grpSp>
        <p:nvGrpSpPr>
          <p:cNvPr name="Group 28" id="28"/>
          <p:cNvGrpSpPr/>
          <p:nvPr/>
        </p:nvGrpSpPr>
        <p:grpSpPr>
          <a:xfrm rot="0">
            <a:off x="2835027" y="7442598"/>
            <a:ext cx="7602736" cy="453629"/>
            <a:chOff x="0" y="0"/>
            <a:chExt cx="10136982" cy="604838"/>
          </a:xfrm>
        </p:grpSpPr>
        <p:sp>
          <p:nvSpPr>
            <p:cNvPr name="Freeform 29" id="29"/>
            <p:cNvSpPr/>
            <p:nvPr/>
          </p:nvSpPr>
          <p:spPr>
            <a:xfrm flipH="false" flipV="false" rot="0">
              <a:off x="0" y="0"/>
              <a:ext cx="10136982" cy="604838"/>
            </a:xfrm>
            <a:custGeom>
              <a:avLst/>
              <a:gdLst/>
              <a:ahLst/>
              <a:cxnLst/>
              <a:rect r="r" b="b" t="t" l="l"/>
              <a:pathLst>
                <a:path h="604838" w="10136982">
                  <a:moveTo>
                    <a:pt x="0" y="0"/>
                  </a:moveTo>
                  <a:lnTo>
                    <a:pt x="10136982" y="0"/>
                  </a:lnTo>
                  <a:lnTo>
                    <a:pt x="10136982" y="604838"/>
                  </a:lnTo>
                  <a:lnTo>
                    <a:pt x="0" y="604838"/>
                  </a:lnTo>
                  <a:close/>
                </a:path>
              </a:pathLst>
            </a:custGeom>
            <a:solidFill>
              <a:srgbClr val="000000">
                <a:alpha val="0"/>
              </a:srgbClr>
            </a:solidFill>
          </p:spPr>
        </p:sp>
        <p:sp>
          <p:nvSpPr>
            <p:cNvPr name="TextBox 30" id="30"/>
            <p:cNvSpPr txBox="true"/>
            <p:nvPr/>
          </p:nvSpPr>
          <p:spPr>
            <a:xfrm>
              <a:off x="0" y="-85725"/>
              <a:ext cx="10136982"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Manage tasks specific to 5BHK properties.</a:t>
              </a:r>
            </a:p>
          </p:txBody>
        </p:sp>
      </p:grpSp>
      <p:grpSp>
        <p:nvGrpSpPr>
          <p:cNvPr name="Group 31" id="31"/>
          <p:cNvGrpSpPr/>
          <p:nvPr/>
        </p:nvGrpSpPr>
        <p:grpSpPr>
          <a:xfrm rot="0">
            <a:off x="992238" y="8543925"/>
            <a:ext cx="9445526" cy="907256"/>
            <a:chOff x="0" y="0"/>
            <a:chExt cx="12594035" cy="1209675"/>
          </a:xfrm>
        </p:grpSpPr>
        <p:sp>
          <p:nvSpPr>
            <p:cNvPr name="Freeform 32" id="32"/>
            <p:cNvSpPr/>
            <p:nvPr/>
          </p:nvSpPr>
          <p:spPr>
            <a:xfrm flipH="false" flipV="false" rot="0">
              <a:off x="0" y="0"/>
              <a:ext cx="12594035" cy="1209675"/>
            </a:xfrm>
            <a:custGeom>
              <a:avLst/>
              <a:gdLst/>
              <a:ahLst/>
              <a:cxnLst/>
              <a:rect r="r" b="b" t="t" l="l"/>
              <a:pathLst>
                <a:path h="1209675" w="12594035">
                  <a:moveTo>
                    <a:pt x="0" y="0"/>
                  </a:moveTo>
                  <a:lnTo>
                    <a:pt x="12594035" y="0"/>
                  </a:lnTo>
                  <a:lnTo>
                    <a:pt x="12594035" y="1209675"/>
                  </a:lnTo>
                  <a:lnTo>
                    <a:pt x="0" y="1209675"/>
                  </a:lnTo>
                  <a:close/>
                </a:path>
              </a:pathLst>
            </a:custGeom>
            <a:solidFill>
              <a:srgbClr val="000000">
                <a:alpha val="0"/>
              </a:srgbClr>
            </a:solidFill>
          </p:spPr>
        </p:sp>
        <p:sp>
          <p:nvSpPr>
            <p:cNvPr name="TextBox 33" id="33"/>
            <p:cNvSpPr txBox="true"/>
            <p:nvPr/>
          </p:nvSpPr>
          <p:spPr>
            <a:xfrm>
              <a:off x="0" y="-85725"/>
              <a:ext cx="12594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CRM simplifies task oversight for various property types. Focus on 5BHK units for streamlined project handling.</a:t>
              </a:r>
            </a:p>
          </p:txBody>
        </p:sp>
      </p:gr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d85f664f7cfb4527"/>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f2be738d0f96466e"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b40e3ace8c7642d2"/>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db39122ff4ef4100"/>
            <a:stretch>
              <a:fillRect l="0" t="0" r="0" b="0"/>
            </a:stretch>
          </a:blipFill>
        </p:spPr>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90f7bc0df2f41c8"/>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5c0ff90594c04f7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5d78ed70bdcb4bb8"/>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6ba44894c7b44170"/>
            <a:stretch>
              <a:fillRect l="0" t="0" r="0" b="0"/>
            </a:stretch>
          </a:blipFill>
        </p:spPr>
      </p:sp>
      <p:grpSp>
        <p:nvGrpSpPr>
          <p:cNvPr name="Group 7" id="7"/>
          <p:cNvGrpSpPr/>
          <p:nvPr/>
        </p:nvGrpSpPr>
        <p:grpSpPr>
          <a:xfrm rot="0">
            <a:off x="992238" y="1378595"/>
            <a:ext cx="9445526" cy="1860649"/>
            <a:chOff x="0" y="0"/>
            <a:chExt cx="12594035" cy="2480865"/>
          </a:xfrm>
        </p:grpSpPr>
        <p:sp>
          <p:nvSpPr>
            <p:cNvPr name="Freeform 8" id="8"/>
            <p:cNvSpPr/>
            <p:nvPr/>
          </p:nvSpPr>
          <p:spPr>
            <a:xfrm flipH="false" flipV="false" rot="0">
              <a:off x="0" y="0"/>
              <a:ext cx="12594035" cy="2480865"/>
            </a:xfrm>
            <a:custGeom>
              <a:avLst/>
              <a:gdLst/>
              <a:ahLst/>
              <a:cxnLst/>
              <a:rect r="r" b="b" t="t" l="l"/>
              <a:pathLst>
                <a:path h="2480865" w="12594035">
                  <a:moveTo>
                    <a:pt x="0" y="0"/>
                  </a:moveTo>
                  <a:lnTo>
                    <a:pt x="12594035" y="0"/>
                  </a:lnTo>
                  <a:lnTo>
                    <a:pt x="12594035" y="2480865"/>
                  </a:lnTo>
                  <a:lnTo>
                    <a:pt x="0" y="2480865"/>
                  </a:lnTo>
                  <a:close/>
                </a:path>
              </a:pathLst>
            </a:custGeom>
            <a:solidFill>
              <a:srgbClr val="000000">
                <a:alpha val="0"/>
              </a:srgbClr>
            </a:solidFill>
          </p:spPr>
        </p:sp>
        <p:sp>
          <p:nvSpPr>
            <p:cNvPr name="TextBox 9" id="9"/>
            <p:cNvSpPr txBox="true"/>
            <p:nvPr/>
          </p:nvSpPr>
          <p:spPr>
            <a:xfrm>
              <a:off x="0" y="-47625"/>
              <a:ext cx="12594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Task Management for 4BHK Properties</a:t>
              </a:r>
            </a:p>
          </p:txBody>
        </p:sp>
      </p:grpSp>
      <p:grpSp>
        <p:nvGrpSpPr>
          <p:cNvPr name="Group 10" id="10"/>
          <p:cNvGrpSpPr/>
          <p:nvPr/>
        </p:nvGrpSpPr>
        <p:grpSpPr>
          <a:xfrm rot="0">
            <a:off x="987475" y="3978622"/>
            <a:ext cx="647402" cy="647402"/>
            <a:chOff x="0" y="0"/>
            <a:chExt cx="863203" cy="863203"/>
          </a:xfrm>
        </p:grpSpPr>
        <p:sp>
          <p:nvSpPr>
            <p:cNvPr name="Freeform 11" id="11"/>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12" id="12"/>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name="Group 13" id="13"/>
          <p:cNvGrpSpPr/>
          <p:nvPr/>
        </p:nvGrpSpPr>
        <p:grpSpPr>
          <a:xfrm rot="0">
            <a:off x="1087934" y="4023271"/>
            <a:ext cx="446485" cy="558105"/>
            <a:chOff x="0" y="0"/>
            <a:chExt cx="595313" cy="744140"/>
          </a:xfrm>
        </p:grpSpPr>
        <p:sp>
          <p:nvSpPr>
            <p:cNvPr name="Freeform 14" id="14"/>
            <p:cNvSpPr/>
            <p:nvPr/>
          </p:nvSpPr>
          <p:spPr>
            <a:xfrm flipH="false" flipV="false" rot="0">
              <a:off x="0" y="0"/>
              <a:ext cx="595313" cy="744140"/>
            </a:xfrm>
            <a:custGeom>
              <a:avLst/>
              <a:gdLst/>
              <a:ahLst/>
              <a:cxnLst/>
              <a:rect r="r" b="b" t="t" l="l"/>
              <a:pathLst>
                <a:path h="744140" w="595313">
                  <a:moveTo>
                    <a:pt x="0" y="0"/>
                  </a:moveTo>
                  <a:lnTo>
                    <a:pt x="595313" y="0"/>
                  </a:lnTo>
                  <a:lnTo>
                    <a:pt x="595313" y="744140"/>
                  </a:lnTo>
                  <a:lnTo>
                    <a:pt x="0" y="744140"/>
                  </a:lnTo>
                  <a:close/>
                </a:path>
              </a:pathLst>
            </a:custGeom>
            <a:solidFill>
              <a:srgbClr val="000000">
                <a:alpha val="0"/>
              </a:srgbClr>
            </a:solidFill>
          </p:spPr>
        </p:sp>
        <p:sp>
          <p:nvSpPr>
            <p:cNvPr name="TextBox 15" id="15"/>
            <p:cNvSpPr txBox="true"/>
            <p:nvPr/>
          </p:nvSpPr>
          <p:spPr>
            <a:xfrm>
              <a:off x="0" y="57150"/>
              <a:ext cx="595313" cy="686990"/>
            </a:xfrm>
            <a:prstGeom prst="rect">
              <a:avLst/>
            </a:prstGeom>
          </p:spPr>
          <p:txBody>
            <a:bodyPr anchor="t" rtlCol="false" tIns="0" lIns="0" bIns="0" rIns="0"/>
            <a:lstStyle/>
            <a:p>
              <a:pPr algn="ctr">
                <a:lnSpc>
                  <a:spcPts val="3500"/>
                </a:lnSpc>
              </a:pPr>
              <a:r>
                <a:rPr lang="en-US" sz="3500">
                  <a:solidFill>
                    <a:srgbClr val="272525"/>
                  </a:solidFill>
                  <a:latin typeface="Petrona"/>
                  <a:ea typeface="Petrona"/>
                  <a:cs typeface="Petrona"/>
                  <a:sym typeface="Petrona"/>
                </a:rPr>
                <a:t>1</a:t>
              </a:r>
            </a:p>
          </p:txBody>
        </p:sp>
      </p:grpSp>
      <p:grpSp>
        <p:nvGrpSpPr>
          <p:cNvPr name="Group 16" id="16"/>
          <p:cNvGrpSpPr/>
          <p:nvPr/>
        </p:nvGrpSpPr>
        <p:grpSpPr>
          <a:xfrm rot="0">
            <a:off x="1913632" y="3983385"/>
            <a:ext cx="3659684" cy="930176"/>
            <a:chOff x="0" y="0"/>
            <a:chExt cx="4879578" cy="1240235"/>
          </a:xfrm>
        </p:grpSpPr>
        <p:sp>
          <p:nvSpPr>
            <p:cNvPr name="Freeform 17" id="17"/>
            <p:cNvSpPr/>
            <p:nvPr/>
          </p:nvSpPr>
          <p:spPr>
            <a:xfrm flipH="false" flipV="false" rot="0">
              <a:off x="0" y="0"/>
              <a:ext cx="4879579" cy="1240235"/>
            </a:xfrm>
            <a:custGeom>
              <a:avLst/>
              <a:gdLst/>
              <a:ahLst/>
              <a:cxnLst/>
              <a:rect r="r" b="b" t="t" l="l"/>
              <a:pathLst>
                <a:path h="1240235" w="4879579">
                  <a:moveTo>
                    <a:pt x="0" y="0"/>
                  </a:moveTo>
                  <a:lnTo>
                    <a:pt x="4879579" y="0"/>
                  </a:lnTo>
                  <a:lnTo>
                    <a:pt x="4879579" y="1240235"/>
                  </a:lnTo>
                  <a:lnTo>
                    <a:pt x="0" y="1240235"/>
                  </a:lnTo>
                  <a:close/>
                </a:path>
              </a:pathLst>
            </a:custGeom>
            <a:solidFill>
              <a:srgbClr val="000000">
                <a:alpha val="0"/>
              </a:srgbClr>
            </a:solidFill>
          </p:spPr>
        </p:sp>
        <p:sp>
          <p:nvSpPr>
            <p:cNvPr name="TextBox 18" id="18"/>
            <p:cNvSpPr txBox="true"/>
            <p:nvPr/>
          </p:nvSpPr>
          <p:spPr>
            <a:xfrm>
              <a:off x="0" y="-28575"/>
              <a:ext cx="4879578" cy="1268810"/>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Go to Employee Task Details</a:t>
              </a:r>
            </a:p>
          </p:txBody>
        </p:sp>
      </p:grpSp>
      <p:grpSp>
        <p:nvGrpSpPr>
          <p:cNvPr name="Group 19" id="19"/>
          <p:cNvGrpSpPr/>
          <p:nvPr/>
        </p:nvGrpSpPr>
        <p:grpSpPr>
          <a:xfrm rot="0">
            <a:off x="1913632" y="5083671"/>
            <a:ext cx="3659684" cy="907256"/>
            <a:chOff x="0" y="0"/>
            <a:chExt cx="4879578" cy="1209675"/>
          </a:xfrm>
        </p:grpSpPr>
        <p:sp>
          <p:nvSpPr>
            <p:cNvPr name="Freeform 20" id="20"/>
            <p:cNvSpPr/>
            <p:nvPr/>
          </p:nvSpPr>
          <p:spPr>
            <a:xfrm flipH="false" flipV="false" rot="0">
              <a:off x="0" y="0"/>
              <a:ext cx="4879579" cy="1209675"/>
            </a:xfrm>
            <a:custGeom>
              <a:avLst/>
              <a:gdLst/>
              <a:ahLst/>
              <a:cxnLst/>
              <a:rect r="r" b="b" t="t" l="l"/>
              <a:pathLst>
                <a:path h="1209675" w="4879579">
                  <a:moveTo>
                    <a:pt x="0" y="0"/>
                  </a:moveTo>
                  <a:lnTo>
                    <a:pt x="4879579" y="0"/>
                  </a:lnTo>
                  <a:lnTo>
                    <a:pt x="4879579" y="1209675"/>
                  </a:lnTo>
                  <a:lnTo>
                    <a:pt x="0" y="1209675"/>
                  </a:lnTo>
                  <a:close/>
                </a:path>
              </a:pathLst>
            </a:custGeom>
            <a:solidFill>
              <a:srgbClr val="000000">
                <a:alpha val="0"/>
              </a:srgbClr>
            </a:solidFill>
          </p:spPr>
        </p:sp>
        <p:sp>
          <p:nvSpPr>
            <p:cNvPr name="TextBox 21" id="21"/>
            <p:cNvSpPr txBox="true"/>
            <p:nvPr/>
          </p:nvSpPr>
          <p:spPr>
            <a:xfrm>
              <a:off x="0" y="-85725"/>
              <a:ext cx="4879578"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Find the task management section.</a:t>
              </a:r>
            </a:p>
          </p:txBody>
        </p:sp>
      </p:grpSp>
      <p:grpSp>
        <p:nvGrpSpPr>
          <p:cNvPr name="Group 22" id="22"/>
          <p:cNvGrpSpPr/>
          <p:nvPr/>
        </p:nvGrpSpPr>
        <p:grpSpPr>
          <a:xfrm rot="0">
            <a:off x="5852071" y="3978622"/>
            <a:ext cx="647403" cy="647402"/>
            <a:chOff x="0" y="0"/>
            <a:chExt cx="863203" cy="863203"/>
          </a:xfrm>
        </p:grpSpPr>
        <p:sp>
          <p:nvSpPr>
            <p:cNvPr name="Freeform 23" id="23"/>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24" id="24"/>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name="Group 25" id="25"/>
          <p:cNvGrpSpPr/>
          <p:nvPr/>
        </p:nvGrpSpPr>
        <p:grpSpPr>
          <a:xfrm rot="0">
            <a:off x="5952530" y="4023271"/>
            <a:ext cx="446485" cy="558105"/>
            <a:chOff x="0" y="0"/>
            <a:chExt cx="595313" cy="744140"/>
          </a:xfrm>
        </p:grpSpPr>
        <p:sp>
          <p:nvSpPr>
            <p:cNvPr name="Freeform 26" id="26"/>
            <p:cNvSpPr/>
            <p:nvPr/>
          </p:nvSpPr>
          <p:spPr>
            <a:xfrm flipH="false" flipV="false" rot="0">
              <a:off x="0" y="0"/>
              <a:ext cx="595313" cy="744140"/>
            </a:xfrm>
            <a:custGeom>
              <a:avLst/>
              <a:gdLst/>
              <a:ahLst/>
              <a:cxnLst/>
              <a:rect r="r" b="b" t="t" l="l"/>
              <a:pathLst>
                <a:path h="744140" w="595313">
                  <a:moveTo>
                    <a:pt x="0" y="0"/>
                  </a:moveTo>
                  <a:lnTo>
                    <a:pt x="595313" y="0"/>
                  </a:lnTo>
                  <a:lnTo>
                    <a:pt x="595313" y="744140"/>
                  </a:lnTo>
                  <a:lnTo>
                    <a:pt x="0" y="744140"/>
                  </a:lnTo>
                  <a:close/>
                </a:path>
              </a:pathLst>
            </a:custGeom>
            <a:solidFill>
              <a:srgbClr val="000000">
                <a:alpha val="0"/>
              </a:srgbClr>
            </a:solidFill>
          </p:spPr>
        </p:sp>
        <p:sp>
          <p:nvSpPr>
            <p:cNvPr name="TextBox 27" id="27"/>
            <p:cNvSpPr txBox="true"/>
            <p:nvPr/>
          </p:nvSpPr>
          <p:spPr>
            <a:xfrm>
              <a:off x="0" y="57150"/>
              <a:ext cx="595313" cy="686990"/>
            </a:xfrm>
            <a:prstGeom prst="rect">
              <a:avLst/>
            </a:prstGeom>
          </p:spPr>
          <p:txBody>
            <a:bodyPr anchor="t" rtlCol="false" tIns="0" lIns="0" bIns="0" rIns="0"/>
            <a:lstStyle/>
            <a:p>
              <a:pPr algn="ctr">
                <a:lnSpc>
                  <a:spcPts val="3500"/>
                </a:lnSpc>
              </a:pPr>
              <a:r>
                <a:rPr lang="en-US" sz="3500">
                  <a:solidFill>
                    <a:srgbClr val="272525"/>
                  </a:solidFill>
                  <a:latin typeface="Petrona"/>
                  <a:ea typeface="Petrona"/>
                  <a:cs typeface="Petrona"/>
                  <a:sym typeface="Petrona"/>
                </a:rPr>
                <a:t>2</a:t>
              </a:r>
            </a:p>
          </p:txBody>
        </p:sp>
      </p:grpSp>
      <p:grpSp>
        <p:nvGrpSpPr>
          <p:cNvPr name="Group 28" id="28"/>
          <p:cNvGrpSpPr/>
          <p:nvPr/>
        </p:nvGrpSpPr>
        <p:grpSpPr>
          <a:xfrm rot="0">
            <a:off x="6778229" y="3983385"/>
            <a:ext cx="3659684" cy="465087"/>
            <a:chOff x="0" y="0"/>
            <a:chExt cx="4879578" cy="620117"/>
          </a:xfrm>
        </p:grpSpPr>
        <p:sp>
          <p:nvSpPr>
            <p:cNvPr name="Freeform 29" id="29"/>
            <p:cNvSpPr/>
            <p:nvPr/>
          </p:nvSpPr>
          <p:spPr>
            <a:xfrm flipH="false" flipV="false" rot="0">
              <a:off x="0" y="0"/>
              <a:ext cx="4879579" cy="620117"/>
            </a:xfrm>
            <a:custGeom>
              <a:avLst/>
              <a:gdLst/>
              <a:ahLst/>
              <a:cxnLst/>
              <a:rect r="r" b="b" t="t" l="l"/>
              <a:pathLst>
                <a:path h="620117" w="4879579">
                  <a:moveTo>
                    <a:pt x="0" y="0"/>
                  </a:moveTo>
                  <a:lnTo>
                    <a:pt x="4879579" y="0"/>
                  </a:lnTo>
                  <a:lnTo>
                    <a:pt x="4879579" y="620117"/>
                  </a:lnTo>
                  <a:lnTo>
                    <a:pt x="0" y="620117"/>
                  </a:lnTo>
                  <a:close/>
                </a:path>
              </a:pathLst>
            </a:custGeom>
            <a:solidFill>
              <a:srgbClr val="000000">
                <a:alpha val="0"/>
              </a:srgbClr>
            </a:solidFill>
          </p:spPr>
        </p:sp>
        <p:sp>
          <p:nvSpPr>
            <p:cNvPr name="TextBox 30" id="30"/>
            <p:cNvSpPr txBox="true"/>
            <p:nvPr/>
          </p:nvSpPr>
          <p:spPr>
            <a:xfrm>
              <a:off x="0" y="-28575"/>
              <a:ext cx="4879578"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Choose 4BHK</a:t>
              </a:r>
            </a:p>
          </p:txBody>
        </p:sp>
      </p:grpSp>
      <p:grpSp>
        <p:nvGrpSpPr>
          <p:cNvPr name="Group 31" id="31"/>
          <p:cNvGrpSpPr/>
          <p:nvPr/>
        </p:nvGrpSpPr>
        <p:grpSpPr>
          <a:xfrm rot="0">
            <a:off x="6778229" y="4618584"/>
            <a:ext cx="3659684" cy="907256"/>
            <a:chOff x="0" y="0"/>
            <a:chExt cx="4879578" cy="1209675"/>
          </a:xfrm>
        </p:grpSpPr>
        <p:sp>
          <p:nvSpPr>
            <p:cNvPr name="Freeform 32" id="32"/>
            <p:cNvSpPr/>
            <p:nvPr/>
          </p:nvSpPr>
          <p:spPr>
            <a:xfrm flipH="false" flipV="false" rot="0">
              <a:off x="0" y="0"/>
              <a:ext cx="4879579" cy="1209675"/>
            </a:xfrm>
            <a:custGeom>
              <a:avLst/>
              <a:gdLst/>
              <a:ahLst/>
              <a:cxnLst/>
              <a:rect r="r" b="b" t="t" l="l"/>
              <a:pathLst>
                <a:path h="1209675" w="4879579">
                  <a:moveTo>
                    <a:pt x="0" y="0"/>
                  </a:moveTo>
                  <a:lnTo>
                    <a:pt x="4879579" y="0"/>
                  </a:lnTo>
                  <a:lnTo>
                    <a:pt x="4879579" y="1209675"/>
                  </a:lnTo>
                  <a:lnTo>
                    <a:pt x="0" y="1209675"/>
                  </a:lnTo>
                  <a:close/>
                </a:path>
              </a:pathLst>
            </a:custGeom>
            <a:solidFill>
              <a:srgbClr val="000000">
                <a:alpha val="0"/>
              </a:srgbClr>
            </a:solidFill>
          </p:spPr>
        </p:sp>
        <p:sp>
          <p:nvSpPr>
            <p:cNvPr name="TextBox 33" id="33"/>
            <p:cNvSpPr txBox="true"/>
            <p:nvPr/>
          </p:nvSpPr>
          <p:spPr>
            <a:xfrm>
              <a:off x="0" y="-85725"/>
              <a:ext cx="4879578"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Select the 4BHK property type.</a:t>
              </a:r>
            </a:p>
          </p:txBody>
        </p:sp>
      </p:grpSp>
      <p:grpSp>
        <p:nvGrpSpPr>
          <p:cNvPr name="Group 34" id="34"/>
          <p:cNvGrpSpPr/>
          <p:nvPr/>
        </p:nvGrpSpPr>
        <p:grpSpPr>
          <a:xfrm rot="0">
            <a:off x="987475" y="6588621"/>
            <a:ext cx="647402" cy="647402"/>
            <a:chOff x="0" y="0"/>
            <a:chExt cx="863203" cy="863203"/>
          </a:xfrm>
        </p:grpSpPr>
        <p:sp>
          <p:nvSpPr>
            <p:cNvPr name="Freeform 35" id="35"/>
            <p:cNvSpPr/>
            <p:nvPr/>
          </p:nvSpPr>
          <p:spPr>
            <a:xfrm flipH="false" flipV="false" rot="0">
              <a:off x="6350" y="6350"/>
              <a:ext cx="850519" cy="850519"/>
            </a:xfrm>
            <a:custGeom>
              <a:avLst/>
              <a:gdLst/>
              <a:ahLst/>
              <a:cxnLst/>
              <a:rect r="r" b="b" t="t" l="l"/>
              <a:pathLst>
                <a:path h="850519" w="850519">
                  <a:moveTo>
                    <a:pt x="0" y="158750"/>
                  </a:moveTo>
                  <a:cubicBezTo>
                    <a:pt x="0" y="71120"/>
                    <a:pt x="71120" y="0"/>
                    <a:pt x="158750" y="0"/>
                  </a:cubicBezTo>
                  <a:lnTo>
                    <a:pt x="691769" y="0"/>
                  </a:lnTo>
                  <a:cubicBezTo>
                    <a:pt x="779399" y="0"/>
                    <a:pt x="850519" y="71120"/>
                    <a:pt x="850519" y="158750"/>
                  </a:cubicBezTo>
                  <a:lnTo>
                    <a:pt x="850519" y="691769"/>
                  </a:lnTo>
                  <a:cubicBezTo>
                    <a:pt x="850519" y="779399"/>
                    <a:pt x="779399" y="850519"/>
                    <a:pt x="691769" y="850519"/>
                  </a:cubicBezTo>
                  <a:lnTo>
                    <a:pt x="158750" y="850519"/>
                  </a:lnTo>
                  <a:cubicBezTo>
                    <a:pt x="71120" y="850519"/>
                    <a:pt x="0" y="779399"/>
                    <a:pt x="0" y="691769"/>
                  </a:cubicBezTo>
                  <a:close/>
                </a:path>
              </a:pathLst>
            </a:custGeom>
            <a:solidFill>
              <a:srgbClr val="CCEEFF"/>
            </a:solidFill>
          </p:spPr>
        </p:sp>
        <p:sp>
          <p:nvSpPr>
            <p:cNvPr name="Freeform 36" id="36"/>
            <p:cNvSpPr/>
            <p:nvPr/>
          </p:nvSpPr>
          <p:spPr>
            <a:xfrm flipH="false" flipV="false" rot="0">
              <a:off x="0" y="0"/>
              <a:ext cx="863219" cy="863219"/>
            </a:xfrm>
            <a:custGeom>
              <a:avLst/>
              <a:gdLst/>
              <a:ahLst/>
              <a:cxnLst/>
              <a:rect r="r" b="b" t="t" l="l"/>
              <a:pathLst>
                <a:path h="863219" w="863219">
                  <a:moveTo>
                    <a:pt x="0" y="165100"/>
                  </a:moveTo>
                  <a:cubicBezTo>
                    <a:pt x="0" y="73914"/>
                    <a:pt x="73914" y="0"/>
                    <a:pt x="165100" y="0"/>
                  </a:cubicBezTo>
                  <a:lnTo>
                    <a:pt x="698119" y="0"/>
                  </a:lnTo>
                  <a:lnTo>
                    <a:pt x="698119" y="6350"/>
                  </a:lnTo>
                  <a:lnTo>
                    <a:pt x="698119" y="0"/>
                  </a:lnTo>
                  <a:lnTo>
                    <a:pt x="698119" y="6350"/>
                  </a:lnTo>
                  <a:lnTo>
                    <a:pt x="698119" y="0"/>
                  </a:lnTo>
                  <a:cubicBezTo>
                    <a:pt x="789305" y="0"/>
                    <a:pt x="863219" y="73914"/>
                    <a:pt x="863219" y="165100"/>
                  </a:cubicBezTo>
                  <a:lnTo>
                    <a:pt x="856869" y="165100"/>
                  </a:lnTo>
                  <a:lnTo>
                    <a:pt x="863219" y="165100"/>
                  </a:lnTo>
                  <a:lnTo>
                    <a:pt x="863219" y="698119"/>
                  </a:lnTo>
                  <a:lnTo>
                    <a:pt x="856869" y="698119"/>
                  </a:lnTo>
                  <a:lnTo>
                    <a:pt x="863219" y="698119"/>
                  </a:lnTo>
                  <a:cubicBezTo>
                    <a:pt x="863219" y="789305"/>
                    <a:pt x="789305" y="863219"/>
                    <a:pt x="698119" y="863219"/>
                  </a:cubicBezTo>
                  <a:lnTo>
                    <a:pt x="698119" y="856869"/>
                  </a:lnTo>
                  <a:lnTo>
                    <a:pt x="698119" y="863219"/>
                  </a:lnTo>
                  <a:lnTo>
                    <a:pt x="165100" y="863219"/>
                  </a:lnTo>
                  <a:lnTo>
                    <a:pt x="165100" y="856869"/>
                  </a:lnTo>
                  <a:lnTo>
                    <a:pt x="165100" y="863219"/>
                  </a:lnTo>
                  <a:cubicBezTo>
                    <a:pt x="73914" y="863219"/>
                    <a:pt x="0" y="789305"/>
                    <a:pt x="0" y="698119"/>
                  </a:cubicBezTo>
                  <a:lnTo>
                    <a:pt x="0" y="165100"/>
                  </a:lnTo>
                  <a:lnTo>
                    <a:pt x="6350" y="165100"/>
                  </a:lnTo>
                  <a:lnTo>
                    <a:pt x="0" y="165100"/>
                  </a:lnTo>
                  <a:moveTo>
                    <a:pt x="12700" y="165100"/>
                  </a:moveTo>
                  <a:lnTo>
                    <a:pt x="12700" y="698119"/>
                  </a:lnTo>
                  <a:lnTo>
                    <a:pt x="6350" y="698119"/>
                  </a:lnTo>
                  <a:lnTo>
                    <a:pt x="12700" y="698119"/>
                  </a:lnTo>
                  <a:cubicBezTo>
                    <a:pt x="12700" y="782320"/>
                    <a:pt x="80899" y="850519"/>
                    <a:pt x="165100" y="850519"/>
                  </a:cubicBezTo>
                  <a:lnTo>
                    <a:pt x="698119" y="850519"/>
                  </a:lnTo>
                  <a:cubicBezTo>
                    <a:pt x="782320" y="850519"/>
                    <a:pt x="850519" y="782320"/>
                    <a:pt x="850519" y="698119"/>
                  </a:cubicBezTo>
                  <a:lnTo>
                    <a:pt x="850519" y="165100"/>
                  </a:lnTo>
                  <a:cubicBezTo>
                    <a:pt x="850519" y="80899"/>
                    <a:pt x="782320" y="12700"/>
                    <a:pt x="698119" y="12700"/>
                  </a:cubicBezTo>
                  <a:lnTo>
                    <a:pt x="165100" y="12700"/>
                  </a:lnTo>
                  <a:lnTo>
                    <a:pt x="165100" y="6350"/>
                  </a:lnTo>
                  <a:lnTo>
                    <a:pt x="165100" y="12700"/>
                  </a:lnTo>
                  <a:cubicBezTo>
                    <a:pt x="80899" y="12700"/>
                    <a:pt x="12700" y="80899"/>
                    <a:pt x="12700" y="165100"/>
                  </a:cubicBezTo>
                  <a:close/>
                </a:path>
              </a:pathLst>
            </a:custGeom>
            <a:solidFill>
              <a:srgbClr val="B2D4E5"/>
            </a:solidFill>
          </p:spPr>
        </p:sp>
      </p:grpSp>
      <p:grpSp>
        <p:nvGrpSpPr>
          <p:cNvPr name="Group 37" id="37"/>
          <p:cNvGrpSpPr/>
          <p:nvPr/>
        </p:nvGrpSpPr>
        <p:grpSpPr>
          <a:xfrm rot="0">
            <a:off x="1087934" y="6633270"/>
            <a:ext cx="446485" cy="558105"/>
            <a:chOff x="0" y="0"/>
            <a:chExt cx="595313" cy="744140"/>
          </a:xfrm>
        </p:grpSpPr>
        <p:sp>
          <p:nvSpPr>
            <p:cNvPr name="Freeform 38" id="38"/>
            <p:cNvSpPr/>
            <p:nvPr/>
          </p:nvSpPr>
          <p:spPr>
            <a:xfrm flipH="false" flipV="false" rot="0">
              <a:off x="0" y="0"/>
              <a:ext cx="595313" cy="744140"/>
            </a:xfrm>
            <a:custGeom>
              <a:avLst/>
              <a:gdLst/>
              <a:ahLst/>
              <a:cxnLst/>
              <a:rect r="r" b="b" t="t" l="l"/>
              <a:pathLst>
                <a:path h="744140" w="595313">
                  <a:moveTo>
                    <a:pt x="0" y="0"/>
                  </a:moveTo>
                  <a:lnTo>
                    <a:pt x="595313" y="0"/>
                  </a:lnTo>
                  <a:lnTo>
                    <a:pt x="595313" y="744140"/>
                  </a:lnTo>
                  <a:lnTo>
                    <a:pt x="0" y="744140"/>
                  </a:lnTo>
                  <a:close/>
                </a:path>
              </a:pathLst>
            </a:custGeom>
            <a:solidFill>
              <a:srgbClr val="000000">
                <a:alpha val="0"/>
              </a:srgbClr>
            </a:solidFill>
          </p:spPr>
        </p:sp>
        <p:sp>
          <p:nvSpPr>
            <p:cNvPr name="TextBox 39" id="39"/>
            <p:cNvSpPr txBox="true"/>
            <p:nvPr/>
          </p:nvSpPr>
          <p:spPr>
            <a:xfrm>
              <a:off x="0" y="57150"/>
              <a:ext cx="595313" cy="686990"/>
            </a:xfrm>
            <a:prstGeom prst="rect">
              <a:avLst/>
            </a:prstGeom>
          </p:spPr>
          <p:txBody>
            <a:bodyPr anchor="t" rtlCol="false" tIns="0" lIns="0" bIns="0" rIns="0"/>
            <a:lstStyle/>
            <a:p>
              <a:pPr algn="ctr">
                <a:lnSpc>
                  <a:spcPts val="3500"/>
                </a:lnSpc>
              </a:pPr>
              <a:r>
                <a:rPr lang="en-US" sz="3500">
                  <a:solidFill>
                    <a:srgbClr val="272525"/>
                  </a:solidFill>
                  <a:latin typeface="Petrona"/>
                  <a:ea typeface="Petrona"/>
                  <a:cs typeface="Petrona"/>
                  <a:sym typeface="Petrona"/>
                </a:rPr>
                <a:t>3</a:t>
              </a:r>
            </a:p>
          </p:txBody>
        </p:sp>
      </p:grpSp>
      <p:grpSp>
        <p:nvGrpSpPr>
          <p:cNvPr name="Group 40" id="40"/>
          <p:cNvGrpSpPr/>
          <p:nvPr/>
        </p:nvGrpSpPr>
        <p:grpSpPr>
          <a:xfrm rot="0">
            <a:off x="1913632" y="6593384"/>
            <a:ext cx="3721299" cy="465088"/>
            <a:chOff x="0" y="0"/>
            <a:chExt cx="4961732" cy="620117"/>
          </a:xfrm>
        </p:grpSpPr>
        <p:sp>
          <p:nvSpPr>
            <p:cNvPr name="Freeform 41" id="41"/>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42" id="42"/>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Handle Task</a:t>
              </a:r>
            </a:p>
          </p:txBody>
        </p:sp>
      </p:grpSp>
      <p:grpSp>
        <p:nvGrpSpPr>
          <p:cNvPr name="Group 43" id="43"/>
          <p:cNvGrpSpPr/>
          <p:nvPr/>
        </p:nvGrpSpPr>
        <p:grpSpPr>
          <a:xfrm rot="0">
            <a:off x="1913632" y="7228582"/>
            <a:ext cx="8524131" cy="453629"/>
            <a:chOff x="0" y="0"/>
            <a:chExt cx="11365508" cy="604838"/>
          </a:xfrm>
        </p:grpSpPr>
        <p:sp>
          <p:nvSpPr>
            <p:cNvPr name="Freeform 44" id="44"/>
            <p:cNvSpPr/>
            <p:nvPr/>
          </p:nvSpPr>
          <p:spPr>
            <a:xfrm flipH="false" flipV="false" rot="0">
              <a:off x="0" y="0"/>
              <a:ext cx="11365509" cy="604838"/>
            </a:xfrm>
            <a:custGeom>
              <a:avLst/>
              <a:gdLst/>
              <a:ahLst/>
              <a:cxnLst/>
              <a:rect r="r" b="b" t="t" l="l"/>
              <a:pathLst>
                <a:path h="604838" w="11365509">
                  <a:moveTo>
                    <a:pt x="0" y="0"/>
                  </a:moveTo>
                  <a:lnTo>
                    <a:pt x="11365509" y="0"/>
                  </a:lnTo>
                  <a:lnTo>
                    <a:pt x="11365509" y="604838"/>
                  </a:lnTo>
                  <a:lnTo>
                    <a:pt x="0" y="604838"/>
                  </a:lnTo>
                  <a:close/>
                </a:path>
              </a:pathLst>
            </a:custGeom>
            <a:solidFill>
              <a:srgbClr val="000000">
                <a:alpha val="0"/>
              </a:srgbClr>
            </a:solidFill>
          </p:spPr>
        </p:sp>
        <p:sp>
          <p:nvSpPr>
            <p:cNvPr name="TextBox 45" id="45"/>
            <p:cNvSpPr txBox="true"/>
            <p:nvPr/>
          </p:nvSpPr>
          <p:spPr>
            <a:xfrm>
              <a:off x="0" y="-85725"/>
              <a:ext cx="11365508"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Assign, review, or update tasks.</a:t>
              </a:r>
            </a:p>
          </p:txBody>
        </p:sp>
      </p:grpSp>
      <p:grpSp>
        <p:nvGrpSpPr>
          <p:cNvPr name="Group 46" id="46"/>
          <p:cNvGrpSpPr/>
          <p:nvPr/>
        </p:nvGrpSpPr>
        <p:grpSpPr>
          <a:xfrm rot="0">
            <a:off x="992238" y="8001149"/>
            <a:ext cx="9445526" cy="907256"/>
            <a:chOff x="0" y="0"/>
            <a:chExt cx="12594035" cy="1209675"/>
          </a:xfrm>
        </p:grpSpPr>
        <p:sp>
          <p:nvSpPr>
            <p:cNvPr name="Freeform 47" id="47"/>
            <p:cNvSpPr/>
            <p:nvPr/>
          </p:nvSpPr>
          <p:spPr>
            <a:xfrm flipH="false" flipV="false" rot="0">
              <a:off x="0" y="0"/>
              <a:ext cx="12594035" cy="1209675"/>
            </a:xfrm>
            <a:custGeom>
              <a:avLst/>
              <a:gdLst/>
              <a:ahLst/>
              <a:cxnLst/>
              <a:rect r="r" b="b" t="t" l="l"/>
              <a:pathLst>
                <a:path h="1209675" w="12594035">
                  <a:moveTo>
                    <a:pt x="0" y="0"/>
                  </a:moveTo>
                  <a:lnTo>
                    <a:pt x="12594035" y="0"/>
                  </a:lnTo>
                  <a:lnTo>
                    <a:pt x="12594035" y="1209675"/>
                  </a:lnTo>
                  <a:lnTo>
                    <a:pt x="0" y="1209675"/>
                  </a:lnTo>
                  <a:close/>
                </a:path>
              </a:pathLst>
            </a:custGeom>
            <a:solidFill>
              <a:srgbClr val="000000">
                <a:alpha val="0"/>
              </a:srgbClr>
            </a:solidFill>
          </p:spPr>
        </p:sp>
        <p:sp>
          <p:nvSpPr>
            <p:cNvPr name="TextBox 48" id="48"/>
            <p:cNvSpPr txBox="true"/>
            <p:nvPr/>
          </p:nvSpPr>
          <p:spPr>
            <a:xfrm>
              <a:off x="0" y="-85725"/>
              <a:ext cx="12594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Efficiently manage construction tasks for 4BHK property types with ease. Ensure projects stay on track.</a:t>
              </a:r>
            </a:p>
          </p:txBody>
        </p:sp>
      </p:gr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f3df65e249be430d"/>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9de2d30f4cca4236"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c8d843e395584a00"/>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ec1ced4921fa448c"/>
            <a:stretch>
              <a:fillRect l="0" t="0" r="0" b="0"/>
            </a:stretch>
          </a:blipFill>
        </p:spPr>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0ce3225f96fd4907"/>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38f56c0690f2415d"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f27b28a46b054820"/>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792fdb0885674781"/>
            <a:stretch>
              <a:fillRect l="0" t="0" r="0" b="0"/>
            </a:stretch>
          </a:blipFill>
        </p:spPr>
      </p:sp>
      <p:grpSp>
        <p:nvGrpSpPr>
          <p:cNvPr name="Group 7" id="7"/>
          <p:cNvGrpSpPr/>
          <p:nvPr/>
        </p:nvGrpSpPr>
        <p:grpSpPr>
          <a:xfrm rot="0">
            <a:off x="992238" y="1399431"/>
            <a:ext cx="9445526" cy="1860649"/>
            <a:chOff x="0" y="0"/>
            <a:chExt cx="12594035" cy="2480865"/>
          </a:xfrm>
        </p:grpSpPr>
        <p:sp>
          <p:nvSpPr>
            <p:cNvPr name="Freeform 8" id="8"/>
            <p:cNvSpPr/>
            <p:nvPr/>
          </p:nvSpPr>
          <p:spPr>
            <a:xfrm flipH="false" flipV="false" rot="0">
              <a:off x="0" y="0"/>
              <a:ext cx="12594035" cy="2480865"/>
            </a:xfrm>
            <a:custGeom>
              <a:avLst/>
              <a:gdLst/>
              <a:ahLst/>
              <a:cxnLst/>
              <a:rect r="r" b="b" t="t" l="l"/>
              <a:pathLst>
                <a:path h="2480865" w="12594035">
                  <a:moveTo>
                    <a:pt x="0" y="0"/>
                  </a:moveTo>
                  <a:lnTo>
                    <a:pt x="12594035" y="0"/>
                  </a:lnTo>
                  <a:lnTo>
                    <a:pt x="12594035" y="2480865"/>
                  </a:lnTo>
                  <a:lnTo>
                    <a:pt x="0" y="2480865"/>
                  </a:lnTo>
                  <a:close/>
                </a:path>
              </a:pathLst>
            </a:custGeom>
            <a:solidFill>
              <a:srgbClr val="000000">
                <a:alpha val="0"/>
              </a:srgbClr>
            </a:solidFill>
          </p:spPr>
        </p:sp>
        <p:sp>
          <p:nvSpPr>
            <p:cNvPr name="TextBox 9" id="9"/>
            <p:cNvSpPr txBox="true"/>
            <p:nvPr/>
          </p:nvSpPr>
          <p:spPr>
            <a:xfrm>
              <a:off x="0" y="-47625"/>
              <a:ext cx="12594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Managing Tasks: 3BHK Properties</a:t>
              </a:r>
            </a:p>
          </p:txBody>
        </p:sp>
      </p:grpSp>
      <p:sp>
        <p:nvSpPr>
          <p:cNvPr name="Freeform 10" id="10" descr="preencoded.png"/>
          <p:cNvSpPr/>
          <p:nvPr/>
        </p:nvSpPr>
        <p:spPr>
          <a:xfrm flipH="false" flipV="false" rot="0">
            <a:off x="992238" y="3734841"/>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8affec1ebd1a4bbf"/>
            <a:stretch>
              <a:fillRect l="0" t="0" r="0" b="0"/>
            </a:stretch>
          </a:blipFill>
        </p:spPr>
      </p:sp>
      <p:grpSp>
        <p:nvGrpSpPr>
          <p:cNvPr name="Group 11" id="11"/>
          <p:cNvGrpSpPr/>
          <p:nvPr/>
        </p:nvGrpSpPr>
        <p:grpSpPr>
          <a:xfrm rot="0">
            <a:off x="1984474" y="3685282"/>
            <a:ext cx="3721299" cy="465087"/>
            <a:chOff x="0" y="0"/>
            <a:chExt cx="4961732" cy="620117"/>
          </a:xfrm>
        </p:grpSpPr>
        <p:sp>
          <p:nvSpPr>
            <p:cNvPr name="Freeform 12" id="12"/>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3" id="13"/>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Navigate</a:t>
              </a:r>
            </a:p>
          </p:txBody>
        </p:sp>
      </p:grpSp>
      <p:sp>
        <p:nvSpPr>
          <p:cNvPr name="Freeform 14" id="14" descr="preencoded.png"/>
          <p:cNvSpPr/>
          <p:nvPr/>
        </p:nvSpPr>
        <p:spPr>
          <a:xfrm flipH="false" flipV="false" rot="0">
            <a:off x="992238" y="5343674"/>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04ecedc747234814"/>
            <a:stretch>
              <a:fillRect l="0" t="0" r="0" b="0"/>
            </a:stretch>
          </a:blipFill>
        </p:spPr>
      </p:sp>
      <p:grpSp>
        <p:nvGrpSpPr>
          <p:cNvPr name="Group 15" id="15"/>
          <p:cNvGrpSpPr/>
          <p:nvPr/>
        </p:nvGrpSpPr>
        <p:grpSpPr>
          <a:xfrm rot="0">
            <a:off x="1984474" y="5294114"/>
            <a:ext cx="3721299" cy="465088"/>
            <a:chOff x="0" y="0"/>
            <a:chExt cx="4961732" cy="620117"/>
          </a:xfrm>
        </p:grpSpPr>
        <p:sp>
          <p:nvSpPr>
            <p:cNvPr name="Freeform 16" id="16"/>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7" id="17"/>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Select</a:t>
              </a:r>
            </a:p>
          </p:txBody>
        </p:sp>
      </p:grpSp>
      <p:sp>
        <p:nvSpPr>
          <p:cNvPr name="Freeform 18" id="18" descr="preencoded.png"/>
          <p:cNvSpPr/>
          <p:nvPr/>
        </p:nvSpPr>
        <p:spPr>
          <a:xfrm flipH="false" flipV="false" rot="0">
            <a:off x="992238" y="6952506"/>
            <a:ext cx="708720" cy="708720"/>
          </a:xfrm>
          <a:custGeom>
            <a:avLst/>
            <a:gdLst/>
            <a:ahLst/>
            <a:cxnLst/>
            <a:rect r="r" b="b" t="t" l="l"/>
            <a:pathLst>
              <a:path h="708720" w="708720">
                <a:moveTo>
                  <a:pt x="0" y="0"/>
                </a:moveTo>
                <a:lnTo>
                  <a:pt x="708719" y="0"/>
                </a:lnTo>
                <a:lnTo>
                  <a:pt x="708719" y="708720"/>
                </a:lnTo>
                <a:lnTo>
                  <a:pt x="0" y="708720"/>
                </a:lnTo>
                <a:lnTo>
                  <a:pt x="0" y="0"/>
                </a:lnTo>
                <a:close/>
              </a:path>
            </a:pathLst>
          </a:custGeom>
          <a:blipFill>
            <a:blip r:embed="Rdf2a80f09b8640a4"/>
            <a:stretch>
              <a:fillRect l="0" t="0" r="0" b="0"/>
            </a:stretch>
          </a:blipFill>
        </p:spPr>
      </p:sp>
      <p:grpSp>
        <p:nvGrpSpPr>
          <p:cNvPr name="Group 19" id="19"/>
          <p:cNvGrpSpPr/>
          <p:nvPr/>
        </p:nvGrpSpPr>
        <p:grpSpPr>
          <a:xfrm rot="0">
            <a:off x="1984474" y="6902946"/>
            <a:ext cx="3721299" cy="465088"/>
            <a:chOff x="0" y="0"/>
            <a:chExt cx="4961732" cy="620117"/>
          </a:xfrm>
        </p:grpSpPr>
        <p:sp>
          <p:nvSpPr>
            <p:cNvPr name="Freeform 20" id="20"/>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1" id="21"/>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Manage</a:t>
              </a:r>
            </a:p>
          </p:txBody>
        </p:sp>
      </p:grpSp>
      <p:grpSp>
        <p:nvGrpSpPr>
          <p:cNvPr name="Group 22" id="22"/>
          <p:cNvGrpSpPr/>
          <p:nvPr/>
        </p:nvGrpSpPr>
        <p:grpSpPr>
          <a:xfrm rot="0">
            <a:off x="992238" y="7980164"/>
            <a:ext cx="9445526" cy="907256"/>
            <a:chOff x="0" y="0"/>
            <a:chExt cx="12594035" cy="1209675"/>
          </a:xfrm>
        </p:grpSpPr>
        <p:sp>
          <p:nvSpPr>
            <p:cNvPr name="Freeform 23" id="23"/>
            <p:cNvSpPr/>
            <p:nvPr/>
          </p:nvSpPr>
          <p:spPr>
            <a:xfrm flipH="false" flipV="false" rot="0">
              <a:off x="0" y="0"/>
              <a:ext cx="12594035" cy="1209675"/>
            </a:xfrm>
            <a:custGeom>
              <a:avLst/>
              <a:gdLst/>
              <a:ahLst/>
              <a:cxnLst/>
              <a:rect r="r" b="b" t="t" l="l"/>
              <a:pathLst>
                <a:path h="1209675" w="12594035">
                  <a:moveTo>
                    <a:pt x="0" y="0"/>
                  </a:moveTo>
                  <a:lnTo>
                    <a:pt x="12594035" y="0"/>
                  </a:lnTo>
                  <a:lnTo>
                    <a:pt x="12594035" y="1209675"/>
                  </a:lnTo>
                  <a:lnTo>
                    <a:pt x="0" y="1209675"/>
                  </a:lnTo>
                  <a:close/>
                </a:path>
              </a:pathLst>
            </a:custGeom>
            <a:solidFill>
              <a:srgbClr val="000000">
                <a:alpha val="0"/>
              </a:srgbClr>
            </a:solidFill>
          </p:spPr>
        </p:sp>
        <p:sp>
          <p:nvSpPr>
            <p:cNvPr name="TextBox 24" id="24"/>
            <p:cNvSpPr txBox="true"/>
            <p:nvPr/>
          </p:nvSpPr>
          <p:spPr>
            <a:xfrm>
              <a:off x="0" y="-85725"/>
              <a:ext cx="12594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CRM offers effective task oversight. It simplifies project handling for 3BHK units. Stay organized throughout the construction process.</a:t>
              </a:r>
            </a:p>
          </p:txBody>
        </p:sp>
      </p:gr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e244f435d3de40c8"/>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7c85aefdf0844343"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5897411d584a49b0"/>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cc5fbc81cc73418f"/>
            <a:stretch>
              <a:fillRect l="0" t="0" r="0" b="0"/>
            </a:stretch>
          </a:blipFill>
        </p:spPr>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0b89022a7aa145d9"/>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2783830"/>
            <a:ext cx="10989469" cy="930325"/>
            <a:chOff x="0" y="0"/>
            <a:chExt cx="14652625" cy="1240433"/>
          </a:xfrm>
        </p:grpSpPr>
        <p:sp>
          <p:nvSpPr>
            <p:cNvPr name="Freeform 6" id="6"/>
            <p:cNvSpPr/>
            <p:nvPr/>
          </p:nvSpPr>
          <p:spPr>
            <a:xfrm flipH="false" flipV="false" rot="0">
              <a:off x="0" y="0"/>
              <a:ext cx="14652625" cy="1240433"/>
            </a:xfrm>
            <a:custGeom>
              <a:avLst/>
              <a:gdLst/>
              <a:ahLst/>
              <a:cxnLst/>
              <a:rect r="r" b="b" t="t" l="l"/>
              <a:pathLst>
                <a:path h="1240433" w="14652625">
                  <a:moveTo>
                    <a:pt x="0" y="0"/>
                  </a:moveTo>
                  <a:lnTo>
                    <a:pt x="14652625" y="0"/>
                  </a:lnTo>
                  <a:lnTo>
                    <a:pt x="14652625" y="1240433"/>
                  </a:lnTo>
                  <a:lnTo>
                    <a:pt x="0" y="1240433"/>
                  </a:lnTo>
                  <a:close/>
                </a:path>
              </a:pathLst>
            </a:custGeom>
            <a:solidFill>
              <a:srgbClr val="000000">
                <a:alpha val="0"/>
              </a:srgbClr>
            </a:solidFill>
          </p:spPr>
        </p:sp>
        <p:sp>
          <p:nvSpPr>
            <p:cNvPr name="TextBox 7" id="7"/>
            <p:cNvSpPr txBox="true"/>
            <p:nvPr/>
          </p:nvSpPr>
          <p:spPr>
            <a:xfrm>
              <a:off x="0" y="-47625"/>
              <a:ext cx="14652625"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Task Handling: 2BHK Properties</a:t>
              </a:r>
            </a:p>
          </p:txBody>
        </p:sp>
      </p:grpSp>
      <p:grpSp>
        <p:nvGrpSpPr>
          <p:cNvPr name="Group 8" id="8"/>
          <p:cNvGrpSpPr/>
          <p:nvPr/>
        </p:nvGrpSpPr>
        <p:grpSpPr>
          <a:xfrm rot="0">
            <a:off x="992238" y="4422874"/>
            <a:ext cx="3823098" cy="465088"/>
            <a:chOff x="0" y="0"/>
            <a:chExt cx="5097463" cy="620117"/>
          </a:xfrm>
        </p:grpSpPr>
        <p:sp>
          <p:nvSpPr>
            <p:cNvPr name="Freeform 9" id="9"/>
            <p:cNvSpPr/>
            <p:nvPr/>
          </p:nvSpPr>
          <p:spPr>
            <a:xfrm flipH="false" flipV="false" rot="0">
              <a:off x="0" y="0"/>
              <a:ext cx="5097463" cy="620117"/>
            </a:xfrm>
            <a:custGeom>
              <a:avLst/>
              <a:gdLst/>
              <a:ahLst/>
              <a:cxnLst/>
              <a:rect r="r" b="b" t="t" l="l"/>
              <a:pathLst>
                <a:path h="620117" w="5097463">
                  <a:moveTo>
                    <a:pt x="0" y="0"/>
                  </a:moveTo>
                  <a:lnTo>
                    <a:pt x="5097463" y="0"/>
                  </a:lnTo>
                  <a:lnTo>
                    <a:pt x="5097463" y="620117"/>
                  </a:lnTo>
                  <a:lnTo>
                    <a:pt x="0" y="620117"/>
                  </a:lnTo>
                  <a:close/>
                </a:path>
              </a:pathLst>
            </a:custGeom>
            <a:solidFill>
              <a:srgbClr val="000000">
                <a:alpha val="0"/>
              </a:srgbClr>
            </a:solidFill>
          </p:spPr>
        </p:sp>
        <p:sp>
          <p:nvSpPr>
            <p:cNvPr name="TextBox 10" id="10"/>
            <p:cNvSpPr txBox="true"/>
            <p:nvPr/>
          </p:nvSpPr>
          <p:spPr>
            <a:xfrm>
              <a:off x="0" y="-28575"/>
              <a:ext cx="5097463"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Employee Task Details</a:t>
              </a:r>
            </a:p>
          </p:txBody>
        </p:sp>
      </p:grpSp>
      <p:grpSp>
        <p:nvGrpSpPr>
          <p:cNvPr name="Group 11" id="11"/>
          <p:cNvGrpSpPr/>
          <p:nvPr/>
        </p:nvGrpSpPr>
        <p:grpSpPr>
          <a:xfrm rot="0">
            <a:off x="992238" y="5171480"/>
            <a:ext cx="7805886" cy="453629"/>
            <a:chOff x="0" y="0"/>
            <a:chExt cx="10407848" cy="604838"/>
          </a:xfrm>
        </p:grpSpPr>
        <p:sp>
          <p:nvSpPr>
            <p:cNvPr name="Freeform 12" id="12"/>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3" id="13"/>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Easy navigation</a:t>
              </a:r>
            </a:p>
          </p:txBody>
        </p:sp>
      </p:grpSp>
      <p:grpSp>
        <p:nvGrpSpPr>
          <p:cNvPr name="Group 14" id="14"/>
          <p:cNvGrpSpPr/>
          <p:nvPr/>
        </p:nvGrpSpPr>
        <p:grpSpPr>
          <a:xfrm rot="0">
            <a:off x="992238" y="5724227"/>
            <a:ext cx="7805886" cy="453629"/>
            <a:chOff x="0" y="0"/>
            <a:chExt cx="10407848" cy="604838"/>
          </a:xfrm>
        </p:grpSpPr>
        <p:sp>
          <p:nvSpPr>
            <p:cNvPr name="Freeform 15" id="15"/>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16" id="16"/>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Clear layout</a:t>
              </a:r>
            </a:p>
          </p:txBody>
        </p:sp>
      </p:grpSp>
      <p:grpSp>
        <p:nvGrpSpPr>
          <p:cNvPr name="Group 17" id="17"/>
          <p:cNvGrpSpPr/>
          <p:nvPr/>
        </p:nvGrpSpPr>
        <p:grpSpPr>
          <a:xfrm rot="0">
            <a:off x="9499401" y="4422874"/>
            <a:ext cx="3721299" cy="465088"/>
            <a:chOff x="0" y="0"/>
            <a:chExt cx="4961732" cy="620117"/>
          </a:xfrm>
        </p:grpSpPr>
        <p:sp>
          <p:nvSpPr>
            <p:cNvPr name="Freeform 18" id="18"/>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9" id="19"/>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2BHK Category</a:t>
              </a:r>
            </a:p>
          </p:txBody>
        </p:sp>
      </p:grpSp>
      <p:grpSp>
        <p:nvGrpSpPr>
          <p:cNvPr name="Group 20" id="20"/>
          <p:cNvGrpSpPr/>
          <p:nvPr/>
        </p:nvGrpSpPr>
        <p:grpSpPr>
          <a:xfrm rot="0">
            <a:off x="9499401" y="5171480"/>
            <a:ext cx="7805886" cy="453629"/>
            <a:chOff x="0" y="0"/>
            <a:chExt cx="10407848" cy="604838"/>
          </a:xfrm>
        </p:grpSpPr>
        <p:sp>
          <p:nvSpPr>
            <p:cNvPr name="Freeform 21" id="21"/>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2" id="22"/>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Specific tasks</a:t>
              </a:r>
            </a:p>
          </p:txBody>
        </p:sp>
      </p:grpSp>
      <p:grpSp>
        <p:nvGrpSpPr>
          <p:cNvPr name="Group 23" id="23"/>
          <p:cNvGrpSpPr/>
          <p:nvPr/>
        </p:nvGrpSpPr>
        <p:grpSpPr>
          <a:xfrm rot="0">
            <a:off x="9499401" y="5724227"/>
            <a:ext cx="7805886" cy="453629"/>
            <a:chOff x="0" y="0"/>
            <a:chExt cx="10407848" cy="604838"/>
          </a:xfrm>
        </p:grpSpPr>
        <p:sp>
          <p:nvSpPr>
            <p:cNvPr name="Freeform 24" id="24"/>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5" id="25"/>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Detailed views</a:t>
              </a:r>
            </a:p>
          </p:txBody>
        </p:sp>
      </p:grpSp>
      <p:grpSp>
        <p:nvGrpSpPr>
          <p:cNvPr name="Group 26" id="26"/>
          <p:cNvGrpSpPr/>
          <p:nvPr/>
        </p:nvGrpSpPr>
        <p:grpSpPr>
          <a:xfrm rot="0">
            <a:off x="992238" y="6595914"/>
            <a:ext cx="16303526" cy="907256"/>
            <a:chOff x="0" y="0"/>
            <a:chExt cx="21738035" cy="1209675"/>
          </a:xfrm>
        </p:grpSpPr>
        <p:sp>
          <p:nvSpPr>
            <p:cNvPr name="Freeform 27" id="27"/>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28" id="28"/>
            <p:cNvSpPr txBox="true"/>
            <p:nvPr/>
          </p:nvSpPr>
          <p:spPr>
            <a:xfrm>
              <a:off x="0" y="-85725"/>
              <a:ext cx="21738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CRM facilitates the assignment and monitoring of tasks. It’s tailored for 2BHK properties. Utilize focused, streamlined management.</a:t>
              </a:r>
            </a:p>
          </p:txBody>
        </p:sp>
      </p:gr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25f986c8cc4c4712"/>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1e3251c4e198424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936b6f79f6504c76"/>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b615b66473af4c95"/>
            <a:stretch>
              <a:fillRect l="0" t="0" r="0" b="0"/>
            </a:stretch>
          </a:blipFill>
        </p:spPr>
      </p:sp>
    </p:spTree>
  </p:cSld>
  <p:clrMapOvr>
    <a:masterClrMapping/>
  </p:clrMapOvr>
</p:sld>
</file>

<file path=ppt/slides/slide8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efb3855fece4224"/>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1155352"/>
            <a:ext cx="10272861" cy="930325"/>
            <a:chOff x="0" y="0"/>
            <a:chExt cx="13697148" cy="1240433"/>
          </a:xfrm>
        </p:grpSpPr>
        <p:sp>
          <p:nvSpPr>
            <p:cNvPr name="Freeform 6" id="6"/>
            <p:cNvSpPr/>
            <p:nvPr/>
          </p:nvSpPr>
          <p:spPr>
            <a:xfrm flipH="false" flipV="false" rot="0">
              <a:off x="0" y="0"/>
              <a:ext cx="13697148" cy="1240433"/>
            </a:xfrm>
            <a:custGeom>
              <a:avLst/>
              <a:gdLst/>
              <a:ahLst/>
              <a:cxnLst/>
              <a:rect r="r" b="b" t="t" l="l"/>
              <a:pathLst>
                <a:path h="1240433" w="13697148">
                  <a:moveTo>
                    <a:pt x="0" y="0"/>
                  </a:moveTo>
                  <a:lnTo>
                    <a:pt x="13697148" y="0"/>
                  </a:lnTo>
                  <a:lnTo>
                    <a:pt x="13697148" y="1240433"/>
                  </a:lnTo>
                  <a:lnTo>
                    <a:pt x="0" y="1240433"/>
                  </a:lnTo>
                  <a:close/>
                </a:path>
              </a:pathLst>
            </a:custGeom>
            <a:solidFill>
              <a:srgbClr val="000000">
                <a:alpha val="0"/>
              </a:srgbClr>
            </a:solidFill>
          </p:spPr>
        </p:sp>
        <p:sp>
          <p:nvSpPr>
            <p:cNvPr name="TextBox 7" id="7"/>
            <p:cNvSpPr txBox="true"/>
            <p:nvPr/>
          </p:nvSpPr>
          <p:spPr>
            <a:xfrm>
              <a:off x="0" y="-47625"/>
              <a:ext cx="13697148"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Task Control: 1BHK Properties</a:t>
              </a:r>
            </a:p>
          </p:txBody>
        </p:sp>
      </p:grpSp>
      <p:grpSp>
        <p:nvGrpSpPr>
          <p:cNvPr name="Group 8" id="8"/>
          <p:cNvGrpSpPr/>
          <p:nvPr/>
        </p:nvGrpSpPr>
        <p:grpSpPr>
          <a:xfrm rot="0">
            <a:off x="2144316" y="3740349"/>
            <a:ext cx="3721299" cy="465087"/>
            <a:chOff x="0" y="0"/>
            <a:chExt cx="4961732" cy="620117"/>
          </a:xfrm>
        </p:grpSpPr>
        <p:sp>
          <p:nvSpPr>
            <p:cNvPr name="Freeform 9" id="9"/>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0" id="10"/>
            <p:cNvSpPr txBox="true"/>
            <p:nvPr/>
          </p:nvSpPr>
          <p:spPr>
            <a:xfrm>
              <a:off x="0" y="-28575"/>
              <a:ext cx="4961732" cy="648692"/>
            </a:xfrm>
            <a:prstGeom prst="rect">
              <a:avLst/>
            </a:prstGeom>
          </p:spPr>
          <p:txBody>
            <a:bodyPr anchor="t" rtlCol="false" tIns="0" lIns="0" bIns="0" rIns="0"/>
            <a:lstStyle/>
            <a:p>
              <a:pPr algn="r">
                <a:lnSpc>
                  <a:spcPts val="3625"/>
                </a:lnSpc>
              </a:pPr>
              <a:r>
                <a:rPr lang="en-US" sz="2874">
                  <a:solidFill>
                    <a:srgbClr val="272525"/>
                  </a:solidFill>
                  <a:latin typeface="Petrona"/>
                  <a:ea typeface="Petrona"/>
                  <a:cs typeface="Petrona"/>
                  <a:sym typeface="Petrona"/>
                </a:rPr>
                <a:t>Navigate</a:t>
              </a:r>
            </a:p>
          </p:txBody>
        </p:sp>
      </p:grpSp>
      <p:sp>
        <p:nvSpPr>
          <p:cNvPr name="Freeform 11" id="11" descr="preencoded.png"/>
          <p:cNvSpPr/>
          <p:nvPr/>
        </p:nvSpPr>
        <p:spPr>
          <a:xfrm flipH="false" flipV="false" rot="0">
            <a:off x="6290816" y="2652712"/>
            <a:ext cx="5706219" cy="5706219"/>
          </a:xfrm>
          <a:custGeom>
            <a:avLst/>
            <a:gdLst/>
            <a:ahLst/>
            <a:cxnLst/>
            <a:rect r="r" b="b" t="t" l="l"/>
            <a:pathLst>
              <a:path h="5706219" w="5706219">
                <a:moveTo>
                  <a:pt x="0" y="0"/>
                </a:moveTo>
                <a:lnTo>
                  <a:pt x="5706219" y="0"/>
                </a:lnTo>
                <a:lnTo>
                  <a:pt x="5706219" y="5706219"/>
                </a:lnTo>
                <a:lnTo>
                  <a:pt x="0" y="5706219"/>
                </a:lnTo>
                <a:lnTo>
                  <a:pt x="0" y="0"/>
                </a:lnTo>
                <a:close/>
              </a:path>
            </a:pathLst>
          </a:custGeom>
          <a:blipFill>
            <a:blip r:embed="R4cebc4a43b9c4ea7"/>
            <a:stretch>
              <a:fillRect l="0" t="0" r="0" b="0"/>
            </a:stretch>
          </a:blipFill>
        </p:spPr>
      </p:sp>
      <p:sp>
        <p:nvSpPr>
          <p:cNvPr name="Freeform 12" id="12" descr="preencoded.png"/>
          <p:cNvSpPr/>
          <p:nvPr/>
        </p:nvSpPr>
        <p:spPr>
          <a:xfrm flipH="false" flipV="false" rot="0">
            <a:off x="7783414" y="3606552"/>
            <a:ext cx="424160" cy="530275"/>
          </a:xfrm>
          <a:custGeom>
            <a:avLst/>
            <a:gdLst/>
            <a:ahLst/>
            <a:cxnLst/>
            <a:rect r="r" b="b" t="t" l="l"/>
            <a:pathLst>
              <a:path h="530275" w="424160">
                <a:moveTo>
                  <a:pt x="0" y="0"/>
                </a:moveTo>
                <a:lnTo>
                  <a:pt x="424160" y="0"/>
                </a:lnTo>
                <a:lnTo>
                  <a:pt x="424160" y="530276"/>
                </a:lnTo>
                <a:lnTo>
                  <a:pt x="0" y="530276"/>
                </a:lnTo>
                <a:lnTo>
                  <a:pt x="0" y="0"/>
                </a:lnTo>
                <a:close/>
              </a:path>
            </a:pathLst>
          </a:custGeom>
          <a:blipFill>
            <a:blip r:embed="R10662d852b994a47"/>
            <a:stretch>
              <a:fillRect l="-230" t="0" r="-230" b="0"/>
            </a:stretch>
          </a:blipFill>
        </p:spPr>
      </p:sp>
      <p:grpSp>
        <p:nvGrpSpPr>
          <p:cNvPr name="Group 13" id="13"/>
          <p:cNvGrpSpPr/>
          <p:nvPr/>
        </p:nvGrpSpPr>
        <p:grpSpPr>
          <a:xfrm rot="0">
            <a:off x="12422237" y="3740349"/>
            <a:ext cx="3721299" cy="465087"/>
            <a:chOff x="0" y="0"/>
            <a:chExt cx="4961732" cy="620117"/>
          </a:xfrm>
        </p:grpSpPr>
        <p:sp>
          <p:nvSpPr>
            <p:cNvPr name="Freeform 14" id="14"/>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5" id="15"/>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Select 1BHK</a:t>
              </a:r>
            </a:p>
          </p:txBody>
        </p:sp>
      </p:grpSp>
      <p:sp>
        <p:nvSpPr>
          <p:cNvPr name="Freeform 16" id="16" descr="preencoded.png"/>
          <p:cNvSpPr/>
          <p:nvPr/>
        </p:nvSpPr>
        <p:spPr>
          <a:xfrm flipH="false" flipV="false" rot="0">
            <a:off x="6290816" y="2652712"/>
            <a:ext cx="5706219" cy="5706219"/>
          </a:xfrm>
          <a:custGeom>
            <a:avLst/>
            <a:gdLst/>
            <a:ahLst/>
            <a:cxnLst/>
            <a:rect r="r" b="b" t="t" l="l"/>
            <a:pathLst>
              <a:path h="5706219" w="5706219">
                <a:moveTo>
                  <a:pt x="0" y="0"/>
                </a:moveTo>
                <a:lnTo>
                  <a:pt x="5706219" y="0"/>
                </a:lnTo>
                <a:lnTo>
                  <a:pt x="5706219" y="5706219"/>
                </a:lnTo>
                <a:lnTo>
                  <a:pt x="0" y="5706219"/>
                </a:lnTo>
                <a:lnTo>
                  <a:pt x="0" y="0"/>
                </a:lnTo>
                <a:close/>
              </a:path>
            </a:pathLst>
          </a:custGeom>
          <a:blipFill>
            <a:blip r:embed="R30177ad02ccb41db"/>
            <a:stretch>
              <a:fillRect l="0" t="0" r="0" b="0"/>
            </a:stretch>
          </a:blipFill>
        </p:spPr>
      </p:sp>
      <p:sp>
        <p:nvSpPr>
          <p:cNvPr name="Freeform 17" id="17" descr="preencoded.png"/>
          <p:cNvSpPr/>
          <p:nvPr/>
        </p:nvSpPr>
        <p:spPr>
          <a:xfrm flipH="false" flipV="false" rot="0">
            <a:off x="10565755" y="4092179"/>
            <a:ext cx="424160" cy="530275"/>
          </a:xfrm>
          <a:custGeom>
            <a:avLst/>
            <a:gdLst/>
            <a:ahLst/>
            <a:cxnLst/>
            <a:rect r="r" b="b" t="t" l="l"/>
            <a:pathLst>
              <a:path h="530275" w="424160">
                <a:moveTo>
                  <a:pt x="0" y="0"/>
                </a:moveTo>
                <a:lnTo>
                  <a:pt x="424160" y="0"/>
                </a:lnTo>
                <a:lnTo>
                  <a:pt x="424160" y="530275"/>
                </a:lnTo>
                <a:lnTo>
                  <a:pt x="0" y="530275"/>
                </a:lnTo>
                <a:lnTo>
                  <a:pt x="0" y="0"/>
                </a:lnTo>
                <a:close/>
              </a:path>
            </a:pathLst>
          </a:custGeom>
          <a:blipFill>
            <a:blip r:embed="R82d588df3ebb40f5"/>
            <a:stretch>
              <a:fillRect l="-230" t="0" r="-230" b="0"/>
            </a:stretch>
          </a:blipFill>
        </p:spPr>
      </p:sp>
      <p:grpSp>
        <p:nvGrpSpPr>
          <p:cNvPr name="Group 18" id="18"/>
          <p:cNvGrpSpPr/>
          <p:nvPr/>
        </p:nvGrpSpPr>
        <p:grpSpPr>
          <a:xfrm rot="0">
            <a:off x="12422237" y="6806059"/>
            <a:ext cx="3721299" cy="465088"/>
            <a:chOff x="0" y="0"/>
            <a:chExt cx="4961732" cy="620117"/>
          </a:xfrm>
        </p:grpSpPr>
        <p:sp>
          <p:nvSpPr>
            <p:cNvPr name="Freeform 19" id="19"/>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0" id="20"/>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Assign</a:t>
              </a:r>
            </a:p>
          </p:txBody>
        </p:sp>
      </p:grpSp>
      <p:sp>
        <p:nvSpPr>
          <p:cNvPr name="Freeform 21" id="21" descr="preencoded.png"/>
          <p:cNvSpPr/>
          <p:nvPr/>
        </p:nvSpPr>
        <p:spPr>
          <a:xfrm flipH="false" flipV="false" rot="0">
            <a:off x="6290816" y="2652712"/>
            <a:ext cx="5706219" cy="5706219"/>
          </a:xfrm>
          <a:custGeom>
            <a:avLst/>
            <a:gdLst/>
            <a:ahLst/>
            <a:cxnLst/>
            <a:rect r="r" b="b" t="t" l="l"/>
            <a:pathLst>
              <a:path h="5706219" w="5706219">
                <a:moveTo>
                  <a:pt x="0" y="0"/>
                </a:moveTo>
                <a:lnTo>
                  <a:pt x="5706219" y="0"/>
                </a:lnTo>
                <a:lnTo>
                  <a:pt x="5706219" y="5706219"/>
                </a:lnTo>
                <a:lnTo>
                  <a:pt x="0" y="5706219"/>
                </a:lnTo>
                <a:lnTo>
                  <a:pt x="0" y="0"/>
                </a:lnTo>
                <a:close/>
              </a:path>
            </a:pathLst>
          </a:custGeom>
          <a:blipFill>
            <a:blip r:embed="R386f7db9c9db46ff"/>
            <a:stretch>
              <a:fillRect l="0" t="0" r="0" b="0"/>
            </a:stretch>
          </a:blipFill>
        </p:spPr>
      </p:sp>
      <p:sp>
        <p:nvSpPr>
          <p:cNvPr name="Freeform 22" id="22" descr="preencoded.png"/>
          <p:cNvSpPr/>
          <p:nvPr/>
        </p:nvSpPr>
        <p:spPr>
          <a:xfrm flipH="false" flipV="false" rot="0">
            <a:off x="10080129" y="6874520"/>
            <a:ext cx="424160" cy="530275"/>
          </a:xfrm>
          <a:custGeom>
            <a:avLst/>
            <a:gdLst/>
            <a:ahLst/>
            <a:cxnLst/>
            <a:rect r="r" b="b" t="t" l="l"/>
            <a:pathLst>
              <a:path h="530275" w="424160">
                <a:moveTo>
                  <a:pt x="0" y="0"/>
                </a:moveTo>
                <a:lnTo>
                  <a:pt x="424160" y="0"/>
                </a:lnTo>
                <a:lnTo>
                  <a:pt x="424160" y="530275"/>
                </a:lnTo>
                <a:lnTo>
                  <a:pt x="0" y="530275"/>
                </a:lnTo>
                <a:lnTo>
                  <a:pt x="0" y="0"/>
                </a:lnTo>
                <a:close/>
              </a:path>
            </a:pathLst>
          </a:custGeom>
          <a:blipFill>
            <a:blip r:embed="R1dc0278d23604fe3"/>
            <a:stretch>
              <a:fillRect l="-230" t="0" r="-230" b="0"/>
            </a:stretch>
          </a:blipFill>
        </p:spPr>
      </p:sp>
      <p:grpSp>
        <p:nvGrpSpPr>
          <p:cNvPr name="Group 23" id="23"/>
          <p:cNvGrpSpPr/>
          <p:nvPr/>
        </p:nvGrpSpPr>
        <p:grpSpPr>
          <a:xfrm rot="0">
            <a:off x="2144316" y="6806059"/>
            <a:ext cx="3721299" cy="465088"/>
            <a:chOff x="0" y="0"/>
            <a:chExt cx="4961732" cy="620117"/>
          </a:xfrm>
        </p:grpSpPr>
        <p:sp>
          <p:nvSpPr>
            <p:cNvPr name="Freeform 24" id="24"/>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5" id="25"/>
            <p:cNvSpPr txBox="true"/>
            <p:nvPr/>
          </p:nvSpPr>
          <p:spPr>
            <a:xfrm>
              <a:off x="0" y="-28575"/>
              <a:ext cx="4961732" cy="648692"/>
            </a:xfrm>
            <a:prstGeom prst="rect">
              <a:avLst/>
            </a:prstGeom>
          </p:spPr>
          <p:txBody>
            <a:bodyPr anchor="t" rtlCol="false" tIns="0" lIns="0" bIns="0" rIns="0"/>
            <a:lstStyle/>
            <a:p>
              <a:pPr algn="r">
                <a:lnSpc>
                  <a:spcPts val="3625"/>
                </a:lnSpc>
              </a:pPr>
              <a:r>
                <a:rPr lang="en-US" sz="2874">
                  <a:solidFill>
                    <a:srgbClr val="272525"/>
                  </a:solidFill>
                  <a:latin typeface="Petrona"/>
                  <a:ea typeface="Petrona"/>
                  <a:cs typeface="Petrona"/>
                  <a:sym typeface="Petrona"/>
                </a:rPr>
                <a:t>View Tasks</a:t>
              </a:r>
            </a:p>
          </p:txBody>
        </p:sp>
      </p:grpSp>
      <p:sp>
        <p:nvSpPr>
          <p:cNvPr name="Freeform 26" id="26" descr="preencoded.png"/>
          <p:cNvSpPr/>
          <p:nvPr/>
        </p:nvSpPr>
        <p:spPr>
          <a:xfrm flipH="false" flipV="false" rot="0">
            <a:off x="6290816" y="2652712"/>
            <a:ext cx="5706219" cy="5706219"/>
          </a:xfrm>
          <a:custGeom>
            <a:avLst/>
            <a:gdLst/>
            <a:ahLst/>
            <a:cxnLst/>
            <a:rect r="r" b="b" t="t" l="l"/>
            <a:pathLst>
              <a:path h="5706219" w="5706219">
                <a:moveTo>
                  <a:pt x="0" y="0"/>
                </a:moveTo>
                <a:lnTo>
                  <a:pt x="5706219" y="0"/>
                </a:lnTo>
                <a:lnTo>
                  <a:pt x="5706219" y="5706219"/>
                </a:lnTo>
                <a:lnTo>
                  <a:pt x="0" y="5706219"/>
                </a:lnTo>
                <a:lnTo>
                  <a:pt x="0" y="0"/>
                </a:lnTo>
                <a:close/>
              </a:path>
            </a:pathLst>
          </a:custGeom>
          <a:blipFill>
            <a:blip r:embed="R3399a498d6c64dcd"/>
            <a:stretch>
              <a:fillRect l="0" t="0" r="0" b="0"/>
            </a:stretch>
          </a:blipFill>
        </p:spPr>
      </p:sp>
      <p:sp>
        <p:nvSpPr>
          <p:cNvPr name="Freeform 27" id="27" descr="preencoded.png"/>
          <p:cNvSpPr/>
          <p:nvPr/>
        </p:nvSpPr>
        <p:spPr>
          <a:xfrm flipH="false" flipV="false" rot="0">
            <a:off x="7297788" y="6388894"/>
            <a:ext cx="424160" cy="530275"/>
          </a:xfrm>
          <a:custGeom>
            <a:avLst/>
            <a:gdLst/>
            <a:ahLst/>
            <a:cxnLst/>
            <a:rect r="r" b="b" t="t" l="l"/>
            <a:pathLst>
              <a:path h="530275" w="424160">
                <a:moveTo>
                  <a:pt x="0" y="0"/>
                </a:moveTo>
                <a:lnTo>
                  <a:pt x="424159" y="0"/>
                </a:lnTo>
                <a:lnTo>
                  <a:pt x="424159" y="530275"/>
                </a:lnTo>
                <a:lnTo>
                  <a:pt x="0" y="530275"/>
                </a:lnTo>
                <a:lnTo>
                  <a:pt x="0" y="0"/>
                </a:lnTo>
                <a:close/>
              </a:path>
            </a:pathLst>
          </a:custGeom>
          <a:blipFill>
            <a:blip r:embed="R7103524c555442f6"/>
            <a:stretch>
              <a:fillRect l="-230" t="0" r="-230" b="0"/>
            </a:stretch>
          </a:blipFill>
        </p:spPr>
      </p:sp>
      <p:grpSp>
        <p:nvGrpSpPr>
          <p:cNvPr name="Group 28" id="28"/>
          <p:cNvGrpSpPr/>
          <p:nvPr/>
        </p:nvGrpSpPr>
        <p:grpSpPr>
          <a:xfrm rot="0">
            <a:off x="992238" y="8677870"/>
            <a:ext cx="16303526" cy="453629"/>
            <a:chOff x="0" y="0"/>
            <a:chExt cx="21738035" cy="604838"/>
          </a:xfrm>
        </p:grpSpPr>
        <p:sp>
          <p:nvSpPr>
            <p:cNvPr name="Freeform 29" id="29"/>
            <p:cNvSpPr/>
            <p:nvPr/>
          </p:nvSpPr>
          <p:spPr>
            <a:xfrm flipH="false" flipV="false" rot="0">
              <a:off x="0" y="0"/>
              <a:ext cx="21738034" cy="604838"/>
            </a:xfrm>
            <a:custGeom>
              <a:avLst/>
              <a:gdLst/>
              <a:ahLst/>
              <a:cxnLst/>
              <a:rect r="r" b="b" t="t" l="l"/>
              <a:pathLst>
                <a:path h="604838" w="21738034">
                  <a:moveTo>
                    <a:pt x="0" y="0"/>
                  </a:moveTo>
                  <a:lnTo>
                    <a:pt x="21738034" y="0"/>
                  </a:lnTo>
                  <a:lnTo>
                    <a:pt x="21738034" y="604838"/>
                  </a:lnTo>
                  <a:lnTo>
                    <a:pt x="0" y="604838"/>
                  </a:lnTo>
                  <a:close/>
                </a:path>
              </a:pathLst>
            </a:custGeom>
            <a:solidFill>
              <a:srgbClr val="000000">
                <a:alpha val="0"/>
              </a:srgbClr>
            </a:solidFill>
          </p:spPr>
        </p:sp>
        <p:sp>
          <p:nvSpPr>
            <p:cNvPr name="TextBox 30" id="30"/>
            <p:cNvSpPr txBox="true"/>
            <p:nvPr/>
          </p:nvSpPr>
          <p:spPr>
            <a:xfrm>
              <a:off x="0" y="-85725"/>
              <a:ext cx="21738035" cy="690563"/>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Effectively control tasks within the CRM. Use it for 1BHK projects. Ensure timely completion and quality.</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CBDAC-6676-4639-93EE-80D64B7FC87A}"/>
              </a:ext>
            </a:extLst>
          </p:cNvPr>
          <p:cNvPicPr>
            <a:picLocks noChangeAspect="1"/>
          </p:cNvPicPr>
          <p:nvPr/>
        </p:nvPicPr>
        <p:blipFill>
          <a:blip r:embed="R8f7d54c8d374472b">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4021067557"/>
      </p:ext>
    </p:extLst>
  </p:cSld>
  <p:clrMapOvr>
    <a:masterClrMapping/>
  </p:clrMapOvr>
</p:sld>
</file>

<file path=ppt/slides/slide9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b74ce4c120004d2b"/>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a48d907500f34cdd"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44e4050c3c00457d"/>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e5e258c32fe84deb"/>
            <a:stretch>
              <a:fillRect l="0" t="0" r="0" b="0"/>
            </a:stretch>
          </a:blipFill>
        </p:spPr>
      </p:sp>
    </p:spTree>
  </p:cSld>
  <p:clrMapOvr>
    <a:masterClrMapping/>
  </p:clrMapOvr>
</p:sld>
</file>

<file path=ppt/slides/slide9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fb5f8fc1eeb4109"/>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0c0581dc31cb48fb"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cd3a3dab91df4440"/>
            <a:stretch>
              <a:fillRect l="0" t="0" r="0" b="0"/>
            </a:stretch>
          </a:blipFill>
        </p:spPr>
      </p:sp>
      <p:sp>
        <p:nvSpPr>
          <p:cNvPr name="Freeform 6" id="6"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766790d336254529"/>
            <a:stretch>
              <a:fillRect l="0" t="0" r="0" b="0"/>
            </a:stretch>
          </a:blipFill>
        </p:spPr>
      </p:sp>
      <p:grpSp>
        <p:nvGrpSpPr>
          <p:cNvPr name="Group 7" id="7"/>
          <p:cNvGrpSpPr/>
          <p:nvPr/>
        </p:nvGrpSpPr>
        <p:grpSpPr>
          <a:xfrm rot="0">
            <a:off x="992238" y="2194471"/>
            <a:ext cx="9445526" cy="1860649"/>
            <a:chOff x="0" y="0"/>
            <a:chExt cx="12594035" cy="2480865"/>
          </a:xfrm>
        </p:grpSpPr>
        <p:sp>
          <p:nvSpPr>
            <p:cNvPr name="Freeform 8" id="8"/>
            <p:cNvSpPr/>
            <p:nvPr/>
          </p:nvSpPr>
          <p:spPr>
            <a:xfrm flipH="false" flipV="false" rot="0">
              <a:off x="0" y="0"/>
              <a:ext cx="12594035" cy="2480865"/>
            </a:xfrm>
            <a:custGeom>
              <a:avLst/>
              <a:gdLst/>
              <a:ahLst/>
              <a:cxnLst/>
              <a:rect r="r" b="b" t="t" l="l"/>
              <a:pathLst>
                <a:path h="2480865" w="12594035">
                  <a:moveTo>
                    <a:pt x="0" y="0"/>
                  </a:moveTo>
                  <a:lnTo>
                    <a:pt x="12594035" y="0"/>
                  </a:lnTo>
                  <a:lnTo>
                    <a:pt x="12594035" y="2480865"/>
                  </a:lnTo>
                  <a:lnTo>
                    <a:pt x="0" y="2480865"/>
                  </a:lnTo>
                  <a:close/>
                </a:path>
              </a:pathLst>
            </a:custGeom>
            <a:solidFill>
              <a:srgbClr val="000000">
                <a:alpha val="0"/>
              </a:srgbClr>
            </a:solidFill>
          </p:spPr>
        </p:sp>
        <p:sp>
          <p:nvSpPr>
            <p:cNvPr name="TextBox 9" id="9"/>
            <p:cNvSpPr txBox="true"/>
            <p:nvPr/>
          </p:nvSpPr>
          <p:spPr>
            <a:xfrm>
              <a:off x="0" y="-47625"/>
              <a:ext cx="12594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Task Management: 1RK Units</a:t>
              </a:r>
            </a:p>
          </p:txBody>
        </p:sp>
      </p:grpSp>
      <p:grpSp>
        <p:nvGrpSpPr>
          <p:cNvPr name="Group 10" id="10"/>
          <p:cNvGrpSpPr/>
          <p:nvPr/>
        </p:nvGrpSpPr>
        <p:grpSpPr>
          <a:xfrm rot="0">
            <a:off x="987475" y="4475560"/>
            <a:ext cx="4590604" cy="1060698"/>
            <a:chOff x="0" y="0"/>
            <a:chExt cx="6120805" cy="1414263"/>
          </a:xfrm>
        </p:grpSpPr>
        <p:sp>
          <p:nvSpPr>
            <p:cNvPr name="Freeform 11" id="11"/>
            <p:cNvSpPr/>
            <p:nvPr/>
          </p:nvSpPr>
          <p:spPr>
            <a:xfrm flipH="false" flipV="false" rot="0">
              <a:off x="6350" y="6350"/>
              <a:ext cx="6108065" cy="1401572"/>
            </a:xfrm>
            <a:custGeom>
              <a:avLst/>
              <a:gdLst/>
              <a:ahLst/>
              <a:cxnLst/>
              <a:rect r="r" b="b" t="t" l="l"/>
              <a:pathLst>
                <a:path h="1401572" w="6108065">
                  <a:moveTo>
                    <a:pt x="0" y="158750"/>
                  </a:moveTo>
                  <a:cubicBezTo>
                    <a:pt x="0" y="71120"/>
                    <a:pt x="71628" y="0"/>
                    <a:pt x="159893" y="0"/>
                  </a:cubicBezTo>
                  <a:lnTo>
                    <a:pt x="5948172" y="0"/>
                  </a:lnTo>
                  <a:cubicBezTo>
                    <a:pt x="6036437" y="0"/>
                    <a:pt x="6108065" y="71120"/>
                    <a:pt x="6108065" y="158750"/>
                  </a:cubicBezTo>
                  <a:lnTo>
                    <a:pt x="6108065" y="1242822"/>
                  </a:lnTo>
                  <a:cubicBezTo>
                    <a:pt x="6108065" y="1330452"/>
                    <a:pt x="6036437" y="1401572"/>
                    <a:pt x="5948172" y="1401572"/>
                  </a:cubicBezTo>
                  <a:lnTo>
                    <a:pt x="159893" y="1401572"/>
                  </a:lnTo>
                  <a:cubicBezTo>
                    <a:pt x="71628" y="1401572"/>
                    <a:pt x="0" y="1330452"/>
                    <a:pt x="0" y="1242822"/>
                  </a:cubicBezTo>
                  <a:close/>
                </a:path>
              </a:pathLst>
            </a:custGeom>
            <a:solidFill>
              <a:srgbClr val="CCEEFF"/>
            </a:solidFill>
          </p:spPr>
        </p:sp>
        <p:sp>
          <p:nvSpPr>
            <p:cNvPr name="Freeform 12" id="12"/>
            <p:cNvSpPr/>
            <p:nvPr/>
          </p:nvSpPr>
          <p:spPr>
            <a:xfrm flipH="false" flipV="false" rot="0">
              <a:off x="0" y="0"/>
              <a:ext cx="6120765" cy="1414272"/>
            </a:xfrm>
            <a:custGeom>
              <a:avLst/>
              <a:gdLst/>
              <a:ahLst/>
              <a:cxnLst/>
              <a:rect r="r" b="b" t="t" l="l"/>
              <a:pathLst>
                <a:path h="1414272" w="6120765">
                  <a:moveTo>
                    <a:pt x="0" y="165100"/>
                  </a:moveTo>
                  <a:cubicBezTo>
                    <a:pt x="0" y="73914"/>
                    <a:pt x="74422" y="0"/>
                    <a:pt x="166243" y="0"/>
                  </a:cubicBezTo>
                  <a:lnTo>
                    <a:pt x="5954522" y="0"/>
                  </a:lnTo>
                  <a:lnTo>
                    <a:pt x="5954522" y="6350"/>
                  </a:lnTo>
                  <a:lnTo>
                    <a:pt x="5954522" y="0"/>
                  </a:lnTo>
                  <a:cubicBezTo>
                    <a:pt x="6046343" y="0"/>
                    <a:pt x="6120765" y="73914"/>
                    <a:pt x="6120765" y="165100"/>
                  </a:cubicBezTo>
                  <a:lnTo>
                    <a:pt x="6114415" y="165100"/>
                  </a:lnTo>
                  <a:lnTo>
                    <a:pt x="6120765" y="165100"/>
                  </a:lnTo>
                  <a:lnTo>
                    <a:pt x="6120765" y="1249172"/>
                  </a:lnTo>
                  <a:lnTo>
                    <a:pt x="6114415" y="1249172"/>
                  </a:lnTo>
                  <a:lnTo>
                    <a:pt x="6120765" y="1249172"/>
                  </a:lnTo>
                  <a:cubicBezTo>
                    <a:pt x="6120765" y="1340358"/>
                    <a:pt x="6046343" y="1414272"/>
                    <a:pt x="5954522" y="1414272"/>
                  </a:cubicBezTo>
                  <a:lnTo>
                    <a:pt x="5954522" y="1407922"/>
                  </a:lnTo>
                  <a:lnTo>
                    <a:pt x="5954522" y="1414272"/>
                  </a:lnTo>
                  <a:lnTo>
                    <a:pt x="166243" y="1414272"/>
                  </a:lnTo>
                  <a:lnTo>
                    <a:pt x="166243" y="1407922"/>
                  </a:lnTo>
                  <a:lnTo>
                    <a:pt x="166243" y="1414272"/>
                  </a:lnTo>
                  <a:cubicBezTo>
                    <a:pt x="74422" y="1414272"/>
                    <a:pt x="0" y="1340358"/>
                    <a:pt x="0" y="1249172"/>
                  </a:cubicBezTo>
                  <a:lnTo>
                    <a:pt x="0" y="165100"/>
                  </a:lnTo>
                  <a:lnTo>
                    <a:pt x="6350" y="165100"/>
                  </a:lnTo>
                  <a:lnTo>
                    <a:pt x="0" y="165100"/>
                  </a:lnTo>
                  <a:moveTo>
                    <a:pt x="12700" y="165100"/>
                  </a:moveTo>
                  <a:lnTo>
                    <a:pt x="12700" y="1249172"/>
                  </a:lnTo>
                  <a:lnTo>
                    <a:pt x="6350" y="1249172"/>
                  </a:lnTo>
                  <a:lnTo>
                    <a:pt x="12700" y="1249172"/>
                  </a:lnTo>
                  <a:cubicBezTo>
                    <a:pt x="12700" y="1333373"/>
                    <a:pt x="81407" y="1401572"/>
                    <a:pt x="166243" y="1401572"/>
                  </a:cubicBezTo>
                  <a:lnTo>
                    <a:pt x="5954522" y="1401572"/>
                  </a:lnTo>
                  <a:cubicBezTo>
                    <a:pt x="6039358" y="1401572"/>
                    <a:pt x="6108065" y="1333246"/>
                    <a:pt x="6108065" y="1249172"/>
                  </a:cubicBezTo>
                  <a:lnTo>
                    <a:pt x="6108065" y="165100"/>
                  </a:lnTo>
                  <a:cubicBezTo>
                    <a:pt x="6108065" y="80899"/>
                    <a:pt x="6039358" y="12700"/>
                    <a:pt x="5954522" y="12700"/>
                  </a:cubicBezTo>
                  <a:lnTo>
                    <a:pt x="166243" y="12700"/>
                  </a:lnTo>
                  <a:lnTo>
                    <a:pt x="166243" y="6350"/>
                  </a:lnTo>
                  <a:lnTo>
                    <a:pt x="166243" y="12700"/>
                  </a:lnTo>
                  <a:cubicBezTo>
                    <a:pt x="81407" y="12700"/>
                    <a:pt x="12700" y="81026"/>
                    <a:pt x="12700" y="165100"/>
                  </a:cubicBezTo>
                  <a:close/>
                </a:path>
              </a:pathLst>
            </a:custGeom>
            <a:solidFill>
              <a:srgbClr val="B2D4E5"/>
            </a:solidFill>
          </p:spPr>
        </p:sp>
      </p:grpSp>
      <p:grpSp>
        <p:nvGrpSpPr>
          <p:cNvPr name="Group 13" id="13"/>
          <p:cNvGrpSpPr/>
          <p:nvPr/>
        </p:nvGrpSpPr>
        <p:grpSpPr>
          <a:xfrm rot="0">
            <a:off x="1285280" y="4773365"/>
            <a:ext cx="3823098" cy="465087"/>
            <a:chOff x="0" y="0"/>
            <a:chExt cx="5097463" cy="620117"/>
          </a:xfrm>
        </p:grpSpPr>
        <p:sp>
          <p:nvSpPr>
            <p:cNvPr name="Freeform 14" id="14"/>
            <p:cNvSpPr/>
            <p:nvPr/>
          </p:nvSpPr>
          <p:spPr>
            <a:xfrm flipH="false" flipV="false" rot="0">
              <a:off x="0" y="0"/>
              <a:ext cx="5097463" cy="620117"/>
            </a:xfrm>
            <a:custGeom>
              <a:avLst/>
              <a:gdLst/>
              <a:ahLst/>
              <a:cxnLst/>
              <a:rect r="r" b="b" t="t" l="l"/>
              <a:pathLst>
                <a:path h="620117" w="5097463">
                  <a:moveTo>
                    <a:pt x="0" y="0"/>
                  </a:moveTo>
                  <a:lnTo>
                    <a:pt x="5097463" y="0"/>
                  </a:lnTo>
                  <a:lnTo>
                    <a:pt x="5097463" y="620117"/>
                  </a:lnTo>
                  <a:lnTo>
                    <a:pt x="0" y="620117"/>
                  </a:lnTo>
                  <a:close/>
                </a:path>
              </a:pathLst>
            </a:custGeom>
            <a:solidFill>
              <a:srgbClr val="000000">
                <a:alpha val="0"/>
              </a:srgbClr>
            </a:solidFill>
          </p:spPr>
        </p:sp>
        <p:sp>
          <p:nvSpPr>
            <p:cNvPr name="TextBox 15" id="15"/>
            <p:cNvSpPr txBox="true"/>
            <p:nvPr/>
          </p:nvSpPr>
          <p:spPr>
            <a:xfrm>
              <a:off x="0" y="-28575"/>
              <a:ext cx="5097463"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Employee Task Details</a:t>
              </a:r>
            </a:p>
          </p:txBody>
        </p:sp>
      </p:grpSp>
      <p:grpSp>
        <p:nvGrpSpPr>
          <p:cNvPr name="Group 16" id="16"/>
          <p:cNvGrpSpPr/>
          <p:nvPr/>
        </p:nvGrpSpPr>
        <p:grpSpPr>
          <a:xfrm rot="0">
            <a:off x="5852071" y="4475560"/>
            <a:ext cx="4590604" cy="1060698"/>
            <a:chOff x="0" y="0"/>
            <a:chExt cx="6120805" cy="1414263"/>
          </a:xfrm>
        </p:grpSpPr>
        <p:sp>
          <p:nvSpPr>
            <p:cNvPr name="Freeform 17" id="17"/>
            <p:cNvSpPr/>
            <p:nvPr/>
          </p:nvSpPr>
          <p:spPr>
            <a:xfrm flipH="false" flipV="false" rot="0">
              <a:off x="6350" y="6350"/>
              <a:ext cx="6108065" cy="1401572"/>
            </a:xfrm>
            <a:custGeom>
              <a:avLst/>
              <a:gdLst/>
              <a:ahLst/>
              <a:cxnLst/>
              <a:rect r="r" b="b" t="t" l="l"/>
              <a:pathLst>
                <a:path h="1401572" w="6108065">
                  <a:moveTo>
                    <a:pt x="0" y="158750"/>
                  </a:moveTo>
                  <a:cubicBezTo>
                    <a:pt x="0" y="71120"/>
                    <a:pt x="71628" y="0"/>
                    <a:pt x="159893" y="0"/>
                  </a:cubicBezTo>
                  <a:lnTo>
                    <a:pt x="5948172" y="0"/>
                  </a:lnTo>
                  <a:cubicBezTo>
                    <a:pt x="6036437" y="0"/>
                    <a:pt x="6108065" y="71120"/>
                    <a:pt x="6108065" y="158750"/>
                  </a:cubicBezTo>
                  <a:lnTo>
                    <a:pt x="6108065" y="1242822"/>
                  </a:lnTo>
                  <a:cubicBezTo>
                    <a:pt x="6108065" y="1330452"/>
                    <a:pt x="6036437" y="1401572"/>
                    <a:pt x="5948172" y="1401572"/>
                  </a:cubicBezTo>
                  <a:lnTo>
                    <a:pt x="159893" y="1401572"/>
                  </a:lnTo>
                  <a:cubicBezTo>
                    <a:pt x="71628" y="1401572"/>
                    <a:pt x="0" y="1330452"/>
                    <a:pt x="0" y="1242822"/>
                  </a:cubicBezTo>
                  <a:close/>
                </a:path>
              </a:pathLst>
            </a:custGeom>
            <a:solidFill>
              <a:srgbClr val="CCEEFF"/>
            </a:solidFill>
          </p:spPr>
        </p:sp>
        <p:sp>
          <p:nvSpPr>
            <p:cNvPr name="Freeform 18" id="18"/>
            <p:cNvSpPr/>
            <p:nvPr/>
          </p:nvSpPr>
          <p:spPr>
            <a:xfrm flipH="false" flipV="false" rot="0">
              <a:off x="0" y="0"/>
              <a:ext cx="6120765" cy="1414272"/>
            </a:xfrm>
            <a:custGeom>
              <a:avLst/>
              <a:gdLst/>
              <a:ahLst/>
              <a:cxnLst/>
              <a:rect r="r" b="b" t="t" l="l"/>
              <a:pathLst>
                <a:path h="1414272" w="6120765">
                  <a:moveTo>
                    <a:pt x="0" y="165100"/>
                  </a:moveTo>
                  <a:cubicBezTo>
                    <a:pt x="0" y="73914"/>
                    <a:pt x="74422" y="0"/>
                    <a:pt x="166243" y="0"/>
                  </a:cubicBezTo>
                  <a:lnTo>
                    <a:pt x="5954522" y="0"/>
                  </a:lnTo>
                  <a:lnTo>
                    <a:pt x="5954522" y="6350"/>
                  </a:lnTo>
                  <a:lnTo>
                    <a:pt x="5954522" y="0"/>
                  </a:lnTo>
                  <a:cubicBezTo>
                    <a:pt x="6046343" y="0"/>
                    <a:pt x="6120765" y="73914"/>
                    <a:pt x="6120765" y="165100"/>
                  </a:cubicBezTo>
                  <a:lnTo>
                    <a:pt x="6114415" y="165100"/>
                  </a:lnTo>
                  <a:lnTo>
                    <a:pt x="6120765" y="165100"/>
                  </a:lnTo>
                  <a:lnTo>
                    <a:pt x="6120765" y="1249172"/>
                  </a:lnTo>
                  <a:lnTo>
                    <a:pt x="6114415" y="1249172"/>
                  </a:lnTo>
                  <a:lnTo>
                    <a:pt x="6120765" y="1249172"/>
                  </a:lnTo>
                  <a:cubicBezTo>
                    <a:pt x="6120765" y="1340358"/>
                    <a:pt x="6046343" y="1414272"/>
                    <a:pt x="5954522" y="1414272"/>
                  </a:cubicBezTo>
                  <a:lnTo>
                    <a:pt x="5954522" y="1407922"/>
                  </a:lnTo>
                  <a:lnTo>
                    <a:pt x="5954522" y="1414272"/>
                  </a:lnTo>
                  <a:lnTo>
                    <a:pt x="166243" y="1414272"/>
                  </a:lnTo>
                  <a:lnTo>
                    <a:pt x="166243" y="1407922"/>
                  </a:lnTo>
                  <a:lnTo>
                    <a:pt x="166243" y="1414272"/>
                  </a:lnTo>
                  <a:cubicBezTo>
                    <a:pt x="74422" y="1414272"/>
                    <a:pt x="0" y="1340358"/>
                    <a:pt x="0" y="1249172"/>
                  </a:cubicBezTo>
                  <a:lnTo>
                    <a:pt x="0" y="165100"/>
                  </a:lnTo>
                  <a:lnTo>
                    <a:pt x="6350" y="165100"/>
                  </a:lnTo>
                  <a:lnTo>
                    <a:pt x="0" y="165100"/>
                  </a:lnTo>
                  <a:moveTo>
                    <a:pt x="12700" y="165100"/>
                  </a:moveTo>
                  <a:lnTo>
                    <a:pt x="12700" y="1249172"/>
                  </a:lnTo>
                  <a:lnTo>
                    <a:pt x="6350" y="1249172"/>
                  </a:lnTo>
                  <a:lnTo>
                    <a:pt x="12700" y="1249172"/>
                  </a:lnTo>
                  <a:cubicBezTo>
                    <a:pt x="12700" y="1333373"/>
                    <a:pt x="81407" y="1401572"/>
                    <a:pt x="166243" y="1401572"/>
                  </a:cubicBezTo>
                  <a:lnTo>
                    <a:pt x="5954522" y="1401572"/>
                  </a:lnTo>
                  <a:cubicBezTo>
                    <a:pt x="6039358" y="1401572"/>
                    <a:pt x="6108065" y="1333246"/>
                    <a:pt x="6108065" y="1249172"/>
                  </a:cubicBezTo>
                  <a:lnTo>
                    <a:pt x="6108065" y="165100"/>
                  </a:lnTo>
                  <a:cubicBezTo>
                    <a:pt x="6108065" y="80899"/>
                    <a:pt x="6039358" y="12700"/>
                    <a:pt x="5954522" y="12700"/>
                  </a:cubicBezTo>
                  <a:lnTo>
                    <a:pt x="166243" y="12700"/>
                  </a:lnTo>
                  <a:lnTo>
                    <a:pt x="166243" y="6350"/>
                  </a:lnTo>
                  <a:lnTo>
                    <a:pt x="166243" y="12700"/>
                  </a:lnTo>
                  <a:cubicBezTo>
                    <a:pt x="81407" y="12700"/>
                    <a:pt x="12700" y="81026"/>
                    <a:pt x="12700" y="165100"/>
                  </a:cubicBezTo>
                  <a:close/>
                </a:path>
              </a:pathLst>
            </a:custGeom>
            <a:solidFill>
              <a:srgbClr val="B2D4E5"/>
            </a:solidFill>
          </p:spPr>
        </p:sp>
      </p:grpSp>
      <p:grpSp>
        <p:nvGrpSpPr>
          <p:cNvPr name="Group 19" id="19"/>
          <p:cNvGrpSpPr/>
          <p:nvPr/>
        </p:nvGrpSpPr>
        <p:grpSpPr>
          <a:xfrm rot="0">
            <a:off x="6149876" y="4773365"/>
            <a:ext cx="3721299" cy="465087"/>
            <a:chOff x="0" y="0"/>
            <a:chExt cx="4961732" cy="620117"/>
          </a:xfrm>
        </p:grpSpPr>
        <p:sp>
          <p:nvSpPr>
            <p:cNvPr name="Freeform 20" id="20"/>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1" id="21"/>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Property Categories</a:t>
              </a:r>
            </a:p>
          </p:txBody>
        </p:sp>
      </p:grpSp>
      <p:grpSp>
        <p:nvGrpSpPr>
          <p:cNvPr name="Group 22" id="22"/>
          <p:cNvGrpSpPr/>
          <p:nvPr/>
        </p:nvGrpSpPr>
        <p:grpSpPr>
          <a:xfrm rot="0">
            <a:off x="987475" y="5810250"/>
            <a:ext cx="9455051" cy="1060697"/>
            <a:chOff x="0" y="0"/>
            <a:chExt cx="12606735" cy="1414263"/>
          </a:xfrm>
        </p:grpSpPr>
        <p:sp>
          <p:nvSpPr>
            <p:cNvPr name="Freeform 23" id="23"/>
            <p:cNvSpPr/>
            <p:nvPr/>
          </p:nvSpPr>
          <p:spPr>
            <a:xfrm flipH="false" flipV="false" rot="0">
              <a:off x="6350" y="6350"/>
              <a:ext cx="12593955" cy="1401572"/>
            </a:xfrm>
            <a:custGeom>
              <a:avLst/>
              <a:gdLst/>
              <a:ahLst/>
              <a:cxnLst/>
              <a:rect r="r" b="b" t="t" l="l"/>
              <a:pathLst>
                <a:path h="1401572" w="12593955">
                  <a:moveTo>
                    <a:pt x="0" y="158750"/>
                  </a:moveTo>
                  <a:cubicBezTo>
                    <a:pt x="0" y="71120"/>
                    <a:pt x="71628" y="0"/>
                    <a:pt x="160020" y="0"/>
                  </a:cubicBezTo>
                  <a:lnTo>
                    <a:pt x="12433935" y="0"/>
                  </a:lnTo>
                  <a:cubicBezTo>
                    <a:pt x="12522327" y="0"/>
                    <a:pt x="12593955" y="71120"/>
                    <a:pt x="12593955" y="158750"/>
                  </a:cubicBezTo>
                  <a:lnTo>
                    <a:pt x="12593955" y="1242822"/>
                  </a:lnTo>
                  <a:cubicBezTo>
                    <a:pt x="12593955" y="1330452"/>
                    <a:pt x="12522327" y="1401572"/>
                    <a:pt x="12433935" y="1401572"/>
                  </a:cubicBezTo>
                  <a:lnTo>
                    <a:pt x="160020" y="1401572"/>
                  </a:lnTo>
                  <a:cubicBezTo>
                    <a:pt x="71628" y="1401572"/>
                    <a:pt x="0" y="1330452"/>
                    <a:pt x="0" y="1242822"/>
                  </a:cubicBezTo>
                  <a:close/>
                </a:path>
              </a:pathLst>
            </a:custGeom>
            <a:solidFill>
              <a:srgbClr val="CCEEFF"/>
            </a:solidFill>
          </p:spPr>
        </p:sp>
        <p:sp>
          <p:nvSpPr>
            <p:cNvPr name="Freeform 24" id="24"/>
            <p:cNvSpPr/>
            <p:nvPr/>
          </p:nvSpPr>
          <p:spPr>
            <a:xfrm flipH="false" flipV="false" rot="0">
              <a:off x="0" y="0"/>
              <a:ext cx="12606655" cy="1414272"/>
            </a:xfrm>
            <a:custGeom>
              <a:avLst/>
              <a:gdLst/>
              <a:ahLst/>
              <a:cxnLst/>
              <a:rect r="r" b="b" t="t" l="l"/>
              <a:pathLst>
                <a:path h="1414272" w="12606655">
                  <a:moveTo>
                    <a:pt x="0" y="165100"/>
                  </a:moveTo>
                  <a:cubicBezTo>
                    <a:pt x="0" y="73914"/>
                    <a:pt x="74549" y="0"/>
                    <a:pt x="166370" y="0"/>
                  </a:cubicBezTo>
                  <a:lnTo>
                    <a:pt x="12440285" y="0"/>
                  </a:lnTo>
                  <a:lnTo>
                    <a:pt x="12440285" y="6350"/>
                  </a:lnTo>
                  <a:lnTo>
                    <a:pt x="12440285" y="0"/>
                  </a:lnTo>
                  <a:cubicBezTo>
                    <a:pt x="12532106" y="0"/>
                    <a:pt x="12606655" y="73914"/>
                    <a:pt x="12606655" y="165100"/>
                  </a:cubicBezTo>
                  <a:lnTo>
                    <a:pt x="12600305" y="165100"/>
                  </a:lnTo>
                  <a:lnTo>
                    <a:pt x="12606655" y="165100"/>
                  </a:lnTo>
                  <a:lnTo>
                    <a:pt x="12606655" y="1249172"/>
                  </a:lnTo>
                  <a:lnTo>
                    <a:pt x="12600305" y="1249172"/>
                  </a:lnTo>
                  <a:lnTo>
                    <a:pt x="12606655" y="1249172"/>
                  </a:lnTo>
                  <a:cubicBezTo>
                    <a:pt x="12606655" y="1340358"/>
                    <a:pt x="12532106" y="1414272"/>
                    <a:pt x="12440285" y="1414272"/>
                  </a:cubicBezTo>
                  <a:lnTo>
                    <a:pt x="12440285" y="1407922"/>
                  </a:lnTo>
                  <a:lnTo>
                    <a:pt x="12440285" y="1414272"/>
                  </a:lnTo>
                  <a:lnTo>
                    <a:pt x="166370" y="1414272"/>
                  </a:lnTo>
                  <a:lnTo>
                    <a:pt x="166370" y="1407922"/>
                  </a:lnTo>
                  <a:lnTo>
                    <a:pt x="166370" y="1414272"/>
                  </a:lnTo>
                  <a:cubicBezTo>
                    <a:pt x="74549" y="1414272"/>
                    <a:pt x="0" y="1340358"/>
                    <a:pt x="0" y="1249172"/>
                  </a:cubicBezTo>
                  <a:lnTo>
                    <a:pt x="0" y="165100"/>
                  </a:lnTo>
                  <a:lnTo>
                    <a:pt x="6350" y="165100"/>
                  </a:lnTo>
                  <a:lnTo>
                    <a:pt x="0" y="165100"/>
                  </a:lnTo>
                  <a:moveTo>
                    <a:pt x="12700" y="165100"/>
                  </a:moveTo>
                  <a:lnTo>
                    <a:pt x="12700" y="1249172"/>
                  </a:lnTo>
                  <a:lnTo>
                    <a:pt x="6350" y="1249172"/>
                  </a:lnTo>
                  <a:lnTo>
                    <a:pt x="12700" y="1249172"/>
                  </a:lnTo>
                  <a:cubicBezTo>
                    <a:pt x="12700" y="1333373"/>
                    <a:pt x="81407" y="1401572"/>
                    <a:pt x="166370" y="1401572"/>
                  </a:cubicBezTo>
                  <a:lnTo>
                    <a:pt x="12440285" y="1401572"/>
                  </a:lnTo>
                  <a:cubicBezTo>
                    <a:pt x="12525248" y="1401572"/>
                    <a:pt x="12593955" y="1333246"/>
                    <a:pt x="12593955" y="1249172"/>
                  </a:cubicBezTo>
                  <a:lnTo>
                    <a:pt x="12593955" y="165100"/>
                  </a:lnTo>
                  <a:cubicBezTo>
                    <a:pt x="12593955" y="80899"/>
                    <a:pt x="12525248" y="12700"/>
                    <a:pt x="12440285" y="12700"/>
                  </a:cubicBezTo>
                  <a:lnTo>
                    <a:pt x="166370" y="12700"/>
                  </a:lnTo>
                  <a:lnTo>
                    <a:pt x="166370" y="6350"/>
                  </a:lnTo>
                  <a:lnTo>
                    <a:pt x="166370" y="12700"/>
                  </a:lnTo>
                  <a:cubicBezTo>
                    <a:pt x="81407" y="12700"/>
                    <a:pt x="12700" y="81026"/>
                    <a:pt x="12700" y="165100"/>
                  </a:cubicBezTo>
                  <a:close/>
                </a:path>
              </a:pathLst>
            </a:custGeom>
            <a:solidFill>
              <a:srgbClr val="B2D4E5"/>
            </a:solidFill>
          </p:spPr>
        </p:sp>
      </p:grpSp>
      <p:grpSp>
        <p:nvGrpSpPr>
          <p:cNvPr name="Group 25" id="25"/>
          <p:cNvGrpSpPr/>
          <p:nvPr/>
        </p:nvGrpSpPr>
        <p:grpSpPr>
          <a:xfrm rot="0">
            <a:off x="1285280" y="6108055"/>
            <a:ext cx="3721299" cy="465088"/>
            <a:chOff x="0" y="0"/>
            <a:chExt cx="4961732" cy="620117"/>
          </a:xfrm>
        </p:grpSpPr>
        <p:sp>
          <p:nvSpPr>
            <p:cNvPr name="Freeform 26" id="26"/>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7" id="27"/>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Task Assignment</a:t>
              </a:r>
            </a:p>
          </p:txBody>
        </p:sp>
      </p:grpSp>
      <p:grpSp>
        <p:nvGrpSpPr>
          <p:cNvPr name="Group 28" id="28"/>
          <p:cNvGrpSpPr/>
          <p:nvPr/>
        </p:nvGrpSpPr>
        <p:grpSpPr>
          <a:xfrm rot="0">
            <a:off x="992238" y="7185124"/>
            <a:ext cx="9445526" cy="907256"/>
            <a:chOff x="0" y="0"/>
            <a:chExt cx="12594035" cy="1209675"/>
          </a:xfrm>
        </p:grpSpPr>
        <p:sp>
          <p:nvSpPr>
            <p:cNvPr name="Freeform 29" id="29"/>
            <p:cNvSpPr/>
            <p:nvPr/>
          </p:nvSpPr>
          <p:spPr>
            <a:xfrm flipH="false" flipV="false" rot="0">
              <a:off x="0" y="0"/>
              <a:ext cx="12594035" cy="1209675"/>
            </a:xfrm>
            <a:custGeom>
              <a:avLst/>
              <a:gdLst/>
              <a:ahLst/>
              <a:cxnLst/>
              <a:rect r="r" b="b" t="t" l="l"/>
              <a:pathLst>
                <a:path h="1209675" w="12594035">
                  <a:moveTo>
                    <a:pt x="0" y="0"/>
                  </a:moveTo>
                  <a:lnTo>
                    <a:pt x="12594035" y="0"/>
                  </a:lnTo>
                  <a:lnTo>
                    <a:pt x="12594035" y="1209675"/>
                  </a:lnTo>
                  <a:lnTo>
                    <a:pt x="0" y="1209675"/>
                  </a:lnTo>
                  <a:close/>
                </a:path>
              </a:pathLst>
            </a:custGeom>
            <a:solidFill>
              <a:srgbClr val="000000">
                <a:alpha val="0"/>
              </a:srgbClr>
            </a:solidFill>
          </p:spPr>
        </p:sp>
        <p:sp>
          <p:nvSpPr>
            <p:cNvPr name="TextBox 30" id="30"/>
            <p:cNvSpPr txBox="true"/>
            <p:nvPr/>
          </p:nvSpPr>
          <p:spPr>
            <a:xfrm>
              <a:off x="0" y="-85725"/>
              <a:ext cx="12594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Streamline task management for 1RK units with precision. Enhance project tracking and efficiency.</a:t>
              </a:r>
            </a:p>
          </p:txBody>
        </p:sp>
      </p:grpSp>
    </p:spTree>
  </p:cSld>
  <p:clrMapOvr>
    <a:masterClrMapping/>
  </p:clrMapOvr>
</p:sld>
</file>

<file path=ppt/slides/slide9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80f599d6988d4848"/>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9f2f62e65d6141d4"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c0a385ff2fa94fcd"/>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ed85fdb9dcb34fee"/>
            <a:stretch>
              <a:fillRect l="0" t="0" r="0" b="0"/>
            </a:stretch>
          </a:blipFill>
        </p:spPr>
      </p:sp>
    </p:spTree>
  </p:cSld>
  <p:clrMapOvr>
    <a:masterClrMapping/>
  </p:clrMapOvr>
</p:sld>
</file>

<file path=ppt/slides/slide9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21c5d8e2847747d4"/>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2162621"/>
            <a:ext cx="12177117" cy="930325"/>
            <a:chOff x="0" y="0"/>
            <a:chExt cx="16236157" cy="1240433"/>
          </a:xfrm>
        </p:grpSpPr>
        <p:sp>
          <p:nvSpPr>
            <p:cNvPr name="Freeform 6" id="6"/>
            <p:cNvSpPr/>
            <p:nvPr/>
          </p:nvSpPr>
          <p:spPr>
            <a:xfrm flipH="false" flipV="false" rot="0">
              <a:off x="0" y="0"/>
              <a:ext cx="16236156" cy="1240433"/>
            </a:xfrm>
            <a:custGeom>
              <a:avLst/>
              <a:gdLst/>
              <a:ahLst/>
              <a:cxnLst/>
              <a:rect r="r" b="b" t="t" l="l"/>
              <a:pathLst>
                <a:path h="1240433" w="16236156">
                  <a:moveTo>
                    <a:pt x="0" y="0"/>
                  </a:moveTo>
                  <a:lnTo>
                    <a:pt x="16236156" y="0"/>
                  </a:lnTo>
                  <a:lnTo>
                    <a:pt x="16236156" y="1240433"/>
                  </a:lnTo>
                  <a:lnTo>
                    <a:pt x="0" y="1240433"/>
                  </a:lnTo>
                  <a:close/>
                </a:path>
              </a:pathLst>
            </a:custGeom>
            <a:solidFill>
              <a:srgbClr val="000000">
                <a:alpha val="0"/>
              </a:srgbClr>
            </a:solidFill>
          </p:spPr>
        </p:sp>
        <p:sp>
          <p:nvSpPr>
            <p:cNvPr name="TextBox 7" id="7"/>
            <p:cNvSpPr txBox="true"/>
            <p:nvPr/>
          </p:nvSpPr>
          <p:spPr>
            <a:xfrm>
              <a:off x="0" y="-47625"/>
              <a:ext cx="16236157"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Task Oversight: Row-House Projects</a:t>
              </a:r>
            </a:p>
          </p:txBody>
        </p:sp>
      </p:grpSp>
      <p:sp>
        <p:nvSpPr>
          <p:cNvPr name="Freeform 8" id="8" descr="preencoded.png"/>
          <p:cNvSpPr/>
          <p:nvPr/>
        </p:nvSpPr>
        <p:spPr>
          <a:xfrm flipH="false" flipV="false" rot="0">
            <a:off x="3722935" y="3659981"/>
            <a:ext cx="2690069" cy="1032122"/>
          </a:xfrm>
          <a:custGeom>
            <a:avLst/>
            <a:gdLst/>
            <a:ahLst/>
            <a:cxnLst/>
            <a:rect r="r" b="b" t="t" l="l"/>
            <a:pathLst>
              <a:path h="1032122" w="2690069">
                <a:moveTo>
                  <a:pt x="0" y="0"/>
                </a:moveTo>
                <a:lnTo>
                  <a:pt x="2690069" y="0"/>
                </a:lnTo>
                <a:lnTo>
                  <a:pt x="2690069" y="1032123"/>
                </a:lnTo>
                <a:lnTo>
                  <a:pt x="0" y="1032123"/>
                </a:lnTo>
                <a:lnTo>
                  <a:pt x="0" y="0"/>
                </a:lnTo>
                <a:close/>
              </a:path>
            </a:pathLst>
          </a:custGeom>
          <a:blipFill>
            <a:blip r:embed="Rb802020571944bf7"/>
            <a:stretch>
              <a:fillRect l="-91" t="0" r="-91" b="0"/>
            </a:stretch>
          </a:blipFill>
        </p:spPr>
      </p:sp>
      <p:grpSp>
        <p:nvGrpSpPr>
          <p:cNvPr name="Group 9" id="9"/>
          <p:cNvGrpSpPr/>
          <p:nvPr/>
        </p:nvGrpSpPr>
        <p:grpSpPr>
          <a:xfrm rot="0">
            <a:off x="4868615" y="4039046"/>
            <a:ext cx="398710" cy="498276"/>
            <a:chOff x="0" y="0"/>
            <a:chExt cx="531613" cy="664368"/>
          </a:xfrm>
        </p:grpSpPr>
        <p:sp>
          <p:nvSpPr>
            <p:cNvPr name="Freeform 10" id="10"/>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11" id="11"/>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1</a:t>
              </a:r>
            </a:p>
          </p:txBody>
        </p:sp>
      </p:grpSp>
      <p:grpSp>
        <p:nvGrpSpPr>
          <p:cNvPr name="Group 12" id="12"/>
          <p:cNvGrpSpPr/>
          <p:nvPr/>
        </p:nvGrpSpPr>
        <p:grpSpPr>
          <a:xfrm rot="0">
            <a:off x="6696521" y="3943499"/>
            <a:ext cx="1715691" cy="465087"/>
            <a:chOff x="0" y="0"/>
            <a:chExt cx="2287588" cy="620117"/>
          </a:xfrm>
        </p:grpSpPr>
        <p:sp>
          <p:nvSpPr>
            <p:cNvPr name="Freeform 13" id="13"/>
            <p:cNvSpPr/>
            <p:nvPr/>
          </p:nvSpPr>
          <p:spPr>
            <a:xfrm flipH="false" flipV="false" rot="0">
              <a:off x="0" y="0"/>
              <a:ext cx="2287588" cy="620117"/>
            </a:xfrm>
            <a:custGeom>
              <a:avLst/>
              <a:gdLst/>
              <a:ahLst/>
              <a:cxnLst/>
              <a:rect r="r" b="b" t="t" l="l"/>
              <a:pathLst>
                <a:path h="620117" w="2287588">
                  <a:moveTo>
                    <a:pt x="0" y="0"/>
                  </a:moveTo>
                  <a:lnTo>
                    <a:pt x="2287588" y="0"/>
                  </a:lnTo>
                  <a:lnTo>
                    <a:pt x="2287588" y="620117"/>
                  </a:lnTo>
                  <a:lnTo>
                    <a:pt x="0" y="620117"/>
                  </a:lnTo>
                  <a:close/>
                </a:path>
              </a:pathLst>
            </a:custGeom>
            <a:solidFill>
              <a:srgbClr val="000000">
                <a:alpha val="0"/>
              </a:srgbClr>
            </a:solidFill>
          </p:spPr>
        </p:sp>
        <p:sp>
          <p:nvSpPr>
            <p:cNvPr name="TextBox 14" id="14"/>
            <p:cNvSpPr txBox="true"/>
            <p:nvPr/>
          </p:nvSpPr>
          <p:spPr>
            <a:xfrm>
              <a:off x="0" y="-28575"/>
              <a:ext cx="2287588"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Task View</a:t>
              </a:r>
            </a:p>
          </p:txBody>
        </p:sp>
      </p:grpSp>
      <p:grpSp>
        <p:nvGrpSpPr>
          <p:cNvPr name="Group 15" id="15"/>
          <p:cNvGrpSpPr/>
          <p:nvPr/>
        </p:nvGrpSpPr>
        <p:grpSpPr>
          <a:xfrm rot="0">
            <a:off x="6483846" y="4708475"/>
            <a:ext cx="10741075" cy="19050"/>
            <a:chOff x="0" y="0"/>
            <a:chExt cx="14321433" cy="25400"/>
          </a:xfrm>
        </p:grpSpPr>
        <p:sp>
          <p:nvSpPr>
            <p:cNvPr name="Freeform 16" id="16"/>
            <p:cNvSpPr/>
            <p:nvPr/>
          </p:nvSpPr>
          <p:spPr>
            <a:xfrm flipH="false" flipV="false" rot="0">
              <a:off x="0" y="0"/>
              <a:ext cx="14321410" cy="25400"/>
            </a:xfrm>
            <a:custGeom>
              <a:avLst/>
              <a:gdLst/>
              <a:ahLst/>
              <a:cxnLst/>
              <a:rect r="r" b="b" t="t" l="l"/>
              <a:pathLst>
                <a:path h="25400" w="14321410">
                  <a:moveTo>
                    <a:pt x="0" y="12700"/>
                  </a:moveTo>
                  <a:cubicBezTo>
                    <a:pt x="0" y="5715"/>
                    <a:pt x="5715" y="0"/>
                    <a:pt x="12700" y="0"/>
                  </a:cubicBezTo>
                  <a:lnTo>
                    <a:pt x="14308710" y="0"/>
                  </a:lnTo>
                  <a:cubicBezTo>
                    <a:pt x="14315695" y="0"/>
                    <a:pt x="14321410" y="5715"/>
                    <a:pt x="14321410" y="12700"/>
                  </a:cubicBezTo>
                  <a:cubicBezTo>
                    <a:pt x="14321410" y="19685"/>
                    <a:pt x="14315695" y="25400"/>
                    <a:pt x="14308710" y="25400"/>
                  </a:cubicBezTo>
                  <a:lnTo>
                    <a:pt x="12700" y="25400"/>
                  </a:lnTo>
                  <a:cubicBezTo>
                    <a:pt x="5715" y="25400"/>
                    <a:pt x="0" y="19685"/>
                    <a:pt x="0" y="12700"/>
                  </a:cubicBezTo>
                  <a:close/>
                </a:path>
              </a:pathLst>
            </a:custGeom>
            <a:solidFill>
              <a:srgbClr val="B2D4E5"/>
            </a:solidFill>
          </p:spPr>
        </p:sp>
      </p:grpSp>
      <p:sp>
        <p:nvSpPr>
          <p:cNvPr name="Freeform 17" id="17" descr="preencoded.png"/>
          <p:cNvSpPr/>
          <p:nvPr/>
        </p:nvSpPr>
        <p:spPr>
          <a:xfrm flipH="false" flipV="false" rot="0">
            <a:off x="2377976" y="4762946"/>
            <a:ext cx="5380136" cy="1032122"/>
          </a:xfrm>
          <a:custGeom>
            <a:avLst/>
            <a:gdLst/>
            <a:ahLst/>
            <a:cxnLst/>
            <a:rect r="r" b="b" t="t" l="l"/>
            <a:pathLst>
              <a:path h="1032122" w="5380136">
                <a:moveTo>
                  <a:pt x="0" y="0"/>
                </a:moveTo>
                <a:lnTo>
                  <a:pt x="5380136" y="0"/>
                </a:lnTo>
                <a:lnTo>
                  <a:pt x="5380136" y="1032123"/>
                </a:lnTo>
                <a:lnTo>
                  <a:pt x="0" y="1032123"/>
                </a:lnTo>
                <a:lnTo>
                  <a:pt x="0" y="0"/>
                </a:lnTo>
                <a:close/>
              </a:path>
            </a:pathLst>
          </a:custGeom>
          <a:blipFill>
            <a:blip r:embed="R54bdbd0e8ca14578"/>
            <a:stretch>
              <a:fillRect l="-180" t="0" r="-180" b="0"/>
            </a:stretch>
          </a:blipFill>
        </p:spPr>
      </p:sp>
      <p:grpSp>
        <p:nvGrpSpPr>
          <p:cNvPr name="Group 18" id="18"/>
          <p:cNvGrpSpPr/>
          <p:nvPr/>
        </p:nvGrpSpPr>
        <p:grpSpPr>
          <a:xfrm rot="0">
            <a:off x="4868615" y="5029795"/>
            <a:ext cx="398710" cy="498276"/>
            <a:chOff x="0" y="0"/>
            <a:chExt cx="531613" cy="664368"/>
          </a:xfrm>
        </p:grpSpPr>
        <p:sp>
          <p:nvSpPr>
            <p:cNvPr name="Freeform 19" id="19"/>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20" id="20"/>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2</a:t>
              </a:r>
            </a:p>
          </p:txBody>
        </p:sp>
      </p:grpSp>
      <p:grpSp>
        <p:nvGrpSpPr>
          <p:cNvPr name="Group 21" id="21"/>
          <p:cNvGrpSpPr/>
          <p:nvPr/>
        </p:nvGrpSpPr>
        <p:grpSpPr>
          <a:xfrm rot="0">
            <a:off x="8041630" y="5046464"/>
            <a:ext cx="1926283" cy="465088"/>
            <a:chOff x="0" y="0"/>
            <a:chExt cx="2568377" cy="620117"/>
          </a:xfrm>
        </p:grpSpPr>
        <p:sp>
          <p:nvSpPr>
            <p:cNvPr name="Freeform 22" id="22"/>
            <p:cNvSpPr/>
            <p:nvPr/>
          </p:nvSpPr>
          <p:spPr>
            <a:xfrm flipH="false" flipV="false" rot="0">
              <a:off x="0" y="0"/>
              <a:ext cx="2568377" cy="620117"/>
            </a:xfrm>
            <a:custGeom>
              <a:avLst/>
              <a:gdLst/>
              <a:ahLst/>
              <a:cxnLst/>
              <a:rect r="r" b="b" t="t" l="l"/>
              <a:pathLst>
                <a:path h="620117" w="2568377">
                  <a:moveTo>
                    <a:pt x="0" y="0"/>
                  </a:moveTo>
                  <a:lnTo>
                    <a:pt x="2568377" y="0"/>
                  </a:lnTo>
                  <a:lnTo>
                    <a:pt x="2568377" y="620117"/>
                  </a:lnTo>
                  <a:lnTo>
                    <a:pt x="0" y="620117"/>
                  </a:lnTo>
                  <a:close/>
                </a:path>
              </a:pathLst>
            </a:custGeom>
            <a:solidFill>
              <a:srgbClr val="000000">
                <a:alpha val="0"/>
              </a:srgbClr>
            </a:solidFill>
          </p:spPr>
        </p:sp>
        <p:sp>
          <p:nvSpPr>
            <p:cNvPr name="TextBox 23" id="23"/>
            <p:cNvSpPr txBox="true"/>
            <p:nvPr/>
          </p:nvSpPr>
          <p:spPr>
            <a:xfrm>
              <a:off x="0" y="-28575"/>
              <a:ext cx="2568377"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Row-House</a:t>
              </a:r>
            </a:p>
          </p:txBody>
        </p:sp>
      </p:grpSp>
      <p:grpSp>
        <p:nvGrpSpPr>
          <p:cNvPr name="Group 24" id="24"/>
          <p:cNvGrpSpPr/>
          <p:nvPr/>
        </p:nvGrpSpPr>
        <p:grpSpPr>
          <a:xfrm rot="0">
            <a:off x="7828955" y="5811441"/>
            <a:ext cx="9395966" cy="19050"/>
            <a:chOff x="0" y="0"/>
            <a:chExt cx="12527955" cy="25400"/>
          </a:xfrm>
        </p:grpSpPr>
        <p:sp>
          <p:nvSpPr>
            <p:cNvPr name="Freeform 25" id="25"/>
            <p:cNvSpPr/>
            <p:nvPr/>
          </p:nvSpPr>
          <p:spPr>
            <a:xfrm flipH="false" flipV="false" rot="0">
              <a:off x="0" y="0"/>
              <a:ext cx="12527915" cy="25400"/>
            </a:xfrm>
            <a:custGeom>
              <a:avLst/>
              <a:gdLst/>
              <a:ahLst/>
              <a:cxnLst/>
              <a:rect r="r" b="b" t="t" l="l"/>
              <a:pathLst>
                <a:path h="25400" w="12527915">
                  <a:moveTo>
                    <a:pt x="0" y="12700"/>
                  </a:moveTo>
                  <a:cubicBezTo>
                    <a:pt x="0" y="5715"/>
                    <a:pt x="5715" y="0"/>
                    <a:pt x="12700" y="0"/>
                  </a:cubicBezTo>
                  <a:lnTo>
                    <a:pt x="12515215" y="0"/>
                  </a:lnTo>
                  <a:cubicBezTo>
                    <a:pt x="12522200" y="0"/>
                    <a:pt x="12527915" y="5715"/>
                    <a:pt x="12527915" y="12700"/>
                  </a:cubicBezTo>
                  <a:cubicBezTo>
                    <a:pt x="12527915" y="19685"/>
                    <a:pt x="12522200" y="25400"/>
                    <a:pt x="12515215" y="25400"/>
                  </a:cubicBezTo>
                  <a:lnTo>
                    <a:pt x="12700" y="25400"/>
                  </a:lnTo>
                  <a:cubicBezTo>
                    <a:pt x="5715" y="25400"/>
                    <a:pt x="0" y="19685"/>
                    <a:pt x="0" y="12700"/>
                  </a:cubicBezTo>
                  <a:close/>
                </a:path>
              </a:pathLst>
            </a:custGeom>
            <a:solidFill>
              <a:srgbClr val="B2D4E5"/>
            </a:solidFill>
          </p:spPr>
        </p:sp>
      </p:grpSp>
      <p:sp>
        <p:nvSpPr>
          <p:cNvPr name="Freeform 26" id="26" descr="preencoded.png"/>
          <p:cNvSpPr/>
          <p:nvPr/>
        </p:nvSpPr>
        <p:spPr>
          <a:xfrm flipH="false" flipV="false" rot="0">
            <a:off x="1032868" y="5865911"/>
            <a:ext cx="8070205" cy="1032122"/>
          </a:xfrm>
          <a:custGeom>
            <a:avLst/>
            <a:gdLst/>
            <a:ahLst/>
            <a:cxnLst/>
            <a:rect r="r" b="b" t="t" l="l"/>
            <a:pathLst>
              <a:path h="1032122" w="8070205">
                <a:moveTo>
                  <a:pt x="0" y="0"/>
                </a:moveTo>
                <a:lnTo>
                  <a:pt x="8070204" y="0"/>
                </a:lnTo>
                <a:lnTo>
                  <a:pt x="8070204" y="1032123"/>
                </a:lnTo>
                <a:lnTo>
                  <a:pt x="0" y="1032123"/>
                </a:lnTo>
                <a:lnTo>
                  <a:pt x="0" y="0"/>
                </a:lnTo>
                <a:close/>
              </a:path>
            </a:pathLst>
          </a:custGeom>
          <a:blipFill>
            <a:blip r:embed="R18e58320aca44a26"/>
            <a:stretch>
              <a:fillRect l="-150" t="0" r="-150" b="0"/>
            </a:stretch>
          </a:blipFill>
        </p:spPr>
      </p:sp>
      <p:grpSp>
        <p:nvGrpSpPr>
          <p:cNvPr name="Group 27" id="27"/>
          <p:cNvGrpSpPr/>
          <p:nvPr/>
        </p:nvGrpSpPr>
        <p:grpSpPr>
          <a:xfrm rot="0">
            <a:off x="4868466" y="6132760"/>
            <a:ext cx="398710" cy="498276"/>
            <a:chOff x="0" y="0"/>
            <a:chExt cx="531613" cy="664368"/>
          </a:xfrm>
        </p:grpSpPr>
        <p:sp>
          <p:nvSpPr>
            <p:cNvPr name="Freeform 28" id="28"/>
            <p:cNvSpPr/>
            <p:nvPr/>
          </p:nvSpPr>
          <p:spPr>
            <a:xfrm flipH="false" flipV="false" rot="0">
              <a:off x="0" y="0"/>
              <a:ext cx="531613" cy="664368"/>
            </a:xfrm>
            <a:custGeom>
              <a:avLst/>
              <a:gdLst/>
              <a:ahLst/>
              <a:cxnLst/>
              <a:rect r="r" b="b" t="t" l="l"/>
              <a:pathLst>
                <a:path h="664368" w="531613">
                  <a:moveTo>
                    <a:pt x="0" y="0"/>
                  </a:moveTo>
                  <a:lnTo>
                    <a:pt x="531613" y="0"/>
                  </a:lnTo>
                  <a:lnTo>
                    <a:pt x="531613" y="664368"/>
                  </a:lnTo>
                  <a:lnTo>
                    <a:pt x="0" y="664368"/>
                  </a:lnTo>
                  <a:close/>
                </a:path>
              </a:pathLst>
            </a:custGeom>
            <a:solidFill>
              <a:srgbClr val="000000">
                <a:alpha val="0"/>
              </a:srgbClr>
            </a:solidFill>
          </p:spPr>
        </p:sp>
        <p:sp>
          <p:nvSpPr>
            <p:cNvPr name="TextBox 29" id="29"/>
            <p:cNvSpPr txBox="true"/>
            <p:nvPr/>
          </p:nvSpPr>
          <p:spPr>
            <a:xfrm>
              <a:off x="0" y="-123825"/>
              <a:ext cx="531613" cy="788193"/>
            </a:xfrm>
            <a:prstGeom prst="rect">
              <a:avLst/>
            </a:prstGeom>
          </p:spPr>
          <p:txBody>
            <a:bodyPr anchor="t" rtlCol="false" tIns="0" lIns="0" bIns="0" rIns="0"/>
            <a:lstStyle/>
            <a:p>
              <a:pPr algn="ctr">
                <a:lnSpc>
                  <a:spcPts val="4999"/>
                </a:lnSpc>
              </a:pPr>
              <a:r>
                <a:rPr lang="en-US" sz="3125">
                  <a:solidFill>
                    <a:srgbClr val="272525"/>
                  </a:solidFill>
                  <a:latin typeface="Petrona"/>
                  <a:ea typeface="Petrona"/>
                  <a:cs typeface="Petrona"/>
                  <a:sym typeface="Petrona"/>
                </a:rPr>
                <a:t>3</a:t>
              </a:r>
            </a:p>
          </p:txBody>
        </p:sp>
      </p:grpSp>
      <p:grpSp>
        <p:nvGrpSpPr>
          <p:cNvPr name="Group 30" id="30"/>
          <p:cNvGrpSpPr/>
          <p:nvPr/>
        </p:nvGrpSpPr>
        <p:grpSpPr>
          <a:xfrm rot="0">
            <a:off x="9386590" y="6149429"/>
            <a:ext cx="2030760" cy="465088"/>
            <a:chOff x="0" y="0"/>
            <a:chExt cx="2707680" cy="620117"/>
          </a:xfrm>
        </p:grpSpPr>
        <p:sp>
          <p:nvSpPr>
            <p:cNvPr name="Freeform 31" id="31"/>
            <p:cNvSpPr/>
            <p:nvPr/>
          </p:nvSpPr>
          <p:spPr>
            <a:xfrm flipH="false" flipV="false" rot="0">
              <a:off x="0" y="0"/>
              <a:ext cx="2707680" cy="620117"/>
            </a:xfrm>
            <a:custGeom>
              <a:avLst/>
              <a:gdLst/>
              <a:ahLst/>
              <a:cxnLst/>
              <a:rect r="r" b="b" t="t" l="l"/>
              <a:pathLst>
                <a:path h="620117" w="2707680">
                  <a:moveTo>
                    <a:pt x="0" y="0"/>
                  </a:moveTo>
                  <a:lnTo>
                    <a:pt x="2707680" y="0"/>
                  </a:lnTo>
                  <a:lnTo>
                    <a:pt x="2707680" y="620117"/>
                  </a:lnTo>
                  <a:lnTo>
                    <a:pt x="0" y="620117"/>
                  </a:lnTo>
                  <a:close/>
                </a:path>
              </a:pathLst>
            </a:custGeom>
            <a:solidFill>
              <a:srgbClr val="000000">
                <a:alpha val="0"/>
              </a:srgbClr>
            </a:solidFill>
          </p:spPr>
        </p:sp>
        <p:sp>
          <p:nvSpPr>
            <p:cNvPr name="TextBox 32" id="32"/>
            <p:cNvSpPr txBox="true"/>
            <p:nvPr/>
          </p:nvSpPr>
          <p:spPr>
            <a:xfrm>
              <a:off x="0" y="-28575"/>
              <a:ext cx="2707680"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Assignment</a:t>
              </a:r>
            </a:p>
          </p:txBody>
        </p:sp>
      </p:grpSp>
      <p:grpSp>
        <p:nvGrpSpPr>
          <p:cNvPr name="Group 33" id="33"/>
          <p:cNvGrpSpPr/>
          <p:nvPr/>
        </p:nvGrpSpPr>
        <p:grpSpPr>
          <a:xfrm rot="0">
            <a:off x="992238" y="7216974"/>
            <a:ext cx="16303526" cy="907256"/>
            <a:chOff x="0" y="0"/>
            <a:chExt cx="21738035" cy="1209675"/>
          </a:xfrm>
        </p:grpSpPr>
        <p:sp>
          <p:nvSpPr>
            <p:cNvPr name="Freeform 34" id="34"/>
            <p:cNvSpPr/>
            <p:nvPr/>
          </p:nvSpPr>
          <p:spPr>
            <a:xfrm flipH="false" flipV="false" rot="0">
              <a:off x="0" y="0"/>
              <a:ext cx="21738034" cy="1209675"/>
            </a:xfrm>
            <a:custGeom>
              <a:avLst/>
              <a:gdLst/>
              <a:ahLst/>
              <a:cxnLst/>
              <a:rect r="r" b="b" t="t" l="l"/>
              <a:pathLst>
                <a:path h="1209675" w="21738034">
                  <a:moveTo>
                    <a:pt x="0" y="0"/>
                  </a:moveTo>
                  <a:lnTo>
                    <a:pt x="21738034" y="0"/>
                  </a:lnTo>
                  <a:lnTo>
                    <a:pt x="21738034" y="1209675"/>
                  </a:lnTo>
                  <a:lnTo>
                    <a:pt x="0" y="1209675"/>
                  </a:lnTo>
                  <a:close/>
                </a:path>
              </a:pathLst>
            </a:custGeom>
            <a:solidFill>
              <a:srgbClr val="000000">
                <a:alpha val="0"/>
              </a:srgbClr>
            </a:solidFill>
          </p:spPr>
        </p:sp>
        <p:sp>
          <p:nvSpPr>
            <p:cNvPr name="TextBox 35" id="35"/>
            <p:cNvSpPr txBox="true"/>
            <p:nvPr/>
          </p:nvSpPr>
          <p:spPr>
            <a:xfrm>
              <a:off x="0" y="-85725"/>
              <a:ext cx="21738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Enhance task oversight for row-house construction. Use targeted task assignments and monitoring. Boost project outcomes.</a:t>
              </a:r>
            </a:p>
          </p:txBody>
        </p:sp>
      </p:gr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ddae3d58a47e48d4"/>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0df5caf2c5ec44fa"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6b24ca97a5b04286"/>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18ae4b8455514bed"/>
            <a:stretch>
              <a:fillRect l="0" t="0" r="0" b="0"/>
            </a:stretch>
          </a:blipFill>
        </p:spPr>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aa8bb2ecdd84457e"/>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3c3d75a0a46842c8"/>
            <a:stretch>
              <a:fillRect l="0" t="0" r="0" b="0"/>
            </a:stretch>
          </a:blipFill>
        </p:spPr>
      </p:sp>
      <p:grpSp>
        <p:nvGrpSpPr>
          <p:cNvPr name="Group 6" id="6"/>
          <p:cNvGrpSpPr/>
          <p:nvPr/>
        </p:nvGrpSpPr>
        <p:grpSpPr>
          <a:xfrm rot="0">
            <a:off x="7850237" y="1065610"/>
            <a:ext cx="9445526" cy="1860649"/>
            <a:chOff x="0" y="0"/>
            <a:chExt cx="12594035" cy="2480865"/>
          </a:xfrm>
        </p:grpSpPr>
        <p:sp>
          <p:nvSpPr>
            <p:cNvPr name="Freeform 7" id="7"/>
            <p:cNvSpPr/>
            <p:nvPr/>
          </p:nvSpPr>
          <p:spPr>
            <a:xfrm flipH="false" flipV="false" rot="0">
              <a:off x="0" y="0"/>
              <a:ext cx="12594035" cy="2480865"/>
            </a:xfrm>
            <a:custGeom>
              <a:avLst/>
              <a:gdLst/>
              <a:ahLst/>
              <a:cxnLst/>
              <a:rect r="r" b="b" t="t" l="l"/>
              <a:pathLst>
                <a:path h="2480865" w="12594035">
                  <a:moveTo>
                    <a:pt x="0" y="0"/>
                  </a:moveTo>
                  <a:lnTo>
                    <a:pt x="12594035" y="0"/>
                  </a:lnTo>
                  <a:lnTo>
                    <a:pt x="12594035" y="2480865"/>
                  </a:lnTo>
                  <a:lnTo>
                    <a:pt x="0" y="2480865"/>
                  </a:lnTo>
                  <a:close/>
                </a:path>
              </a:pathLst>
            </a:custGeom>
            <a:solidFill>
              <a:srgbClr val="000000">
                <a:alpha val="0"/>
              </a:srgbClr>
            </a:solidFill>
          </p:spPr>
        </p:sp>
        <p:sp>
          <p:nvSpPr>
            <p:cNvPr name="TextBox 8" id="8"/>
            <p:cNvSpPr txBox="true"/>
            <p:nvPr/>
          </p:nvSpPr>
          <p:spPr>
            <a:xfrm>
              <a:off x="0" y="-47625"/>
              <a:ext cx="12594035" cy="2528490"/>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Task Handling: Bungalow Construction</a:t>
              </a:r>
            </a:p>
          </p:txBody>
        </p:sp>
      </p:grpSp>
      <p:grpSp>
        <p:nvGrpSpPr>
          <p:cNvPr name="Group 9" id="9"/>
          <p:cNvGrpSpPr/>
          <p:nvPr/>
        </p:nvGrpSpPr>
        <p:grpSpPr>
          <a:xfrm rot="0">
            <a:off x="7850237" y="3493145"/>
            <a:ext cx="4510088" cy="935534"/>
            <a:chOff x="0" y="0"/>
            <a:chExt cx="6013450" cy="1247378"/>
          </a:xfrm>
        </p:grpSpPr>
        <p:sp>
          <p:nvSpPr>
            <p:cNvPr name="Freeform 10" id="10"/>
            <p:cNvSpPr/>
            <p:nvPr/>
          </p:nvSpPr>
          <p:spPr>
            <a:xfrm flipH="false" flipV="false" rot="0">
              <a:off x="0" y="0"/>
              <a:ext cx="6013450" cy="1247378"/>
            </a:xfrm>
            <a:custGeom>
              <a:avLst/>
              <a:gdLst/>
              <a:ahLst/>
              <a:cxnLst/>
              <a:rect r="r" b="b" t="t" l="l"/>
              <a:pathLst>
                <a:path h="1247378" w="6013450">
                  <a:moveTo>
                    <a:pt x="0" y="0"/>
                  </a:moveTo>
                  <a:lnTo>
                    <a:pt x="6013450" y="0"/>
                  </a:lnTo>
                  <a:lnTo>
                    <a:pt x="6013450" y="1247378"/>
                  </a:lnTo>
                  <a:lnTo>
                    <a:pt x="0" y="1247378"/>
                  </a:lnTo>
                  <a:close/>
                </a:path>
              </a:pathLst>
            </a:custGeom>
            <a:solidFill>
              <a:srgbClr val="000000">
                <a:alpha val="0"/>
              </a:srgbClr>
            </a:solidFill>
          </p:spPr>
        </p:sp>
        <p:sp>
          <p:nvSpPr>
            <p:cNvPr name="TextBox 11" id="11"/>
            <p:cNvSpPr txBox="true"/>
            <p:nvPr/>
          </p:nvSpPr>
          <p:spPr>
            <a:xfrm>
              <a:off x="0" y="123825"/>
              <a:ext cx="6013450" cy="1123553"/>
            </a:xfrm>
            <a:prstGeom prst="rect">
              <a:avLst/>
            </a:prstGeom>
          </p:spPr>
          <p:txBody>
            <a:bodyPr anchor="t" rtlCol="false" tIns="0" lIns="0" bIns="0" rIns="0"/>
            <a:lstStyle/>
            <a:p>
              <a:pPr algn="ctr">
                <a:lnSpc>
                  <a:spcPts val="7312"/>
                </a:lnSpc>
              </a:pPr>
              <a:r>
                <a:rPr lang="en-US" sz="7312">
                  <a:solidFill>
                    <a:srgbClr val="272525"/>
                  </a:solidFill>
                  <a:latin typeface="Petrona"/>
                  <a:ea typeface="Petrona"/>
                  <a:cs typeface="Petrona"/>
                  <a:sym typeface="Petrona"/>
                </a:rPr>
                <a:t>1</a:t>
              </a:r>
            </a:p>
          </p:txBody>
        </p:sp>
      </p:grpSp>
      <p:grpSp>
        <p:nvGrpSpPr>
          <p:cNvPr name="Group 12" id="12"/>
          <p:cNvGrpSpPr/>
          <p:nvPr/>
        </p:nvGrpSpPr>
        <p:grpSpPr>
          <a:xfrm rot="0">
            <a:off x="8244631" y="4782890"/>
            <a:ext cx="3721299" cy="465087"/>
            <a:chOff x="0" y="0"/>
            <a:chExt cx="4961732" cy="620117"/>
          </a:xfrm>
        </p:grpSpPr>
        <p:sp>
          <p:nvSpPr>
            <p:cNvPr name="Freeform 13" id="13"/>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4" id="14"/>
            <p:cNvSpPr txBox="true"/>
            <p:nvPr/>
          </p:nvSpPr>
          <p:spPr>
            <a:xfrm>
              <a:off x="0" y="-28575"/>
              <a:ext cx="4961732" cy="648692"/>
            </a:xfrm>
            <a:prstGeom prst="rect">
              <a:avLst/>
            </a:prstGeom>
          </p:spPr>
          <p:txBody>
            <a:bodyPr anchor="t" rtlCol="false" tIns="0" lIns="0" bIns="0" rIns="0"/>
            <a:lstStyle/>
            <a:p>
              <a:pPr algn="ctr">
                <a:lnSpc>
                  <a:spcPts val="3625"/>
                </a:lnSpc>
              </a:pPr>
              <a:r>
                <a:rPr lang="en-US" sz="2874">
                  <a:solidFill>
                    <a:srgbClr val="272525"/>
                  </a:solidFill>
                  <a:latin typeface="Petrona"/>
                  <a:ea typeface="Petrona"/>
                  <a:cs typeface="Petrona"/>
                  <a:sym typeface="Petrona"/>
                </a:rPr>
                <a:t>Navigation</a:t>
              </a:r>
            </a:p>
          </p:txBody>
        </p:sp>
      </p:grpSp>
      <p:grpSp>
        <p:nvGrpSpPr>
          <p:cNvPr name="Group 15" id="15"/>
          <p:cNvGrpSpPr/>
          <p:nvPr/>
        </p:nvGrpSpPr>
        <p:grpSpPr>
          <a:xfrm rot="0">
            <a:off x="12785526" y="3493145"/>
            <a:ext cx="4510236" cy="935534"/>
            <a:chOff x="0" y="0"/>
            <a:chExt cx="6013648" cy="1247378"/>
          </a:xfrm>
        </p:grpSpPr>
        <p:sp>
          <p:nvSpPr>
            <p:cNvPr name="Freeform 16" id="16"/>
            <p:cNvSpPr/>
            <p:nvPr/>
          </p:nvSpPr>
          <p:spPr>
            <a:xfrm flipH="false" flipV="false" rot="0">
              <a:off x="0" y="0"/>
              <a:ext cx="6013648" cy="1247378"/>
            </a:xfrm>
            <a:custGeom>
              <a:avLst/>
              <a:gdLst/>
              <a:ahLst/>
              <a:cxnLst/>
              <a:rect r="r" b="b" t="t" l="l"/>
              <a:pathLst>
                <a:path h="1247378" w="6013648">
                  <a:moveTo>
                    <a:pt x="0" y="0"/>
                  </a:moveTo>
                  <a:lnTo>
                    <a:pt x="6013648" y="0"/>
                  </a:lnTo>
                  <a:lnTo>
                    <a:pt x="6013648" y="1247378"/>
                  </a:lnTo>
                  <a:lnTo>
                    <a:pt x="0" y="1247378"/>
                  </a:lnTo>
                  <a:close/>
                </a:path>
              </a:pathLst>
            </a:custGeom>
            <a:solidFill>
              <a:srgbClr val="000000">
                <a:alpha val="0"/>
              </a:srgbClr>
            </a:solidFill>
          </p:spPr>
        </p:sp>
        <p:sp>
          <p:nvSpPr>
            <p:cNvPr name="TextBox 17" id="17"/>
            <p:cNvSpPr txBox="true"/>
            <p:nvPr/>
          </p:nvSpPr>
          <p:spPr>
            <a:xfrm>
              <a:off x="0" y="123825"/>
              <a:ext cx="6013648" cy="1123553"/>
            </a:xfrm>
            <a:prstGeom prst="rect">
              <a:avLst/>
            </a:prstGeom>
          </p:spPr>
          <p:txBody>
            <a:bodyPr anchor="t" rtlCol="false" tIns="0" lIns="0" bIns="0" rIns="0"/>
            <a:lstStyle/>
            <a:p>
              <a:pPr algn="ctr">
                <a:lnSpc>
                  <a:spcPts val="7312"/>
                </a:lnSpc>
              </a:pPr>
              <a:r>
                <a:rPr lang="en-US" sz="7312">
                  <a:solidFill>
                    <a:srgbClr val="272525"/>
                  </a:solidFill>
                  <a:latin typeface="Petrona"/>
                  <a:ea typeface="Petrona"/>
                  <a:cs typeface="Petrona"/>
                  <a:sym typeface="Petrona"/>
                </a:rPr>
                <a:t>2</a:t>
              </a:r>
            </a:p>
          </p:txBody>
        </p:sp>
      </p:grpSp>
      <p:grpSp>
        <p:nvGrpSpPr>
          <p:cNvPr name="Group 18" id="18"/>
          <p:cNvGrpSpPr/>
          <p:nvPr/>
        </p:nvGrpSpPr>
        <p:grpSpPr>
          <a:xfrm rot="0">
            <a:off x="13179921" y="4782890"/>
            <a:ext cx="3721299" cy="465087"/>
            <a:chOff x="0" y="0"/>
            <a:chExt cx="4961732" cy="620117"/>
          </a:xfrm>
        </p:grpSpPr>
        <p:sp>
          <p:nvSpPr>
            <p:cNvPr name="Freeform 19" id="19"/>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0" id="20"/>
            <p:cNvSpPr txBox="true"/>
            <p:nvPr/>
          </p:nvSpPr>
          <p:spPr>
            <a:xfrm>
              <a:off x="0" y="-28575"/>
              <a:ext cx="4961732" cy="648692"/>
            </a:xfrm>
            <a:prstGeom prst="rect">
              <a:avLst/>
            </a:prstGeom>
          </p:spPr>
          <p:txBody>
            <a:bodyPr anchor="t" rtlCol="false" tIns="0" lIns="0" bIns="0" rIns="0"/>
            <a:lstStyle/>
            <a:p>
              <a:pPr algn="ctr">
                <a:lnSpc>
                  <a:spcPts val="3625"/>
                </a:lnSpc>
              </a:pPr>
              <a:r>
                <a:rPr lang="en-US" sz="2874">
                  <a:solidFill>
                    <a:srgbClr val="272525"/>
                  </a:solidFill>
                  <a:latin typeface="Petrona"/>
                  <a:ea typeface="Petrona"/>
                  <a:cs typeface="Petrona"/>
                  <a:sym typeface="Petrona"/>
                </a:rPr>
                <a:t>Selection</a:t>
              </a:r>
            </a:p>
          </p:txBody>
        </p:sp>
      </p:grpSp>
      <p:grpSp>
        <p:nvGrpSpPr>
          <p:cNvPr name="Group 21" id="21"/>
          <p:cNvGrpSpPr/>
          <p:nvPr/>
        </p:nvGrpSpPr>
        <p:grpSpPr>
          <a:xfrm rot="0">
            <a:off x="10317808" y="6240215"/>
            <a:ext cx="4510236" cy="935534"/>
            <a:chOff x="0" y="0"/>
            <a:chExt cx="6013648" cy="1247378"/>
          </a:xfrm>
        </p:grpSpPr>
        <p:sp>
          <p:nvSpPr>
            <p:cNvPr name="Freeform 22" id="22"/>
            <p:cNvSpPr/>
            <p:nvPr/>
          </p:nvSpPr>
          <p:spPr>
            <a:xfrm flipH="false" flipV="false" rot="0">
              <a:off x="0" y="0"/>
              <a:ext cx="6013648" cy="1247378"/>
            </a:xfrm>
            <a:custGeom>
              <a:avLst/>
              <a:gdLst/>
              <a:ahLst/>
              <a:cxnLst/>
              <a:rect r="r" b="b" t="t" l="l"/>
              <a:pathLst>
                <a:path h="1247378" w="6013648">
                  <a:moveTo>
                    <a:pt x="0" y="0"/>
                  </a:moveTo>
                  <a:lnTo>
                    <a:pt x="6013648" y="0"/>
                  </a:lnTo>
                  <a:lnTo>
                    <a:pt x="6013648" y="1247378"/>
                  </a:lnTo>
                  <a:lnTo>
                    <a:pt x="0" y="1247378"/>
                  </a:lnTo>
                  <a:close/>
                </a:path>
              </a:pathLst>
            </a:custGeom>
            <a:solidFill>
              <a:srgbClr val="000000">
                <a:alpha val="0"/>
              </a:srgbClr>
            </a:solidFill>
          </p:spPr>
        </p:sp>
        <p:sp>
          <p:nvSpPr>
            <p:cNvPr name="TextBox 23" id="23"/>
            <p:cNvSpPr txBox="true"/>
            <p:nvPr/>
          </p:nvSpPr>
          <p:spPr>
            <a:xfrm>
              <a:off x="0" y="123825"/>
              <a:ext cx="6013648" cy="1123553"/>
            </a:xfrm>
            <a:prstGeom prst="rect">
              <a:avLst/>
            </a:prstGeom>
          </p:spPr>
          <p:txBody>
            <a:bodyPr anchor="t" rtlCol="false" tIns="0" lIns="0" bIns="0" rIns="0"/>
            <a:lstStyle/>
            <a:p>
              <a:pPr algn="ctr">
                <a:lnSpc>
                  <a:spcPts val="7312"/>
                </a:lnSpc>
              </a:pPr>
              <a:r>
                <a:rPr lang="en-US" sz="7312">
                  <a:solidFill>
                    <a:srgbClr val="272525"/>
                  </a:solidFill>
                  <a:latin typeface="Petrona"/>
                  <a:ea typeface="Petrona"/>
                  <a:cs typeface="Petrona"/>
                  <a:sym typeface="Petrona"/>
                </a:rPr>
                <a:t>3</a:t>
              </a:r>
            </a:p>
          </p:txBody>
        </p:sp>
      </p:grpSp>
      <p:grpSp>
        <p:nvGrpSpPr>
          <p:cNvPr name="Group 24" id="24"/>
          <p:cNvGrpSpPr/>
          <p:nvPr/>
        </p:nvGrpSpPr>
        <p:grpSpPr>
          <a:xfrm rot="0">
            <a:off x="10712202" y="7529959"/>
            <a:ext cx="3721299" cy="465088"/>
            <a:chOff x="0" y="0"/>
            <a:chExt cx="4961732" cy="620117"/>
          </a:xfrm>
        </p:grpSpPr>
        <p:sp>
          <p:nvSpPr>
            <p:cNvPr name="Freeform 25" id="25"/>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6" id="26"/>
            <p:cNvSpPr txBox="true"/>
            <p:nvPr/>
          </p:nvSpPr>
          <p:spPr>
            <a:xfrm>
              <a:off x="0" y="-28575"/>
              <a:ext cx="4961732" cy="648692"/>
            </a:xfrm>
            <a:prstGeom prst="rect">
              <a:avLst/>
            </a:prstGeom>
          </p:spPr>
          <p:txBody>
            <a:bodyPr anchor="t" rtlCol="false" tIns="0" lIns="0" bIns="0" rIns="0"/>
            <a:lstStyle/>
            <a:p>
              <a:pPr algn="ctr">
                <a:lnSpc>
                  <a:spcPts val="3625"/>
                </a:lnSpc>
              </a:pPr>
              <a:r>
                <a:rPr lang="en-US" sz="2874">
                  <a:solidFill>
                    <a:srgbClr val="272525"/>
                  </a:solidFill>
                  <a:latin typeface="Petrona"/>
                  <a:ea typeface="Petrona"/>
                  <a:cs typeface="Petrona"/>
                  <a:sym typeface="Petrona"/>
                </a:rPr>
                <a:t>Management</a:t>
              </a:r>
            </a:p>
          </p:txBody>
        </p:sp>
      </p:grpSp>
      <p:grpSp>
        <p:nvGrpSpPr>
          <p:cNvPr name="Group 27" id="27"/>
          <p:cNvGrpSpPr/>
          <p:nvPr/>
        </p:nvGrpSpPr>
        <p:grpSpPr>
          <a:xfrm rot="0">
            <a:off x="7850237" y="8313985"/>
            <a:ext cx="9445526" cy="907256"/>
            <a:chOff x="0" y="0"/>
            <a:chExt cx="12594035" cy="1209675"/>
          </a:xfrm>
        </p:grpSpPr>
        <p:sp>
          <p:nvSpPr>
            <p:cNvPr name="Freeform 28" id="28"/>
            <p:cNvSpPr/>
            <p:nvPr/>
          </p:nvSpPr>
          <p:spPr>
            <a:xfrm flipH="false" flipV="false" rot="0">
              <a:off x="0" y="0"/>
              <a:ext cx="12594035" cy="1209675"/>
            </a:xfrm>
            <a:custGeom>
              <a:avLst/>
              <a:gdLst/>
              <a:ahLst/>
              <a:cxnLst/>
              <a:rect r="r" b="b" t="t" l="l"/>
              <a:pathLst>
                <a:path h="1209675" w="12594035">
                  <a:moveTo>
                    <a:pt x="0" y="0"/>
                  </a:moveTo>
                  <a:lnTo>
                    <a:pt x="12594035" y="0"/>
                  </a:lnTo>
                  <a:lnTo>
                    <a:pt x="12594035" y="1209675"/>
                  </a:lnTo>
                  <a:lnTo>
                    <a:pt x="0" y="1209675"/>
                  </a:lnTo>
                  <a:close/>
                </a:path>
              </a:pathLst>
            </a:custGeom>
            <a:solidFill>
              <a:srgbClr val="000000">
                <a:alpha val="0"/>
              </a:srgbClr>
            </a:solidFill>
          </p:spPr>
        </p:sp>
        <p:sp>
          <p:nvSpPr>
            <p:cNvPr name="TextBox 29" id="29"/>
            <p:cNvSpPr txBox="true"/>
            <p:nvPr/>
          </p:nvSpPr>
          <p:spPr>
            <a:xfrm>
              <a:off x="0" y="-85725"/>
              <a:ext cx="12594035"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Effectively handle tasks for bungalow projects via the CRM. Stay organized for successful project delivery.</a:t>
              </a:r>
            </a:p>
          </p:txBody>
        </p:sp>
      </p:gr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9176f9d9894b4f4a"/>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eae3bfc9345a4e6c"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23503c1ffbe44388"/>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d51b7c2c9d5543e3"/>
            <a:stretch>
              <a:fillRect l="0" t="0" r="0" b="0"/>
            </a:stretch>
          </a:blipFill>
        </p:spPr>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7301e1ffea104c2d"/>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grpSp>
        <p:nvGrpSpPr>
          <p:cNvPr name="Group 5" id="5"/>
          <p:cNvGrpSpPr/>
          <p:nvPr/>
        </p:nvGrpSpPr>
        <p:grpSpPr>
          <a:xfrm rot="0">
            <a:off x="992238" y="2333625"/>
            <a:ext cx="7442746" cy="930325"/>
            <a:chOff x="0" y="0"/>
            <a:chExt cx="9923662" cy="1240433"/>
          </a:xfrm>
        </p:grpSpPr>
        <p:sp>
          <p:nvSpPr>
            <p:cNvPr name="Freeform 6" id="6"/>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7" id="7"/>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Booking Management</a:t>
              </a:r>
            </a:p>
          </p:txBody>
        </p:sp>
      </p:grpSp>
      <p:grpSp>
        <p:nvGrpSpPr>
          <p:cNvPr name="Group 8" id="8"/>
          <p:cNvGrpSpPr/>
          <p:nvPr/>
        </p:nvGrpSpPr>
        <p:grpSpPr>
          <a:xfrm rot="0">
            <a:off x="992238" y="3972669"/>
            <a:ext cx="3721299" cy="465087"/>
            <a:chOff x="0" y="0"/>
            <a:chExt cx="4961732" cy="620117"/>
          </a:xfrm>
        </p:grpSpPr>
        <p:sp>
          <p:nvSpPr>
            <p:cNvPr name="Freeform 9" id="9"/>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0" id="10"/>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Booking Details</a:t>
              </a:r>
            </a:p>
          </p:txBody>
        </p:sp>
      </p:grpSp>
      <p:grpSp>
        <p:nvGrpSpPr>
          <p:cNvPr name="Group 11" id="11"/>
          <p:cNvGrpSpPr/>
          <p:nvPr/>
        </p:nvGrpSpPr>
        <p:grpSpPr>
          <a:xfrm rot="0">
            <a:off x="992238" y="4721275"/>
            <a:ext cx="7805886" cy="1360885"/>
            <a:chOff x="0" y="0"/>
            <a:chExt cx="10407848" cy="1814513"/>
          </a:xfrm>
        </p:grpSpPr>
        <p:sp>
          <p:nvSpPr>
            <p:cNvPr name="Freeform 12" id="12"/>
            <p:cNvSpPr/>
            <p:nvPr/>
          </p:nvSpPr>
          <p:spPr>
            <a:xfrm flipH="false" flipV="false" rot="0">
              <a:off x="0" y="0"/>
              <a:ext cx="10407848" cy="1814513"/>
            </a:xfrm>
            <a:custGeom>
              <a:avLst/>
              <a:gdLst/>
              <a:ahLst/>
              <a:cxnLst/>
              <a:rect r="r" b="b" t="t" l="l"/>
              <a:pathLst>
                <a:path h="1814513" w="10407848">
                  <a:moveTo>
                    <a:pt x="0" y="0"/>
                  </a:moveTo>
                  <a:lnTo>
                    <a:pt x="10407848" y="0"/>
                  </a:lnTo>
                  <a:lnTo>
                    <a:pt x="10407848" y="1814513"/>
                  </a:lnTo>
                  <a:lnTo>
                    <a:pt x="0" y="1814513"/>
                  </a:lnTo>
                  <a:close/>
                </a:path>
              </a:pathLst>
            </a:custGeom>
            <a:solidFill>
              <a:srgbClr val="000000">
                <a:alpha val="0"/>
              </a:srgbClr>
            </a:solidFill>
          </p:spPr>
        </p:sp>
        <p:sp>
          <p:nvSpPr>
            <p:cNvPr name="TextBox 13" id="13"/>
            <p:cNvSpPr txBox="true"/>
            <p:nvPr/>
          </p:nvSpPr>
          <p:spPr>
            <a:xfrm>
              <a:off x="0" y="-85725"/>
              <a:ext cx="10407848"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a:t>
              </a:r>
              <a:r>
                <a:rPr lang="en-US" sz="2187" b="true">
                  <a:solidFill>
                    <a:srgbClr val="272525"/>
                  </a:solidFill>
                  <a:latin typeface="Inter Bold"/>
                  <a:ea typeface="Inter Bold"/>
                  <a:cs typeface="Inter Bold"/>
                  <a:sym typeface="Inter Bold"/>
                </a:rPr>
                <a:t>Booking</a:t>
              </a:r>
              <a:r>
                <a:rPr lang="en-US" sz="2187">
                  <a:solidFill>
                    <a:srgbClr val="272525"/>
                  </a:solidFill>
                  <a:latin typeface="Inter"/>
                  <a:ea typeface="Inter"/>
                  <a:cs typeface="Inter"/>
                  <a:sym typeface="Inter"/>
                </a:rPr>
                <a:t>" section allows to view and manage bookings. The bookings are made by employees for different properties.</a:t>
              </a:r>
            </a:p>
          </p:txBody>
        </p:sp>
      </p:grpSp>
      <p:grpSp>
        <p:nvGrpSpPr>
          <p:cNvPr name="Group 14" id="14"/>
          <p:cNvGrpSpPr/>
          <p:nvPr/>
        </p:nvGrpSpPr>
        <p:grpSpPr>
          <a:xfrm rot="0">
            <a:off x="992238" y="6337250"/>
            <a:ext cx="7805886" cy="1360885"/>
            <a:chOff x="0" y="0"/>
            <a:chExt cx="10407848" cy="1814513"/>
          </a:xfrm>
        </p:grpSpPr>
        <p:sp>
          <p:nvSpPr>
            <p:cNvPr name="Freeform 15" id="15"/>
            <p:cNvSpPr/>
            <p:nvPr/>
          </p:nvSpPr>
          <p:spPr>
            <a:xfrm flipH="false" flipV="false" rot="0">
              <a:off x="0" y="0"/>
              <a:ext cx="10407848" cy="1814513"/>
            </a:xfrm>
            <a:custGeom>
              <a:avLst/>
              <a:gdLst/>
              <a:ahLst/>
              <a:cxnLst/>
              <a:rect r="r" b="b" t="t" l="l"/>
              <a:pathLst>
                <a:path h="1814513" w="10407848">
                  <a:moveTo>
                    <a:pt x="0" y="0"/>
                  </a:moveTo>
                  <a:lnTo>
                    <a:pt x="10407848" y="0"/>
                  </a:lnTo>
                  <a:lnTo>
                    <a:pt x="10407848" y="1814513"/>
                  </a:lnTo>
                  <a:lnTo>
                    <a:pt x="0" y="1814513"/>
                  </a:lnTo>
                  <a:close/>
                </a:path>
              </a:pathLst>
            </a:custGeom>
            <a:solidFill>
              <a:srgbClr val="000000">
                <a:alpha val="0"/>
              </a:srgbClr>
            </a:solidFill>
          </p:spPr>
        </p:sp>
        <p:sp>
          <p:nvSpPr>
            <p:cNvPr name="TextBox 16" id="16"/>
            <p:cNvSpPr txBox="true"/>
            <p:nvPr/>
          </p:nvSpPr>
          <p:spPr>
            <a:xfrm>
              <a:off x="0" y="-85725"/>
              <a:ext cx="10407848"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This feature ensures all booking data is centralized. Quick access to booking details improves coordination and resource allocation.</a:t>
              </a:r>
            </a:p>
          </p:txBody>
        </p:sp>
      </p:grpSp>
      <p:grpSp>
        <p:nvGrpSpPr>
          <p:cNvPr name="Group 17" id="17"/>
          <p:cNvGrpSpPr/>
          <p:nvPr/>
        </p:nvGrpSpPr>
        <p:grpSpPr>
          <a:xfrm rot="0">
            <a:off x="9499401" y="3972669"/>
            <a:ext cx="3721299" cy="465087"/>
            <a:chOff x="0" y="0"/>
            <a:chExt cx="4961732" cy="620117"/>
          </a:xfrm>
        </p:grpSpPr>
        <p:sp>
          <p:nvSpPr>
            <p:cNvPr name="Freeform 18" id="18"/>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9" id="19"/>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000000"/>
                  </a:solidFill>
                  <a:latin typeface="Petrona"/>
                  <a:ea typeface="Petrona"/>
                  <a:cs typeface="Petrona"/>
                  <a:sym typeface="Petrona"/>
                </a:rPr>
                <a:t>Benefits</a:t>
              </a:r>
            </a:p>
          </p:txBody>
        </p:sp>
      </p:grpSp>
      <p:grpSp>
        <p:nvGrpSpPr>
          <p:cNvPr name="Group 20" id="20"/>
          <p:cNvGrpSpPr/>
          <p:nvPr/>
        </p:nvGrpSpPr>
        <p:grpSpPr>
          <a:xfrm rot="0">
            <a:off x="9499401" y="4721275"/>
            <a:ext cx="7805886" cy="453629"/>
            <a:chOff x="0" y="0"/>
            <a:chExt cx="10407848" cy="604838"/>
          </a:xfrm>
        </p:grpSpPr>
        <p:sp>
          <p:nvSpPr>
            <p:cNvPr name="Freeform 21" id="21"/>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2" id="22"/>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Centralized booking data</a:t>
              </a:r>
            </a:p>
          </p:txBody>
        </p:sp>
      </p:grpSp>
      <p:grpSp>
        <p:nvGrpSpPr>
          <p:cNvPr name="Group 23" id="23"/>
          <p:cNvGrpSpPr/>
          <p:nvPr/>
        </p:nvGrpSpPr>
        <p:grpSpPr>
          <a:xfrm rot="0">
            <a:off x="9499401" y="5274022"/>
            <a:ext cx="7805886" cy="453629"/>
            <a:chOff x="0" y="0"/>
            <a:chExt cx="10407848" cy="604838"/>
          </a:xfrm>
        </p:grpSpPr>
        <p:sp>
          <p:nvSpPr>
            <p:cNvPr name="Freeform 24" id="24"/>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5" id="25"/>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Improved coordination</a:t>
              </a:r>
            </a:p>
          </p:txBody>
        </p:sp>
      </p:grpSp>
      <p:grpSp>
        <p:nvGrpSpPr>
          <p:cNvPr name="Group 26" id="26"/>
          <p:cNvGrpSpPr/>
          <p:nvPr/>
        </p:nvGrpSpPr>
        <p:grpSpPr>
          <a:xfrm rot="0">
            <a:off x="9499401" y="5826770"/>
            <a:ext cx="7805886" cy="453629"/>
            <a:chOff x="0" y="0"/>
            <a:chExt cx="10407848" cy="604838"/>
          </a:xfrm>
        </p:grpSpPr>
        <p:sp>
          <p:nvSpPr>
            <p:cNvPr name="Freeform 27" id="27"/>
            <p:cNvSpPr/>
            <p:nvPr/>
          </p:nvSpPr>
          <p:spPr>
            <a:xfrm flipH="false" flipV="false" rot="0">
              <a:off x="0" y="0"/>
              <a:ext cx="10407848" cy="604838"/>
            </a:xfrm>
            <a:custGeom>
              <a:avLst/>
              <a:gdLst/>
              <a:ahLst/>
              <a:cxnLst/>
              <a:rect r="r" b="b" t="t" l="l"/>
              <a:pathLst>
                <a:path h="604838" w="10407848">
                  <a:moveTo>
                    <a:pt x="0" y="0"/>
                  </a:moveTo>
                  <a:lnTo>
                    <a:pt x="10407848" y="0"/>
                  </a:lnTo>
                  <a:lnTo>
                    <a:pt x="10407848" y="604838"/>
                  </a:lnTo>
                  <a:lnTo>
                    <a:pt x="0" y="604838"/>
                  </a:lnTo>
                  <a:close/>
                </a:path>
              </a:pathLst>
            </a:custGeom>
            <a:solidFill>
              <a:srgbClr val="000000">
                <a:alpha val="0"/>
              </a:srgbClr>
            </a:solidFill>
          </p:spPr>
        </p:sp>
        <p:sp>
          <p:nvSpPr>
            <p:cNvPr name="TextBox 28" id="28"/>
            <p:cNvSpPr txBox="true"/>
            <p:nvPr/>
          </p:nvSpPr>
          <p:spPr>
            <a:xfrm>
              <a:off x="0" y="-85725"/>
              <a:ext cx="10407848" cy="690563"/>
            </a:xfrm>
            <a:prstGeom prst="rect">
              <a:avLst/>
            </a:prstGeom>
          </p:spPr>
          <p:txBody>
            <a:bodyPr anchor="t" rtlCol="false" tIns="0" lIns="0" bIns="0" rIns="0"/>
            <a:lstStyle/>
            <a:p>
              <a:pPr algn="l" marL="329902" indent="-164951" lvl="1">
                <a:lnSpc>
                  <a:spcPts val="3562"/>
                </a:lnSpc>
                <a:buFont typeface="Arial"/>
                <a:buChar char="•"/>
              </a:pPr>
              <a:r>
                <a:rPr lang="en-US" sz="2187">
                  <a:solidFill>
                    <a:srgbClr val="272525"/>
                  </a:solidFill>
                  <a:latin typeface="Inter"/>
                  <a:ea typeface="Inter"/>
                  <a:cs typeface="Inter"/>
                  <a:sym typeface="Inter"/>
                </a:rPr>
                <a:t>Better resource allocation</a:t>
              </a:r>
            </a:p>
          </p:txBody>
        </p:sp>
      </p:grpSp>
    </p:spTree>
  </p:cSld>
  <p:clrMapOvr>
    <a:masterClrMapping/>
  </p:clrMapOvr>
</p:sld>
</file>

<file path=ppt/slides/slide9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acbba9054d8b4c23"/>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a:hlinkClick r:id="rcIdde888c811f734626" tooltip="https://gamma.app/?utm_source=made-with-gamma"/>
          </p:cNvPr>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969d9627f2ec4532"/>
            <a:stretch>
              <a:fillRect l="0" t="0" r="0" b="0"/>
            </a:stretch>
          </a:blipFill>
        </p:spPr>
      </p:sp>
      <p:sp>
        <p:nvSpPr>
          <p:cNvPr name="Freeform 6" id="6"/>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6a4b0e1ae1da46b7"/>
            <a:stretch>
              <a:fillRect l="0" t="0" r="0" b="0"/>
            </a:stretch>
          </a:blipFill>
        </p:spPr>
      </p:sp>
    </p:spTree>
  </p:cSld>
  <p:clrMapOvr>
    <a:masterClrMapping/>
  </p:clrMapOvr>
</p:sld>
</file>

<file path=ppt/slides/slide9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af82d60629b04fde"/>
            <a:stretch>
              <a:fillRect l="0" t="0" r="0" b="0"/>
            </a:stretch>
          </a:blipFill>
        </p:spPr>
      </p:sp>
      <p:grpSp>
        <p:nvGrpSpPr>
          <p:cNvPr name="Group 3" id="3"/>
          <p:cNvGrpSpPr/>
          <p:nvPr/>
        </p:nvGrpSpPr>
        <p:grpSpPr>
          <a:xfrm rot="0">
            <a:off x="0" y="0"/>
            <a:ext cx="18288000" cy="10287000"/>
            <a:chOff x="0" y="0"/>
            <a:chExt cx="24384000" cy="13716000"/>
          </a:xfrm>
        </p:grpSpPr>
        <p:sp>
          <p:nvSpPr>
            <p:cNvPr name="Freeform 4" id="4"/>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alpha val="90196"/>
              </a:srgbClr>
            </a:solidFill>
          </p:spPr>
        </p:sp>
      </p:grpSp>
      <p:sp>
        <p:nvSpPr>
          <p:cNvPr name="Freeform 5" id="5"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5b93a90c9c2e4307"/>
            <a:stretch>
              <a:fillRect l="0" t="0" r="0" b="0"/>
            </a:stretch>
          </a:blipFill>
        </p:spPr>
      </p:sp>
      <p:grpSp>
        <p:nvGrpSpPr>
          <p:cNvPr name="Group 6" id="6"/>
          <p:cNvGrpSpPr/>
          <p:nvPr/>
        </p:nvGrpSpPr>
        <p:grpSpPr>
          <a:xfrm rot="0">
            <a:off x="7850237" y="1968550"/>
            <a:ext cx="7442746" cy="930325"/>
            <a:chOff x="0" y="0"/>
            <a:chExt cx="9923662" cy="1240433"/>
          </a:xfrm>
        </p:grpSpPr>
        <p:sp>
          <p:nvSpPr>
            <p:cNvPr name="Freeform 7" id="7"/>
            <p:cNvSpPr/>
            <p:nvPr/>
          </p:nvSpPr>
          <p:spPr>
            <a:xfrm flipH="false" flipV="false" rot="0">
              <a:off x="0" y="0"/>
              <a:ext cx="9923662" cy="1240433"/>
            </a:xfrm>
            <a:custGeom>
              <a:avLst/>
              <a:gdLst/>
              <a:ahLst/>
              <a:cxnLst/>
              <a:rect r="r" b="b" t="t" l="l"/>
              <a:pathLst>
                <a:path h="1240433" w="9923662">
                  <a:moveTo>
                    <a:pt x="0" y="0"/>
                  </a:moveTo>
                  <a:lnTo>
                    <a:pt x="9923662" y="0"/>
                  </a:lnTo>
                  <a:lnTo>
                    <a:pt x="9923662" y="1240433"/>
                  </a:lnTo>
                  <a:lnTo>
                    <a:pt x="0" y="1240433"/>
                  </a:lnTo>
                  <a:close/>
                </a:path>
              </a:pathLst>
            </a:custGeom>
            <a:solidFill>
              <a:srgbClr val="000000">
                <a:alpha val="0"/>
              </a:srgbClr>
            </a:solidFill>
          </p:spPr>
        </p:sp>
        <p:sp>
          <p:nvSpPr>
            <p:cNvPr name="TextBox 8" id="8"/>
            <p:cNvSpPr txBox="true"/>
            <p:nvPr/>
          </p:nvSpPr>
          <p:spPr>
            <a:xfrm>
              <a:off x="0" y="-47625"/>
              <a:ext cx="9923662" cy="1288058"/>
            </a:xfrm>
            <a:prstGeom prst="rect">
              <a:avLst/>
            </a:prstGeom>
          </p:spPr>
          <p:txBody>
            <a:bodyPr anchor="t" rtlCol="false" tIns="0" lIns="0" bIns="0" rIns="0"/>
            <a:lstStyle/>
            <a:p>
              <a:pPr algn="l">
                <a:lnSpc>
                  <a:spcPts val="7312"/>
                </a:lnSpc>
              </a:pPr>
              <a:r>
                <a:rPr lang="en-US" sz="5812">
                  <a:solidFill>
                    <a:srgbClr val="000000"/>
                  </a:solidFill>
                  <a:latin typeface="Petrona"/>
                  <a:ea typeface="Petrona"/>
                  <a:cs typeface="Petrona"/>
                  <a:sym typeface="Petrona"/>
                </a:rPr>
                <a:t>Track Property Sales</a:t>
              </a:r>
            </a:p>
          </p:txBody>
        </p:sp>
      </p:grpSp>
      <p:grpSp>
        <p:nvGrpSpPr>
          <p:cNvPr name="Group 9" id="9"/>
          <p:cNvGrpSpPr/>
          <p:nvPr/>
        </p:nvGrpSpPr>
        <p:grpSpPr>
          <a:xfrm rot="0">
            <a:off x="7845475" y="3319314"/>
            <a:ext cx="4590604" cy="2591693"/>
            <a:chOff x="0" y="0"/>
            <a:chExt cx="6120805" cy="3455590"/>
          </a:xfrm>
        </p:grpSpPr>
        <p:sp>
          <p:nvSpPr>
            <p:cNvPr name="Freeform 10" id="10"/>
            <p:cNvSpPr/>
            <p:nvPr/>
          </p:nvSpPr>
          <p:spPr>
            <a:xfrm flipH="false" flipV="false" rot="0">
              <a:off x="6350" y="6350"/>
              <a:ext cx="6108065" cy="3442843"/>
            </a:xfrm>
            <a:custGeom>
              <a:avLst/>
              <a:gdLst/>
              <a:ahLst/>
              <a:cxnLst/>
              <a:rect r="r" b="b" t="t" l="l"/>
              <a:pathLst>
                <a:path h="3442843" w="6108065">
                  <a:moveTo>
                    <a:pt x="0" y="158750"/>
                  </a:moveTo>
                  <a:cubicBezTo>
                    <a:pt x="0" y="71120"/>
                    <a:pt x="71247" y="0"/>
                    <a:pt x="159004" y="0"/>
                  </a:cubicBezTo>
                  <a:lnTo>
                    <a:pt x="5949061" y="0"/>
                  </a:lnTo>
                  <a:cubicBezTo>
                    <a:pt x="6036945" y="0"/>
                    <a:pt x="6108065" y="71120"/>
                    <a:pt x="6108065" y="158750"/>
                  </a:cubicBezTo>
                  <a:lnTo>
                    <a:pt x="6108065" y="3284093"/>
                  </a:lnTo>
                  <a:cubicBezTo>
                    <a:pt x="6108065" y="3371850"/>
                    <a:pt x="6036818" y="3442843"/>
                    <a:pt x="5949061" y="3442843"/>
                  </a:cubicBezTo>
                  <a:lnTo>
                    <a:pt x="159004" y="3442843"/>
                  </a:lnTo>
                  <a:cubicBezTo>
                    <a:pt x="71247" y="3442843"/>
                    <a:pt x="0" y="3371850"/>
                    <a:pt x="0" y="3284093"/>
                  </a:cubicBezTo>
                  <a:close/>
                </a:path>
              </a:pathLst>
            </a:custGeom>
            <a:solidFill>
              <a:srgbClr val="CCEEFF"/>
            </a:solidFill>
          </p:spPr>
        </p:sp>
        <p:sp>
          <p:nvSpPr>
            <p:cNvPr name="Freeform 11" id="11"/>
            <p:cNvSpPr/>
            <p:nvPr/>
          </p:nvSpPr>
          <p:spPr>
            <a:xfrm flipH="false" flipV="false" rot="0">
              <a:off x="0" y="0"/>
              <a:ext cx="6120765" cy="3455543"/>
            </a:xfrm>
            <a:custGeom>
              <a:avLst/>
              <a:gdLst/>
              <a:ahLst/>
              <a:cxnLst/>
              <a:rect r="r" b="b" t="t" l="l"/>
              <a:pathLst>
                <a:path h="3455543" w="6120765">
                  <a:moveTo>
                    <a:pt x="0" y="165100"/>
                  </a:moveTo>
                  <a:cubicBezTo>
                    <a:pt x="0" y="73914"/>
                    <a:pt x="74041" y="0"/>
                    <a:pt x="165354" y="0"/>
                  </a:cubicBezTo>
                  <a:lnTo>
                    <a:pt x="5955411" y="0"/>
                  </a:lnTo>
                  <a:lnTo>
                    <a:pt x="5955411" y="6350"/>
                  </a:lnTo>
                  <a:lnTo>
                    <a:pt x="5955411" y="0"/>
                  </a:lnTo>
                  <a:cubicBezTo>
                    <a:pt x="6046724" y="0"/>
                    <a:pt x="6120765" y="73914"/>
                    <a:pt x="6120765" y="165100"/>
                  </a:cubicBezTo>
                  <a:lnTo>
                    <a:pt x="6114415" y="165100"/>
                  </a:lnTo>
                  <a:lnTo>
                    <a:pt x="6120765" y="165100"/>
                  </a:lnTo>
                  <a:lnTo>
                    <a:pt x="6120765" y="3290443"/>
                  </a:lnTo>
                  <a:lnTo>
                    <a:pt x="6114415" y="3290443"/>
                  </a:lnTo>
                  <a:lnTo>
                    <a:pt x="6120765" y="3290443"/>
                  </a:lnTo>
                  <a:cubicBezTo>
                    <a:pt x="6120765" y="3381629"/>
                    <a:pt x="6046724" y="3455543"/>
                    <a:pt x="5955411" y="3455543"/>
                  </a:cubicBezTo>
                  <a:lnTo>
                    <a:pt x="5955411" y="3449193"/>
                  </a:lnTo>
                  <a:lnTo>
                    <a:pt x="5955411" y="3455543"/>
                  </a:lnTo>
                  <a:lnTo>
                    <a:pt x="165354" y="3455543"/>
                  </a:lnTo>
                  <a:lnTo>
                    <a:pt x="165354" y="3449193"/>
                  </a:lnTo>
                  <a:lnTo>
                    <a:pt x="165354" y="3455543"/>
                  </a:lnTo>
                  <a:cubicBezTo>
                    <a:pt x="74041" y="3455543"/>
                    <a:pt x="0" y="3381629"/>
                    <a:pt x="0" y="3290443"/>
                  </a:cubicBezTo>
                  <a:lnTo>
                    <a:pt x="0" y="165100"/>
                  </a:lnTo>
                  <a:lnTo>
                    <a:pt x="6350" y="165100"/>
                  </a:lnTo>
                  <a:lnTo>
                    <a:pt x="0" y="165100"/>
                  </a:lnTo>
                  <a:moveTo>
                    <a:pt x="12700" y="165100"/>
                  </a:moveTo>
                  <a:lnTo>
                    <a:pt x="12700" y="3290443"/>
                  </a:lnTo>
                  <a:lnTo>
                    <a:pt x="6350" y="3290443"/>
                  </a:lnTo>
                  <a:lnTo>
                    <a:pt x="12700" y="3290443"/>
                  </a:lnTo>
                  <a:cubicBezTo>
                    <a:pt x="12700" y="3374644"/>
                    <a:pt x="81026" y="3442843"/>
                    <a:pt x="165354" y="3442843"/>
                  </a:cubicBezTo>
                  <a:lnTo>
                    <a:pt x="5955411" y="3442843"/>
                  </a:lnTo>
                  <a:cubicBezTo>
                    <a:pt x="6039739" y="3442843"/>
                    <a:pt x="6108065" y="3374644"/>
                    <a:pt x="6108065" y="3290443"/>
                  </a:cubicBezTo>
                  <a:lnTo>
                    <a:pt x="6108065" y="165100"/>
                  </a:lnTo>
                  <a:cubicBezTo>
                    <a:pt x="6108065" y="80899"/>
                    <a:pt x="6039739" y="12700"/>
                    <a:pt x="5955411" y="12700"/>
                  </a:cubicBezTo>
                  <a:lnTo>
                    <a:pt x="165354" y="12700"/>
                  </a:lnTo>
                  <a:lnTo>
                    <a:pt x="165354" y="6350"/>
                  </a:lnTo>
                  <a:lnTo>
                    <a:pt x="165354" y="12700"/>
                  </a:lnTo>
                  <a:cubicBezTo>
                    <a:pt x="81026" y="12700"/>
                    <a:pt x="12700" y="80899"/>
                    <a:pt x="12700" y="165100"/>
                  </a:cubicBezTo>
                  <a:close/>
                </a:path>
              </a:pathLst>
            </a:custGeom>
            <a:solidFill>
              <a:srgbClr val="B2D4E5"/>
            </a:solidFill>
          </p:spPr>
        </p:sp>
      </p:grpSp>
      <p:grpSp>
        <p:nvGrpSpPr>
          <p:cNvPr name="Group 12" id="12"/>
          <p:cNvGrpSpPr/>
          <p:nvPr/>
        </p:nvGrpSpPr>
        <p:grpSpPr>
          <a:xfrm rot="0">
            <a:off x="8143280" y="3617119"/>
            <a:ext cx="3721299" cy="465087"/>
            <a:chOff x="0" y="0"/>
            <a:chExt cx="4961732" cy="620117"/>
          </a:xfrm>
        </p:grpSpPr>
        <p:sp>
          <p:nvSpPr>
            <p:cNvPr name="Freeform 13" id="13"/>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14" id="14"/>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Display Sales</a:t>
              </a:r>
            </a:p>
          </p:txBody>
        </p:sp>
      </p:grpSp>
      <p:grpSp>
        <p:nvGrpSpPr>
          <p:cNvPr name="Group 15" id="15"/>
          <p:cNvGrpSpPr/>
          <p:nvPr/>
        </p:nvGrpSpPr>
        <p:grpSpPr>
          <a:xfrm rot="0">
            <a:off x="8143280" y="4252318"/>
            <a:ext cx="3994994" cy="1360885"/>
            <a:chOff x="0" y="0"/>
            <a:chExt cx="5326658" cy="1814513"/>
          </a:xfrm>
        </p:grpSpPr>
        <p:sp>
          <p:nvSpPr>
            <p:cNvPr name="Freeform 16" id="16"/>
            <p:cNvSpPr/>
            <p:nvPr/>
          </p:nvSpPr>
          <p:spPr>
            <a:xfrm flipH="false" flipV="false" rot="0">
              <a:off x="0" y="0"/>
              <a:ext cx="5326658" cy="1814513"/>
            </a:xfrm>
            <a:custGeom>
              <a:avLst/>
              <a:gdLst/>
              <a:ahLst/>
              <a:cxnLst/>
              <a:rect r="r" b="b" t="t" l="l"/>
              <a:pathLst>
                <a:path h="1814513" w="5326658">
                  <a:moveTo>
                    <a:pt x="0" y="0"/>
                  </a:moveTo>
                  <a:lnTo>
                    <a:pt x="5326658" y="0"/>
                  </a:lnTo>
                  <a:lnTo>
                    <a:pt x="5326658" y="1814513"/>
                  </a:lnTo>
                  <a:lnTo>
                    <a:pt x="0" y="1814513"/>
                  </a:lnTo>
                  <a:close/>
                </a:path>
              </a:pathLst>
            </a:custGeom>
            <a:solidFill>
              <a:srgbClr val="000000">
                <a:alpha val="0"/>
              </a:srgbClr>
            </a:solidFill>
          </p:spPr>
        </p:sp>
        <p:sp>
          <p:nvSpPr>
            <p:cNvPr name="TextBox 17" id="17"/>
            <p:cNvSpPr txBox="true"/>
            <p:nvPr/>
          </p:nvSpPr>
          <p:spPr>
            <a:xfrm>
              <a:off x="0" y="-85725"/>
              <a:ext cx="5326658"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Simply click on the "Display Sales" button to view detailed reports.</a:t>
              </a:r>
            </a:p>
          </p:txBody>
        </p:sp>
      </p:grpSp>
      <p:grpSp>
        <p:nvGrpSpPr>
          <p:cNvPr name="Group 18" id="18"/>
          <p:cNvGrpSpPr/>
          <p:nvPr/>
        </p:nvGrpSpPr>
        <p:grpSpPr>
          <a:xfrm rot="0">
            <a:off x="12710071" y="3319314"/>
            <a:ext cx="4590604" cy="2591693"/>
            <a:chOff x="0" y="0"/>
            <a:chExt cx="6120805" cy="3455590"/>
          </a:xfrm>
        </p:grpSpPr>
        <p:sp>
          <p:nvSpPr>
            <p:cNvPr name="Freeform 19" id="19"/>
            <p:cNvSpPr/>
            <p:nvPr/>
          </p:nvSpPr>
          <p:spPr>
            <a:xfrm flipH="false" flipV="false" rot="0">
              <a:off x="6350" y="6350"/>
              <a:ext cx="6108065" cy="3442843"/>
            </a:xfrm>
            <a:custGeom>
              <a:avLst/>
              <a:gdLst/>
              <a:ahLst/>
              <a:cxnLst/>
              <a:rect r="r" b="b" t="t" l="l"/>
              <a:pathLst>
                <a:path h="3442843" w="6108065">
                  <a:moveTo>
                    <a:pt x="0" y="158750"/>
                  </a:moveTo>
                  <a:cubicBezTo>
                    <a:pt x="0" y="71120"/>
                    <a:pt x="71247" y="0"/>
                    <a:pt x="159004" y="0"/>
                  </a:cubicBezTo>
                  <a:lnTo>
                    <a:pt x="5949061" y="0"/>
                  </a:lnTo>
                  <a:cubicBezTo>
                    <a:pt x="6036945" y="0"/>
                    <a:pt x="6108065" y="71120"/>
                    <a:pt x="6108065" y="158750"/>
                  </a:cubicBezTo>
                  <a:lnTo>
                    <a:pt x="6108065" y="3284093"/>
                  </a:lnTo>
                  <a:cubicBezTo>
                    <a:pt x="6108065" y="3371850"/>
                    <a:pt x="6036818" y="3442843"/>
                    <a:pt x="5949061" y="3442843"/>
                  </a:cubicBezTo>
                  <a:lnTo>
                    <a:pt x="159004" y="3442843"/>
                  </a:lnTo>
                  <a:cubicBezTo>
                    <a:pt x="71247" y="3442843"/>
                    <a:pt x="0" y="3371850"/>
                    <a:pt x="0" y="3284093"/>
                  </a:cubicBezTo>
                  <a:close/>
                </a:path>
              </a:pathLst>
            </a:custGeom>
            <a:solidFill>
              <a:srgbClr val="CCEEFF"/>
            </a:solidFill>
          </p:spPr>
        </p:sp>
        <p:sp>
          <p:nvSpPr>
            <p:cNvPr name="Freeform 20" id="20"/>
            <p:cNvSpPr/>
            <p:nvPr/>
          </p:nvSpPr>
          <p:spPr>
            <a:xfrm flipH="false" flipV="false" rot="0">
              <a:off x="0" y="0"/>
              <a:ext cx="6120765" cy="3455543"/>
            </a:xfrm>
            <a:custGeom>
              <a:avLst/>
              <a:gdLst/>
              <a:ahLst/>
              <a:cxnLst/>
              <a:rect r="r" b="b" t="t" l="l"/>
              <a:pathLst>
                <a:path h="3455543" w="6120765">
                  <a:moveTo>
                    <a:pt x="0" y="165100"/>
                  </a:moveTo>
                  <a:cubicBezTo>
                    <a:pt x="0" y="73914"/>
                    <a:pt x="74041" y="0"/>
                    <a:pt x="165354" y="0"/>
                  </a:cubicBezTo>
                  <a:lnTo>
                    <a:pt x="5955411" y="0"/>
                  </a:lnTo>
                  <a:lnTo>
                    <a:pt x="5955411" y="6350"/>
                  </a:lnTo>
                  <a:lnTo>
                    <a:pt x="5955411" y="0"/>
                  </a:lnTo>
                  <a:cubicBezTo>
                    <a:pt x="6046724" y="0"/>
                    <a:pt x="6120765" y="73914"/>
                    <a:pt x="6120765" y="165100"/>
                  </a:cubicBezTo>
                  <a:lnTo>
                    <a:pt x="6114415" y="165100"/>
                  </a:lnTo>
                  <a:lnTo>
                    <a:pt x="6120765" y="165100"/>
                  </a:lnTo>
                  <a:lnTo>
                    <a:pt x="6120765" y="3290443"/>
                  </a:lnTo>
                  <a:lnTo>
                    <a:pt x="6114415" y="3290443"/>
                  </a:lnTo>
                  <a:lnTo>
                    <a:pt x="6120765" y="3290443"/>
                  </a:lnTo>
                  <a:cubicBezTo>
                    <a:pt x="6120765" y="3381629"/>
                    <a:pt x="6046724" y="3455543"/>
                    <a:pt x="5955411" y="3455543"/>
                  </a:cubicBezTo>
                  <a:lnTo>
                    <a:pt x="5955411" y="3449193"/>
                  </a:lnTo>
                  <a:lnTo>
                    <a:pt x="5955411" y="3455543"/>
                  </a:lnTo>
                  <a:lnTo>
                    <a:pt x="165354" y="3455543"/>
                  </a:lnTo>
                  <a:lnTo>
                    <a:pt x="165354" y="3449193"/>
                  </a:lnTo>
                  <a:lnTo>
                    <a:pt x="165354" y="3455543"/>
                  </a:lnTo>
                  <a:cubicBezTo>
                    <a:pt x="74041" y="3455543"/>
                    <a:pt x="0" y="3381629"/>
                    <a:pt x="0" y="3290443"/>
                  </a:cubicBezTo>
                  <a:lnTo>
                    <a:pt x="0" y="165100"/>
                  </a:lnTo>
                  <a:lnTo>
                    <a:pt x="6350" y="165100"/>
                  </a:lnTo>
                  <a:lnTo>
                    <a:pt x="0" y="165100"/>
                  </a:lnTo>
                  <a:moveTo>
                    <a:pt x="12700" y="165100"/>
                  </a:moveTo>
                  <a:lnTo>
                    <a:pt x="12700" y="3290443"/>
                  </a:lnTo>
                  <a:lnTo>
                    <a:pt x="6350" y="3290443"/>
                  </a:lnTo>
                  <a:lnTo>
                    <a:pt x="12700" y="3290443"/>
                  </a:lnTo>
                  <a:cubicBezTo>
                    <a:pt x="12700" y="3374644"/>
                    <a:pt x="81026" y="3442843"/>
                    <a:pt x="165354" y="3442843"/>
                  </a:cubicBezTo>
                  <a:lnTo>
                    <a:pt x="5955411" y="3442843"/>
                  </a:lnTo>
                  <a:cubicBezTo>
                    <a:pt x="6039739" y="3442843"/>
                    <a:pt x="6108065" y="3374644"/>
                    <a:pt x="6108065" y="3290443"/>
                  </a:cubicBezTo>
                  <a:lnTo>
                    <a:pt x="6108065" y="165100"/>
                  </a:lnTo>
                  <a:cubicBezTo>
                    <a:pt x="6108065" y="80899"/>
                    <a:pt x="6039739" y="12700"/>
                    <a:pt x="5955411" y="12700"/>
                  </a:cubicBezTo>
                  <a:lnTo>
                    <a:pt x="165354" y="12700"/>
                  </a:lnTo>
                  <a:lnTo>
                    <a:pt x="165354" y="6350"/>
                  </a:lnTo>
                  <a:lnTo>
                    <a:pt x="165354" y="12700"/>
                  </a:lnTo>
                  <a:cubicBezTo>
                    <a:pt x="81026" y="12700"/>
                    <a:pt x="12700" y="80899"/>
                    <a:pt x="12700" y="165100"/>
                  </a:cubicBezTo>
                  <a:close/>
                </a:path>
              </a:pathLst>
            </a:custGeom>
            <a:solidFill>
              <a:srgbClr val="B2D4E5"/>
            </a:solidFill>
          </p:spPr>
        </p:sp>
      </p:grpSp>
      <p:grpSp>
        <p:nvGrpSpPr>
          <p:cNvPr name="Group 21" id="21"/>
          <p:cNvGrpSpPr/>
          <p:nvPr/>
        </p:nvGrpSpPr>
        <p:grpSpPr>
          <a:xfrm rot="0">
            <a:off x="13007876" y="3617119"/>
            <a:ext cx="3721299" cy="465087"/>
            <a:chOff x="0" y="0"/>
            <a:chExt cx="4961732" cy="620117"/>
          </a:xfrm>
        </p:grpSpPr>
        <p:sp>
          <p:nvSpPr>
            <p:cNvPr name="Freeform 22" id="22"/>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23" id="23"/>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Employee Sales</a:t>
              </a:r>
            </a:p>
          </p:txBody>
        </p:sp>
      </p:grpSp>
      <p:grpSp>
        <p:nvGrpSpPr>
          <p:cNvPr name="Group 24" id="24"/>
          <p:cNvGrpSpPr/>
          <p:nvPr/>
        </p:nvGrpSpPr>
        <p:grpSpPr>
          <a:xfrm rot="0">
            <a:off x="13007876" y="4252318"/>
            <a:ext cx="3994994" cy="1360885"/>
            <a:chOff x="0" y="0"/>
            <a:chExt cx="5326658" cy="1814513"/>
          </a:xfrm>
        </p:grpSpPr>
        <p:sp>
          <p:nvSpPr>
            <p:cNvPr name="Freeform 25" id="25"/>
            <p:cNvSpPr/>
            <p:nvPr/>
          </p:nvSpPr>
          <p:spPr>
            <a:xfrm flipH="false" flipV="false" rot="0">
              <a:off x="0" y="0"/>
              <a:ext cx="5326658" cy="1814513"/>
            </a:xfrm>
            <a:custGeom>
              <a:avLst/>
              <a:gdLst/>
              <a:ahLst/>
              <a:cxnLst/>
              <a:rect r="r" b="b" t="t" l="l"/>
              <a:pathLst>
                <a:path h="1814513" w="5326658">
                  <a:moveTo>
                    <a:pt x="0" y="0"/>
                  </a:moveTo>
                  <a:lnTo>
                    <a:pt x="5326658" y="0"/>
                  </a:lnTo>
                  <a:lnTo>
                    <a:pt x="5326658" y="1814513"/>
                  </a:lnTo>
                  <a:lnTo>
                    <a:pt x="0" y="1814513"/>
                  </a:lnTo>
                  <a:close/>
                </a:path>
              </a:pathLst>
            </a:custGeom>
            <a:solidFill>
              <a:srgbClr val="000000">
                <a:alpha val="0"/>
              </a:srgbClr>
            </a:solidFill>
          </p:spPr>
        </p:sp>
        <p:sp>
          <p:nvSpPr>
            <p:cNvPr name="TextBox 26" id="26"/>
            <p:cNvSpPr txBox="true"/>
            <p:nvPr/>
          </p:nvSpPr>
          <p:spPr>
            <a:xfrm>
              <a:off x="0" y="-85725"/>
              <a:ext cx="5326658" cy="1900238"/>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The system provides sales data linked to specific employees.</a:t>
              </a:r>
            </a:p>
          </p:txBody>
        </p:sp>
      </p:grpSp>
      <p:grpSp>
        <p:nvGrpSpPr>
          <p:cNvPr name="Group 27" id="27"/>
          <p:cNvGrpSpPr/>
          <p:nvPr/>
        </p:nvGrpSpPr>
        <p:grpSpPr>
          <a:xfrm rot="0">
            <a:off x="7845475" y="6184999"/>
            <a:ext cx="9455051" cy="2138065"/>
            <a:chOff x="0" y="0"/>
            <a:chExt cx="12606735" cy="2850753"/>
          </a:xfrm>
        </p:grpSpPr>
        <p:sp>
          <p:nvSpPr>
            <p:cNvPr name="Freeform 28" id="28"/>
            <p:cNvSpPr/>
            <p:nvPr/>
          </p:nvSpPr>
          <p:spPr>
            <a:xfrm flipH="false" flipV="false" rot="0">
              <a:off x="6350" y="6350"/>
              <a:ext cx="12594082" cy="2838069"/>
            </a:xfrm>
            <a:custGeom>
              <a:avLst/>
              <a:gdLst/>
              <a:ahLst/>
              <a:cxnLst/>
              <a:rect r="r" b="b" t="t" l="l"/>
              <a:pathLst>
                <a:path h="2838069" w="12594082">
                  <a:moveTo>
                    <a:pt x="0" y="158750"/>
                  </a:moveTo>
                  <a:cubicBezTo>
                    <a:pt x="0" y="71120"/>
                    <a:pt x="71374" y="0"/>
                    <a:pt x="159385" y="0"/>
                  </a:cubicBezTo>
                  <a:lnTo>
                    <a:pt x="12434697" y="0"/>
                  </a:lnTo>
                  <a:cubicBezTo>
                    <a:pt x="12522708" y="0"/>
                    <a:pt x="12594082" y="71120"/>
                    <a:pt x="12594082" y="158750"/>
                  </a:cubicBezTo>
                  <a:lnTo>
                    <a:pt x="12594082" y="2679319"/>
                  </a:lnTo>
                  <a:cubicBezTo>
                    <a:pt x="12594082" y="2767076"/>
                    <a:pt x="12522708" y="2838069"/>
                    <a:pt x="12434697" y="2838069"/>
                  </a:cubicBezTo>
                  <a:lnTo>
                    <a:pt x="159385" y="2838069"/>
                  </a:lnTo>
                  <a:cubicBezTo>
                    <a:pt x="71374" y="2838069"/>
                    <a:pt x="0" y="2766949"/>
                    <a:pt x="0" y="2679319"/>
                  </a:cubicBezTo>
                  <a:close/>
                </a:path>
              </a:pathLst>
            </a:custGeom>
            <a:solidFill>
              <a:srgbClr val="CCEEFF"/>
            </a:solidFill>
          </p:spPr>
        </p:sp>
        <p:sp>
          <p:nvSpPr>
            <p:cNvPr name="Freeform 29" id="29"/>
            <p:cNvSpPr/>
            <p:nvPr/>
          </p:nvSpPr>
          <p:spPr>
            <a:xfrm flipH="false" flipV="false" rot="0">
              <a:off x="0" y="0"/>
              <a:ext cx="12606782" cy="2850769"/>
            </a:xfrm>
            <a:custGeom>
              <a:avLst/>
              <a:gdLst/>
              <a:ahLst/>
              <a:cxnLst/>
              <a:rect r="r" b="b" t="t" l="l"/>
              <a:pathLst>
                <a:path h="2850769" w="12606782">
                  <a:moveTo>
                    <a:pt x="0" y="165100"/>
                  </a:moveTo>
                  <a:cubicBezTo>
                    <a:pt x="0" y="73914"/>
                    <a:pt x="74168" y="0"/>
                    <a:pt x="165735" y="0"/>
                  </a:cubicBezTo>
                  <a:lnTo>
                    <a:pt x="12441047" y="0"/>
                  </a:lnTo>
                  <a:lnTo>
                    <a:pt x="12441047" y="6350"/>
                  </a:lnTo>
                  <a:lnTo>
                    <a:pt x="12441047" y="0"/>
                  </a:lnTo>
                  <a:cubicBezTo>
                    <a:pt x="12532487" y="0"/>
                    <a:pt x="12606782" y="73914"/>
                    <a:pt x="12606782" y="165100"/>
                  </a:cubicBezTo>
                  <a:lnTo>
                    <a:pt x="12600432" y="165100"/>
                  </a:lnTo>
                  <a:lnTo>
                    <a:pt x="12606782" y="165100"/>
                  </a:lnTo>
                  <a:lnTo>
                    <a:pt x="12606782" y="2685669"/>
                  </a:lnTo>
                  <a:lnTo>
                    <a:pt x="12600432" y="2685669"/>
                  </a:lnTo>
                  <a:lnTo>
                    <a:pt x="12606782" y="2685669"/>
                  </a:lnTo>
                  <a:cubicBezTo>
                    <a:pt x="12606782" y="2776855"/>
                    <a:pt x="12532614" y="2850769"/>
                    <a:pt x="12441047" y="2850769"/>
                  </a:cubicBezTo>
                  <a:lnTo>
                    <a:pt x="12441047" y="2844419"/>
                  </a:lnTo>
                  <a:lnTo>
                    <a:pt x="12441047" y="2850769"/>
                  </a:lnTo>
                  <a:lnTo>
                    <a:pt x="165735" y="2850769"/>
                  </a:lnTo>
                  <a:lnTo>
                    <a:pt x="165735" y="2844419"/>
                  </a:lnTo>
                  <a:lnTo>
                    <a:pt x="165735" y="2850769"/>
                  </a:lnTo>
                  <a:cubicBezTo>
                    <a:pt x="74295" y="2850769"/>
                    <a:pt x="0" y="2776855"/>
                    <a:pt x="0" y="2685669"/>
                  </a:cubicBezTo>
                  <a:lnTo>
                    <a:pt x="0" y="165100"/>
                  </a:lnTo>
                  <a:lnTo>
                    <a:pt x="6350" y="165100"/>
                  </a:lnTo>
                  <a:lnTo>
                    <a:pt x="0" y="165100"/>
                  </a:lnTo>
                  <a:moveTo>
                    <a:pt x="12700" y="165100"/>
                  </a:moveTo>
                  <a:lnTo>
                    <a:pt x="12700" y="2685669"/>
                  </a:lnTo>
                  <a:lnTo>
                    <a:pt x="6350" y="2685669"/>
                  </a:lnTo>
                  <a:lnTo>
                    <a:pt x="12700" y="2685669"/>
                  </a:lnTo>
                  <a:cubicBezTo>
                    <a:pt x="12700" y="2769870"/>
                    <a:pt x="81153" y="2838069"/>
                    <a:pt x="165735" y="2838069"/>
                  </a:cubicBezTo>
                  <a:lnTo>
                    <a:pt x="12441047" y="2838069"/>
                  </a:lnTo>
                  <a:cubicBezTo>
                    <a:pt x="12525502" y="2838069"/>
                    <a:pt x="12594082" y="2769743"/>
                    <a:pt x="12594082" y="2685669"/>
                  </a:cubicBezTo>
                  <a:lnTo>
                    <a:pt x="12594082" y="165100"/>
                  </a:lnTo>
                  <a:cubicBezTo>
                    <a:pt x="12594082" y="80899"/>
                    <a:pt x="12525628" y="12700"/>
                    <a:pt x="12441047" y="12700"/>
                  </a:cubicBezTo>
                  <a:lnTo>
                    <a:pt x="165735" y="12700"/>
                  </a:lnTo>
                  <a:lnTo>
                    <a:pt x="165735" y="6350"/>
                  </a:lnTo>
                  <a:lnTo>
                    <a:pt x="165735" y="12700"/>
                  </a:lnTo>
                  <a:cubicBezTo>
                    <a:pt x="81153" y="12700"/>
                    <a:pt x="12700" y="81026"/>
                    <a:pt x="12700" y="165100"/>
                  </a:cubicBezTo>
                  <a:close/>
                </a:path>
              </a:pathLst>
            </a:custGeom>
            <a:solidFill>
              <a:srgbClr val="B2D4E5"/>
            </a:solidFill>
          </p:spPr>
        </p:sp>
      </p:grpSp>
      <p:grpSp>
        <p:nvGrpSpPr>
          <p:cNvPr name="Group 30" id="30"/>
          <p:cNvGrpSpPr/>
          <p:nvPr/>
        </p:nvGrpSpPr>
        <p:grpSpPr>
          <a:xfrm rot="0">
            <a:off x="8143280" y="6482804"/>
            <a:ext cx="3721299" cy="465088"/>
            <a:chOff x="0" y="0"/>
            <a:chExt cx="4961732" cy="620117"/>
          </a:xfrm>
        </p:grpSpPr>
        <p:sp>
          <p:nvSpPr>
            <p:cNvPr name="Freeform 31" id="31"/>
            <p:cNvSpPr/>
            <p:nvPr/>
          </p:nvSpPr>
          <p:spPr>
            <a:xfrm flipH="false" flipV="false" rot="0">
              <a:off x="0" y="0"/>
              <a:ext cx="4961732" cy="620117"/>
            </a:xfrm>
            <a:custGeom>
              <a:avLst/>
              <a:gdLst/>
              <a:ahLst/>
              <a:cxnLst/>
              <a:rect r="r" b="b" t="t" l="l"/>
              <a:pathLst>
                <a:path h="620117" w="4961732">
                  <a:moveTo>
                    <a:pt x="0" y="0"/>
                  </a:moveTo>
                  <a:lnTo>
                    <a:pt x="4961732" y="0"/>
                  </a:lnTo>
                  <a:lnTo>
                    <a:pt x="4961732" y="620117"/>
                  </a:lnTo>
                  <a:lnTo>
                    <a:pt x="0" y="620117"/>
                  </a:lnTo>
                  <a:close/>
                </a:path>
              </a:pathLst>
            </a:custGeom>
            <a:solidFill>
              <a:srgbClr val="000000">
                <a:alpha val="0"/>
              </a:srgbClr>
            </a:solidFill>
          </p:spPr>
        </p:sp>
        <p:sp>
          <p:nvSpPr>
            <p:cNvPr name="TextBox 32" id="32"/>
            <p:cNvSpPr txBox="true"/>
            <p:nvPr/>
          </p:nvSpPr>
          <p:spPr>
            <a:xfrm>
              <a:off x="0" y="-28575"/>
              <a:ext cx="4961732" cy="648692"/>
            </a:xfrm>
            <a:prstGeom prst="rect">
              <a:avLst/>
            </a:prstGeom>
          </p:spPr>
          <p:txBody>
            <a:bodyPr anchor="t" rtlCol="false" tIns="0" lIns="0" bIns="0" rIns="0"/>
            <a:lstStyle/>
            <a:p>
              <a:pPr algn="l">
                <a:lnSpc>
                  <a:spcPts val="3625"/>
                </a:lnSpc>
              </a:pPr>
              <a:r>
                <a:rPr lang="en-US" sz="2874">
                  <a:solidFill>
                    <a:srgbClr val="272525"/>
                  </a:solidFill>
                  <a:latin typeface="Petrona"/>
                  <a:ea typeface="Petrona"/>
                  <a:cs typeface="Petrona"/>
                  <a:sym typeface="Petrona"/>
                </a:rPr>
                <a:t>Performance insights</a:t>
              </a:r>
            </a:p>
          </p:txBody>
        </p:sp>
      </p:grpSp>
      <p:grpSp>
        <p:nvGrpSpPr>
          <p:cNvPr name="Group 33" id="33"/>
          <p:cNvGrpSpPr/>
          <p:nvPr/>
        </p:nvGrpSpPr>
        <p:grpSpPr>
          <a:xfrm rot="0">
            <a:off x="8143280" y="7118002"/>
            <a:ext cx="8859441" cy="907256"/>
            <a:chOff x="0" y="0"/>
            <a:chExt cx="11812588" cy="1209675"/>
          </a:xfrm>
        </p:grpSpPr>
        <p:sp>
          <p:nvSpPr>
            <p:cNvPr name="Freeform 34" id="34"/>
            <p:cNvSpPr/>
            <p:nvPr/>
          </p:nvSpPr>
          <p:spPr>
            <a:xfrm flipH="false" flipV="false" rot="0">
              <a:off x="0" y="0"/>
              <a:ext cx="11812588" cy="1209675"/>
            </a:xfrm>
            <a:custGeom>
              <a:avLst/>
              <a:gdLst/>
              <a:ahLst/>
              <a:cxnLst/>
              <a:rect r="r" b="b" t="t" l="l"/>
              <a:pathLst>
                <a:path h="1209675" w="11812588">
                  <a:moveTo>
                    <a:pt x="0" y="0"/>
                  </a:moveTo>
                  <a:lnTo>
                    <a:pt x="11812588" y="0"/>
                  </a:lnTo>
                  <a:lnTo>
                    <a:pt x="11812588" y="1209675"/>
                  </a:lnTo>
                  <a:lnTo>
                    <a:pt x="0" y="1209675"/>
                  </a:lnTo>
                  <a:close/>
                </a:path>
              </a:pathLst>
            </a:custGeom>
            <a:solidFill>
              <a:srgbClr val="000000">
                <a:alpha val="0"/>
              </a:srgbClr>
            </a:solidFill>
          </p:spPr>
        </p:sp>
        <p:sp>
          <p:nvSpPr>
            <p:cNvPr name="TextBox 35" id="35"/>
            <p:cNvSpPr txBox="true"/>
            <p:nvPr/>
          </p:nvSpPr>
          <p:spPr>
            <a:xfrm>
              <a:off x="0" y="-85725"/>
              <a:ext cx="11812588" cy="1295400"/>
            </a:xfrm>
            <a:prstGeom prst="rect">
              <a:avLst/>
            </a:prstGeom>
          </p:spPr>
          <p:txBody>
            <a:bodyPr anchor="t" rtlCol="false" tIns="0" lIns="0" bIns="0" rIns="0"/>
            <a:lstStyle/>
            <a:p>
              <a:pPr algn="l">
                <a:lnSpc>
                  <a:spcPts val="3562"/>
                </a:lnSpc>
              </a:pPr>
              <a:r>
                <a:rPr lang="en-US" sz="2187">
                  <a:solidFill>
                    <a:srgbClr val="272525"/>
                  </a:solidFill>
                  <a:latin typeface="Inter"/>
                  <a:ea typeface="Inter"/>
                  <a:cs typeface="Inter"/>
                  <a:sym typeface="Inter"/>
                </a:rPr>
                <a:t>This feature enhances transparency and aids performance management.</a:t>
              </a:r>
            </a:p>
          </p:txBody>
        </p:sp>
      </p:grpSp>
    </p:spTree>
  </p:cSld>
  <p:clrMapOvr>
    <a:masterClrMapping/>
  </p:clrMapOvr>
</p:sld>
</file>

<file path=docProps/app.xml><?xml version="1.0" encoding="utf-8"?>
<Properties xmlns="http://schemas.openxmlformats.org/officeDocument/2006/extended-properties" xmlns:vt="http://schemas.openxmlformats.org/officeDocument/2006/docPropsVTypes">
  <TotalTime>134</TotalTime>
  <Words>509</Words>
  <Application>Microsoft Office PowerPoint</Application>
  <PresentationFormat>Custom</PresentationFormat>
  <Paragraphs>100</Paragraphs>
  <Slides>13</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Inter</vt:lpstr>
      <vt:lpstr>Petrona</vt:lpstr>
      <vt:lpstr>Arial</vt:lpstr>
      <vt:lpstr>Calibri</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oreProperties xmlns:dc="http://purl.org/dc/elements/1.1/" xmlns:dcterms="http://purl.org/dc/terms/" xmlns:xsi="http://www.w3.org/2001/XMLSchema-instance" xmlns="http://schemas.openxmlformats.org/package/2006/metadata/core-properties">
  <dc:title>Skyline-Properties-CRM-Project-Streamlining-Customer-Relations (1).pptx</dc:title>
  <dc:creator>Admin</dc:creator>
  <lastModifiedBy>Admin</lastModifiedBy>
  <revision>15</revision>
  <lastPrinted>2025-03-19T06:47:55.0000000Z</lastPrinted>
  <dcterms:created xsi:type="dcterms:W3CDTF">2006-08-16T00:00:00.0000000Z</dcterms:created>
  <dcterms:modified xsi:type="dcterms:W3CDTF">2025-03-20T18:58:02.2510000Z</dcterms:modified>
  <dc:identifier>DAGiJo7r4L4</dc:identifier>
</coreProperties>
</file>